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ieKnOAN5ZlwSMDgR6Lnn4e+/76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9"/>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slide" Target="/ppt/slides/slide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slide" Target="/ppt/slides/slide7.xml"/><Relationship Id="rId4" Type="http://schemas.openxmlformats.org/officeDocument/2006/relationships/slide" Target="/ppt/slides/slide8.xml"/><Relationship Id="rId5" Type="http://schemas.openxmlformats.org/officeDocument/2006/relationships/image" Target="../media/image2.png"/><Relationship Id="rId6" Type="http://schemas.openxmlformats.org/officeDocument/2006/relationships/slide" Target="/ppt/slides/slide9.xml"/><Relationship Id="rId7"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slide" Target="/ppt/slides/slide8.xml"/><Relationship Id="rId4" Type="http://schemas.openxmlformats.org/officeDocument/2006/relationships/image" Target="../media/image2.png"/><Relationship Id="rId5" Type="http://schemas.openxmlformats.org/officeDocument/2006/relationships/slide" Target="/ppt/slides/slide7.xml"/><Relationship Id="rId6" Type="http://schemas.openxmlformats.org/officeDocument/2006/relationships/slide" Target="/ppt/slides/slide8.xml"/><Relationship Id="rId7" Type="http://schemas.openxmlformats.org/officeDocument/2006/relationships/image" Target="../media/image4.png"/><Relationship Id="rId8"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452880" y="54324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0070C0"/>
              </a:buClr>
              <a:buSzPts val="11500"/>
              <a:buFont typeface="Calibri"/>
              <a:buNone/>
            </a:pPr>
            <a:r>
              <a:rPr b="1" lang="en-US" sz="11500">
                <a:solidFill>
                  <a:srgbClr val="0070C0"/>
                </a:solidFill>
              </a:rPr>
              <a:t>SEN Pathway</a:t>
            </a:r>
            <a:endParaRPr b="1" sz="11500">
              <a:solidFill>
                <a:srgbClr val="0070C0"/>
              </a:solidFill>
            </a:endParaRPr>
          </a:p>
        </p:txBody>
      </p:sp>
      <p:sp>
        <p:nvSpPr>
          <p:cNvPr id="85" name="Google Shape;85;p1"/>
          <p:cNvSpPr txBox="1"/>
          <p:nvPr>
            <p:ph idx="1" type="subTitle"/>
          </p:nvPr>
        </p:nvSpPr>
        <p:spPr>
          <a:xfrm>
            <a:off x="1452880" y="280955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600"/>
              <a:buNone/>
            </a:pPr>
            <a:r>
              <a:rPr lang="en-US" sz="3600"/>
              <a:t>&lt;your school&gt; Schools</a:t>
            </a:r>
            <a:endParaRPr sz="3600"/>
          </a:p>
        </p:txBody>
      </p:sp>
      <p:sp>
        <p:nvSpPr>
          <p:cNvPr id="86" name="Google Shape;86;p1"/>
          <p:cNvSpPr/>
          <p:nvPr/>
        </p:nvSpPr>
        <p:spPr>
          <a:xfrm>
            <a:off x="0" y="0"/>
            <a:ext cx="121920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Calibri"/>
              <a:buNone/>
            </a:pPr>
            <a:r>
              <a:rPr b="1" lang="en-US">
                <a:solidFill>
                  <a:srgbClr val="0070C0"/>
                </a:solidFill>
              </a:rPr>
              <a:t>SEN CODE OF PRACTICE</a:t>
            </a:r>
            <a:endParaRPr b="1">
              <a:solidFill>
                <a:srgbClr val="0070C0"/>
              </a:solidFill>
            </a:endParaRPr>
          </a:p>
        </p:txBody>
      </p:sp>
      <p:sp>
        <p:nvSpPr>
          <p:cNvPr id="92" name="Google Shape;92;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1" lang="en-US"/>
              <a:t>The SEND Code of Practice:</a:t>
            </a:r>
            <a:endParaRPr b="1"/>
          </a:p>
          <a:p>
            <a:pPr indent="-228600" lvl="0" marL="228600" rtl="0" algn="l">
              <a:lnSpc>
                <a:spcPct val="90000"/>
              </a:lnSpc>
              <a:spcBef>
                <a:spcPts val="1000"/>
              </a:spcBef>
              <a:spcAft>
                <a:spcPts val="0"/>
              </a:spcAft>
              <a:buClr>
                <a:srgbClr val="0070C0"/>
              </a:buClr>
              <a:buSzPts val="2800"/>
              <a:buChar char="•"/>
            </a:pPr>
            <a:r>
              <a:rPr lang="en-US"/>
              <a:t>Extends its age range to cover children and young people from 0-25</a:t>
            </a:r>
            <a:endParaRPr/>
          </a:p>
          <a:p>
            <a:pPr indent="-228600" lvl="0" marL="228600" rtl="0" algn="l">
              <a:lnSpc>
                <a:spcPct val="90000"/>
              </a:lnSpc>
              <a:spcBef>
                <a:spcPts val="1000"/>
              </a:spcBef>
              <a:spcAft>
                <a:spcPts val="0"/>
              </a:spcAft>
              <a:buClr>
                <a:srgbClr val="0070C0"/>
              </a:buClr>
              <a:buSzPts val="2800"/>
              <a:buChar char="•"/>
            </a:pPr>
            <a:r>
              <a:rPr lang="en-US"/>
              <a:t>Includes children and young people with disabilities as well those with SEN</a:t>
            </a:r>
            <a:endParaRPr/>
          </a:p>
          <a:p>
            <a:pPr indent="-228600" lvl="0" marL="228600" rtl="0" algn="l">
              <a:lnSpc>
                <a:spcPct val="90000"/>
              </a:lnSpc>
              <a:spcBef>
                <a:spcPts val="1000"/>
              </a:spcBef>
              <a:spcAft>
                <a:spcPts val="0"/>
              </a:spcAft>
              <a:buClr>
                <a:srgbClr val="0070C0"/>
              </a:buClr>
              <a:buSzPts val="2800"/>
              <a:buChar char="•"/>
            </a:pPr>
            <a:r>
              <a:rPr lang="en-US"/>
              <a:t>Focuses on the views of children and young people and their parents</a:t>
            </a:r>
            <a:endParaRPr/>
          </a:p>
          <a:p>
            <a:pPr indent="-228600" lvl="0" marL="228600" rtl="0" algn="l">
              <a:lnSpc>
                <a:spcPct val="90000"/>
              </a:lnSpc>
              <a:spcBef>
                <a:spcPts val="1000"/>
              </a:spcBef>
              <a:spcAft>
                <a:spcPts val="0"/>
              </a:spcAft>
              <a:buClr>
                <a:srgbClr val="0070C0"/>
              </a:buClr>
              <a:buSzPts val="2800"/>
              <a:buChar char="•"/>
            </a:pPr>
            <a:r>
              <a:rPr lang="en-US"/>
              <a:t>Focuses on high aspirations and improving outcomes</a:t>
            </a:r>
            <a:endParaRPr/>
          </a:p>
          <a:p>
            <a:pPr indent="-228600" lvl="0" marL="228600" rtl="0" algn="l">
              <a:lnSpc>
                <a:spcPct val="90000"/>
              </a:lnSpc>
              <a:spcBef>
                <a:spcPts val="1000"/>
              </a:spcBef>
              <a:spcAft>
                <a:spcPts val="0"/>
              </a:spcAft>
              <a:buClr>
                <a:srgbClr val="0070C0"/>
              </a:buClr>
              <a:buSzPts val="2800"/>
              <a:buChar char="•"/>
            </a:pPr>
            <a:r>
              <a:rPr lang="en-US"/>
              <a:t>Emphasises the importance of integration between different agencies</a:t>
            </a:r>
            <a:endParaRPr/>
          </a:p>
          <a:p>
            <a:pPr indent="-228600" lvl="0" marL="228600" rtl="0" algn="l">
              <a:lnSpc>
                <a:spcPct val="90000"/>
              </a:lnSpc>
              <a:spcBef>
                <a:spcPts val="1000"/>
              </a:spcBef>
              <a:spcAft>
                <a:spcPts val="0"/>
              </a:spcAft>
              <a:buClr>
                <a:srgbClr val="0070C0"/>
              </a:buClr>
              <a:buSzPts val="2800"/>
              <a:buChar char="•"/>
            </a:pPr>
            <a:r>
              <a:rPr lang="en-US"/>
              <a:t>SEN support has replaced School Action (SA) and School Action Plus (SA+) and statements are now Education, health care (EHC) plans</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Calibri"/>
              <a:buNone/>
            </a:pPr>
            <a:r>
              <a:rPr b="1" lang="en-US">
                <a:solidFill>
                  <a:srgbClr val="0070C0"/>
                </a:solidFill>
              </a:rPr>
              <a:t>Identifying and teaching pupils with SEN</a:t>
            </a:r>
            <a:endParaRPr b="1">
              <a:solidFill>
                <a:srgbClr val="0070C0"/>
              </a:solidFill>
            </a:endParaRPr>
          </a:p>
        </p:txBody>
      </p:sp>
      <p:sp>
        <p:nvSpPr>
          <p:cNvPr id="98" name="Google Shape;98;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600"/>
              <a:buNone/>
            </a:pPr>
            <a:r>
              <a:rPr b="1" lang="en-US" sz="3600"/>
              <a:t>‘Every teacher is responsible for every pupil’</a:t>
            </a:r>
            <a:endParaRPr b="1" sz="3600"/>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Every teacher is responsible for the progress and development of every pupil in their class. This includes pupils who access extra support from teaching assistants or specialist staff. </a:t>
            </a:r>
            <a:endParaRPr/>
          </a:p>
          <a:p>
            <a:pPr indent="0" lvl="0" marL="0" rtl="0" algn="l">
              <a:lnSpc>
                <a:spcPct val="90000"/>
              </a:lnSpc>
              <a:spcBef>
                <a:spcPts val="1000"/>
              </a:spcBef>
              <a:spcAft>
                <a:spcPts val="0"/>
              </a:spcAft>
              <a:buClr>
                <a:schemeClr val="dk1"/>
              </a:buClr>
              <a:buSzPts val="2800"/>
              <a:buNone/>
            </a:pPr>
            <a:r>
              <a:rPr lang="en-US"/>
              <a:t>The first step in supporting all pupils, including those with SEN, is high-quality teaching, differentiated for individual pupils. </a:t>
            </a:r>
            <a:endParaRPr/>
          </a:p>
          <a:p>
            <a:pPr indent="0" lvl="0" marL="0" rtl="0" algn="l">
              <a:lnSpc>
                <a:spcPct val="90000"/>
              </a:lnSpc>
              <a:spcBef>
                <a:spcPts val="1000"/>
              </a:spcBef>
              <a:spcAft>
                <a:spcPts val="0"/>
              </a:spcAft>
              <a:buClr>
                <a:schemeClr val="dk1"/>
              </a:buClr>
              <a:buSzPts val="2800"/>
              <a:buNone/>
            </a:pPr>
            <a:r>
              <a:rPr lang="en-US"/>
              <a:t>Some pupils may need additional help to access the curriculum or make expected progress. These pupils may have SEN.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838200" y="365125"/>
            <a:ext cx="1080516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Calibri"/>
              <a:buNone/>
            </a:pPr>
            <a:r>
              <a:rPr b="1" lang="en-US">
                <a:solidFill>
                  <a:srgbClr val="0070C0"/>
                </a:solidFill>
              </a:rPr>
              <a:t>Not every pupil making slower progress has SEN</a:t>
            </a:r>
            <a:endParaRPr>
              <a:solidFill>
                <a:srgbClr val="0070C0"/>
              </a:solidFill>
            </a:endParaRPr>
          </a:p>
        </p:txBody>
      </p:sp>
      <p:sp>
        <p:nvSpPr>
          <p:cNvPr id="104" name="Google Shape;104;p4"/>
          <p:cNvSpPr txBox="1"/>
          <p:nvPr>
            <p:ph idx="1" type="body"/>
          </p:nvPr>
        </p:nvSpPr>
        <p:spPr>
          <a:xfrm>
            <a:off x="838200" y="1572768"/>
            <a:ext cx="10515600" cy="4604195"/>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775"/>
              <a:buNone/>
            </a:pPr>
            <a:r>
              <a:rPr lang="en-US" sz="2775"/>
              <a:t>Some pupils may make slower progress for a reason unrelated to SEN, such as a gap in their learning. </a:t>
            </a:r>
            <a:endParaRPr sz="2775"/>
          </a:p>
          <a:p>
            <a:pPr indent="0" lvl="0" marL="0" rtl="0" algn="l">
              <a:lnSpc>
                <a:spcPct val="70000"/>
              </a:lnSpc>
              <a:spcBef>
                <a:spcPts val="1000"/>
              </a:spcBef>
              <a:spcAft>
                <a:spcPts val="0"/>
              </a:spcAft>
              <a:buClr>
                <a:schemeClr val="dk1"/>
              </a:buClr>
              <a:buSzPts val="2775"/>
              <a:buNone/>
            </a:pPr>
            <a:r>
              <a:t/>
            </a:r>
            <a:endParaRPr sz="2775"/>
          </a:p>
          <a:p>
            <a:pPr indent="0" lvl="0" marL="0" rtl="0" algn="l">
              <a:lnSpc>
                <a:spcPct val="70000"/>
              </a:lnSpc>
              <a:spcBef>
                <a:spcPts val="1000"/>
              </a:spcBef>
              <a:spcAft>
                <a:spcPts val="0"/>
              </a:spcAft>
              <a:buClr>
                <a:schemeClr val="dk1"/>
              </a:buClr>
              <a:buSzPts val="2775"/>
              <a:buNone/>
            </a:pPr>
            <a:r>
              <a:rPr lang="en-US" sz="2775"/>
              <a:t>You should regularly assess the progress of all pupils and work with the SENDCO to identify whether a pupil has SEN. </a:t>
            </a:r>
            <a:endParaRPr sz="2775"/>
          </a:p>
          <a:p>
            <a:pPr indent="0" lvl="0" marL="0" rtl="0" algn="l">
              <a:lnSpc>
                <a:spcPct val="70000"/>
              </a:lnSpc>
              <a:spcBef>
                <a:spcPts val="1000"/>
              </a:spcBef>
              <a:spcAft>
                <a:spcPts val="0"/>
              </a:spcAft>
              <a:buClr>
                <a:schemeClr val="dk1"/>
              </a:buClr>
              <a:buSzPts val="2775"/>
              <a:buNone/>
            </a:pPr>
            <a:r>
              <a:rPr b="1" lang="en-US" sz="2775"/>
              <a:t>You should ask whether the pupil’s progress is:</a:t>
            </a:r>
            <a:endParaRPr b="1" sz="2775"/>
          </a:p>
          <a:p>
            <a:pPr indent="-228600" lvl="0" marL="228600" rtl="0" algn="l">
              <a:lnSpc>
                <a:spcPct val="70000"/>
              </a:lnSpc>
              <a:spcBef>
                <a:spcPts val="1000"/>
              </a:spcBef>
              <a:spcAft>
                <a:spcPts val="0"/>
              </a:spcAft>
              <a:buClr>
                <a:srgbClr val="0070C0"/>
              </a:buClr>
              <a:buSzPts val="2775"/>
              <a:buChar char="•"/>
            </a:pPr>
            <a:r>
              <a:rPr lang="en-US" sz="2775"/>
              <a:t>Significantly slower than that of their peers starting from the same baseline</a:t>
            </a:r>
            <a:endParaRPr sz="2775"/>
          </a:p>
          <a:p>
            <a:pPr indent="-228600" lvl="0" marL="228600" rtl="0" algn="l">
              <a:lnSpc>
                <a:spcPct val="70000"/>
              </a:lnSpc>
              <a:spcBef>
                <a:spcPts val="1000"/>
              </a:spcBef>
              <a:spcAft>
                <a:spcPts val="0"/>
              </a:spcAft>
              <a:buClr>
                <a:srgbClr val="0070C0"/>
              </a:buClr>
              <a:buSzPts val="2775"/>
              <a:buChar char="•"/>
            </a:pPr>
            <a:r>
              <a:rPr lang="en-US" sz="2775"/>
              <a:t>Failing to match or better the pupil’s previous rate of progress</a:t>
            </a:r>
            <a:endParaRPr sz="2775"/>
          </a:p>
          <a:p>
            <a:pPr indent="-228600" lvl="0" marL="228600" rtl="0" algn="l">
              <a:lnSpc>
                <a:spcPct val="70000"/>
              </a:lnSpc>
              <a:spcBef>
                <a:spcPts val="1000"/>
              </a:spcBef>
              <a:spcAft>
                <a:spcPts val="0"/>
              </a:spcAft>
              <a:buClr>
                <a:srgbClr val="0070C0"/>
              </a:buClr>
              <a:buSzPts val="2775"/>
              <a:buChar char="•"/>
            </a:pPr>
            <a:r>
              <a:rPr lang="en-US" sz="2775"/>
              <a:t>Failing to close the attainment gap between the pupil and their classmates</a:t>
            </a:r>
            <a:endParaRPr sz="2775"/>
          </a:p>
          <a:p>
            <a:pPr indent="-228600" lvl="0" marL="228600" rtl="0" algn="l">
              <a:lnSpc>
                <a:spcPct val="70000"/>
              </a:lnSpc>
              <a:spcBef>
                <a:spcPts val="1000"/>
              </a:spcBef>
              <a:spcAft>
                <a:spcPts val="0"/>
              </a:spcAft>
              <a:buClr>
                <a:srgbClr val="0070C0"/>
              </a:buClr>
              <a:buSzPts val="2775"/>
              <a:buChar char="•"/>
            </a:pPr>
            <a:r>
              <a:rPr lang="en-US" sz="2775"/>
              <a:t>Widening the attainment gap</a:t>
            </a:r>
            <a:endParaRPr sz="2775"/>
          </a:p>
          <a:p>
            <a:pPr indent="-64135" lvl="0" marL="228600" rtl="0" algn="l">
              <a:lnSpc>
                <a:spcPct val="70000"/>
              </a:lnSpc>
              <a:spcBef>
                <a:spcPts val="1000"/>
              </a:spcBef>
              <a:spcAft>
                <a:spcPts val="0"/>
              </a:spcAft>
              <a:buClr>
                <a:schemeClr val="dk1"/>
              </a:buClr>
              <a:buSzPts val="2590"/>
              <a:buNone/>
            </a:pPr>
            <a:r>
              <a:t/>
            </a:r>
            <a:endParaRPr sz="259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Calibri"/>
              <a:buNone/>
            </a:pPr>
            <a:r>
              <a:rPr b="1" lang="en-US">
                <a:solidFill>
                  <a:srgbClr val="0070C0"/>
                </a:solidFill>
              </a:rPr>
              <a:t>The role of the SENDCO </a:t>
            </a:r>
            <a:endParaRPr>
              <a:solidFill>
                <a:srgbClr val="0070C0"/>
              </a:solidFill>
            </a:endParaRPr>
          </a:p>
        </p:txBody>
      </p:sp>
      <p:sp>
        <p:nvSpPr>
          <p:cNvPr id="110" name="Google Shape;110;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The SENDCO will support you in delivering SEN provision, but their role is largely a strategic one.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They are not responsible for teaching pupils with SEN, or for deciding on specific teaching strategies for pupils with SEN, though they will offer you advice on how to do these things, including selecting which advices from outside agencies to implement within our school environment.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Calibri"/>
              <a:buNone/>
            </a:pPr>
            <a:r>
              <a:rPr b="1" lang="en-US">
                <a:solidFill>
                  <a:srgbClr val="0070C0"/>
                </a:solidFill>
              </a:rPr>
              <a:t>Implementing support for pupils with SEN</a:t>
            </a:r>
            <a:endParaRPr b="1">
              <a:solidFill>
                <a:srgbClr val="0070C0"/>
              </a:solidFill>
            </a:endParaRPr>
          </a:p>
        </p:txBody>
      </p:sp>
      <p:sp>
        <p:nvSpPr>
          <p:cNvPr id="116" name="Google Shape;116;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en-US"/>
              <a:t>Categories of need:</a:t>
            </a:r>
            <a:endParaRPr b="1"/>
          </a:p>
          <a:p>
            <a:pPr indent="0" lvl="0" marL="0" rtl="0" algn="l">
              <a:lnSpc>
                <a:spcPct val="90000"/>
              </a:lnSpc>
              <a:spcBef>
                <a:spcPts val="1000"/>
              </a:spcBef>
              <a:spcAft>
                <a:spcPts val="0"/>
              </a:spcAft>
              <a:buClr>
                <a:schemeClr val="dk1"/>
              </a:buClr>
              <a:buSzPts val="2800"/>
              <a:buNone/>
            </a:pPr>
            <a:r>
              <a:rPr lang="en-US"/>
              <a:t>The needs of pupils with SEN usually fall into one of the following categories:</a:t>
            </a:r>
            <a:endParaRPr/>
          </a:p>
          <a:p>
            <a:pPr indent="-228600" lvl="0" marL="228600" rtl="0" algn="l">
              <a:lnSpc>
                <a:spcPct val="90000"/>
              </a:lnSpc>
              <a:spcBef>
                <a:spcPts val="1000"/>
              </a:spcBef>
              <a:spcAft>
                <a:spcPts val="0"/>
              </a:spcAft>
              <a:buClr>
                <a:srgbClr val="0070C0"/>
              </a:buClr>
              <a:buSzPts val="2800"/>
              <a:buChar char="•"/>
            </a:pPr>
            <a:r>
              <a:rPr lang="en-US">
                <a:solidFill>
                  <a:srgbClr val="0070C0"/>
                </a:solidFill>
              </a:rPr>
              <a:t>Communication and interaction</a:t>
            </a:r>
            <a:endParaRPr>
              <a:solidFill>
                <a:srgbClr val="0070C0"/>
              </a:solidFill>
            </a:endParaRPr>
          </a:p>
          <a:p>
            <a:pPr indent="-228600" lvl="0" marL="228600" rtl="0" algn="l">
              <a:lnSpc>
                <a:spcPct val="90000"/>
              </a:lnSpc>
              <a:spcBef>
                <a:spcPts val="1000"/>
              </a:spcBef>
              <a:spcAft>
                <a:spcPts val="0"/>
              </a:spcAft>
              <a:buClr>
                <a:srgbClr val="0070C0"/>
              </a:buClr>
              <a:buSzPts val="2800"/>
              <a:buChar char="•"/>
            </a:pPr>
            <a:r>
              <a:rPr lang="en-US">
                <a:solidFill>
                  <a:srgbClr val="0070C0"/>
                </a:solidFill>
              </a:rPr>
              <a:t>Cognition and learning</a:t>
            </a:r>
            <a:endParaRPr>
              <a:solidFill>
                <a:srgbClr val="0070C0"/>
              </a:solidFill>
            </a:endParaRPr>
          </a:p>
          <a:p>
            <a:pPr indent="-228600" lvl="0" marL="228600" rtl="0" algn="l">
              <a:lnSpc>
                <a:spcPct val="90000"/>
              </a:lnSpc>
              <a:spcBef>
                <a:spcPts val="1000"/>
              </a:spcBef>
              <a:spcAft>
                <a:spcPts val="0"/>
              </a:spcAft>
              <a:buClr>
                <a:srgbClr val="0070C0"/>
              </a:buClr>
              <a:buSzPts val="2800"/>
              <a:buChar char="•"/>
            </a:pPr>
            <a:r>
              <a:rPr lang="en-US">
                <a:solidFill>
                  <a:srgbClr val="0070C0"/>
                </a:solidFill>
              </a:rPr>
              <a:t>Social, emotional and mental health</a:t>
            </a:r>
            <a:endParaRPr>
              <a:solidFill>
                <a:srgbClr val="0070C0"/>
              </a:solidFill>
            </a:endParaRPr>
          </a:p>
          <a:p>
            <a:pPr indent="-228600" lvl="0" marL="228600" rtl="0" algn="l">
              <a:lnSpc>
                <a:spcPct val="90000"/>
              </a:lnSpc>
              <a:spcBef>
                <a:spcPts val="1000"/>
              </a:spcBef>
              <a:spcAft>
                <a:spcPts val="0"/>
              </a:spcAft>
              <a:buClr>
                <a:srgbClr val="0070C0"/>
              </a:buClr>
              <a:buSzPts val="2800"/>
              <a:buChar char="•"/>
            </a:pPr>
            <a:r>
              <a:rPr lang="en-US">
                <a:solidFill>
                  <a:srgbClr val="0070C0"/>
                </a:solidFill>
              </a:rPr>
              <a:t>Sensory and/or physical</a:t>
            </a:r>
            <a:endParaRPr/>
          </a:p>
          <a:p>
            <a:pPr indent="0" lvl="0" marL="0" rtl="0" algn="l">
              <a:lnSpc>
                <a:spcPct val="90000"/>
              </a:lnSpc>
              <a:spcBef>
                <a:spcPts val="1000"/>
              </a:spcBef>
              <a:spcAft>
                <a:spcPts val="0"/>
              </a:spcAft>
              <a:buClr>
                <a:schemeClr val="dk1"/>
              </a:buClr>
              <a:buSzPts val="2800"/>
              <a:buNone/>
            </a:pPr>
            <a:r>
              <a:rPr lang="en-US"/>
              <a:t>If a pupil has SEN, they will most likely receive ‘SEN support’. This support may lead to the application of a EHC.</a:t>
            </a:r>
            <a:endParaRPr/>
          </a:p>
          <a:p>
            <a:pPr indent="0" lvl="0" marL="0" rtl="0" algn="l">
              <a:lnSpc>
                <a:spcPct val="90000"/>
              </a:lnSpc>
              <a:spcBef>
                <a:spcPts val="1000"/>
              </a:spcBef>
              <a:spcAft>
                <a:spcPts val="0"/>
              </a:spcAft>
              <a:buClr>
                <a:schemeClr val="dk1"/>
              </a:buClr>
              <a:buSzPts val="2600"/>
              <a:buNone/>
            </a:pPr>
            <a:r>
              <a:t/>
            </a:r>
            <a:endParaRPr sz="2600">
              <a:solidFill>
                <a:srgbClr val="0070C0"/>
              </a:solidFill>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ph type="title"/>
          </p:nvPr>
        </p:nvSpPr>
        <p:spPr>
          <a:xfrm>
            <a:off x="746760" y="-6131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70C0"/>
              </a:buClr>
              <a:buSzPts val="4400"/>
              <a:buFont typeface="Calibri"/>
              <a:buNone/>
            </a:pPr>
            <a:r>
              <a:rPr b="1" lang="en-US">
                <a:solidFill>
                  <a:srgbClr val="0070C0"/>
                </a:solidFill>
              </a:rPr>
              <a:t>The graduated approach </a:t>
            </a:r>
            <a:endParaRPr/>
          </a:p>
        </p:txBody>
      </p:sp>
      <p:pic>
        <p:nvPicPr>
          <p:cNvPr id="122" name="Google Shape;122;p7">
            <a:hlinkClick action="ppaction://hlinksldjump" r:id="rId3"/>
          </p:cNvPr>
          <p:cNvPicPr preferRelativeResize="0"/>
          <p:nvPr/>
        </p:nvPicPr>
        <p:blipFill rotWithShape="1">
          <a:blip r:embed="rId4">
            <a:alphaModFix/>
          </a:blip>
          <a:srcRect b="0" l="0" r="0" t="0"/>
          <a:stretch/>
        </p:blipFill>
        <p:spPr>
          <a:xfrm>
            <a:off x="3985260" y="1016635"/>
            <a:ext cx="4038600" cy="4438650"/>
          </a:xfrm>
          <a:prstGeom prst="rect">
            <a:avLst/>
          </a:prstGeom>
          <a:noFill/>
          <a:ln>
            <a:noFill/>
          </a:ln>
        </p:spPr>
      </p:pic>
      <p:sp>
        <p:nvSpPr>
          <p:cNvPr id="123" name="Google Shape;123;p7"/>
          <p:cNvSpPr/>
          <p:nvPr/>
        </p:nvSpPr>
        <p:spPr>
          <a:xfrm>
            <a:off x="304800" y="936542"/>
            <a:ext cx="3680460" cy="20928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FFC000"/>
                </a:solidFill>
                <a:latin typeface="Calibri"/>
                <a:ea typeface="Calibri"/>
                <a:cs typeface="Calibri"/>
                <a:sym typeface="Calibri"/>
              </a:rPr>
              <a:t>Assess:</a:t>
            </a:r>
            <a:r>
              <a:rPr lang="en-US" sz="2600">
                <a:solidFill>
                  <a:srgbClr val="FFC000"/>
                </a:solidFill>
                <a:latin typeface="Calibri"/>
                <a:ea typeface="Calibri"/>
                <a:cs typeface="Calibri"/>
                <a:sym typeface="Calibri"/>
              </a:rPr>
              <a:t> </a:t>
            </a:r>
            <a:r>
              <a:rPr lang="en-US" sz="2600">
                <a:solidFill>
                  <a:schemeClr val="dk1"/>
                </a:solidFill>
                <a:latin typeface="Calibri"/>
                <a:ea typeface="Calibri"/>
                <a:cs typeface="Calibri"/>
                <a:sym typeface="Calibri"/>
              </a:rPr>
              <a:t>the class teacher and SENCO should analyse a pupil’s needs before identifying them as needing SEN support </a:t>
            </a:r>
            <a:endParaRPr sz="2600">
              <a:solidFill>
                <a:schemeClr val="dk1"/>
              </a:solidFill>
              <a:latin typeface="Calibri"/>
              <a:ea typeface="Calibri"/>
              <a:cs typeface="Calibri"/>
              <a:sym typeface="Calibri"/>
            </a:endParaRPr>
          </a:p>
        </p:txBody>
      </p:sp>
      <p:sp>
        <p:nvSpPr>
          <p:cNvPr id="124" name="Google Shape;124;p7"/>
          <p:cNvSpPr/>
          <p:nvPr/>
        </p:nvSpPr>
        <p:spPr>
          <a:xfrm>
            <a:off x="8023860" y="866776"/>
            <a:ext cx="4267200" cy="249299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92D050"/>
                </a:solidFill>
                <a:latin typeface="Calibri"/>
                <a:ea typeface="Calibri"/>
                <a:cs typeface="Calibri"/>
                <a:sym typeface="Calibri"/>
              </a:rPr>
              <a:t>Plan: </a:t>
            </a:r>
            <a:r>
              <a:rPr lang="en-US" sz="2600">
                <a:solidFill>
                  <a:schemeClr val="dk1"/>
                </a:solidFill>
                <a:latin typeface="Calibri"/>
                <a:ea typeface="Calibri"/>
                <a:cs typeface="Calibri"/>
                <a:sym typeface="Calibri"/>
              </a:rPr>
              <a:t>the class teacher and SENCO should agree the support to be put in place. </a:t>
            </a:r>
            <a:endParaRPr/>
          </a:p>
          <a:p>
            <a:pPr indent="0" lvl="0" marL="0" marR="0" rtl="0" algn="l">
              <a:spcBef>
                <a:spcPts val="0"/>
              </a:spcBef>
              <a:spcAft>
                <a:spcPts val="0"/>
              </a:spcAft>
              <a:buNone/>
            </a:pPr>
            <a:r>
              <a:rPr lang="en-US" sz="2600">
                <a:solidFill>
                  <a:schemeClr val="dk1"/>
                </a:solidFill>
                <a:latin typeface="Calibri"/>
                <a:ea typeface="Calibri"/>
                <a:cs typeface="Calibri"/>
                <a:sym typeface="Calibri"/>
              </a:rPr>
              <a:t>Parents must also be notified and consulted and an IEP is created</a:t>
            </a:r>
            <a:endParaRPr sz="2600">
              <a:solidFill>
                <a:schemeClr val="dk1"/>
              </a:solidFill>
              <a:latin typeface="Calibri"/>
              <a:ea typeface="Calibri"/>
              <a:cs typeface="Calibri"/>
              <a:sym typeface="Calibri"/>
            </a:endParaRPr>
          </a:p>
        </p:txBody>
      </p:sp>
      <p:sp>
        <p:nvSpPr>
          <p:cNvPr id="125" name="Google Shape;125;p7"/>
          <p:cNvSpPr/>
          <p:nvPr/>
        </p:nvSpPr>
        <p:spPr>
          <a:xfrm>
            <a:off x="8023860" y="3201099"/>
            <a:ext cx="4104640" cy="2893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00B0F0"/>
                </a:solidFill>
                <a:latin typeface="Calibri"/>
                <a:ea typeface="Calibri"/>
                <a:cs typeface="Calibri"/>
                <a:sym typeface="Calibri"/>
              </a:rPr>
              <a:t>Do:</a:t>
            </a:r>
            <a:r>
              <a:rPr lang="en-US" sz="2600">
                <a:solidFill>
                  <a:srgbClr val="00B0F0"/>
                </a:solidFill>
                <a:latin typeface="Calibri"/>
                <a:ea typeface="Calibri"/>
                <a:cs typeface="Calibri"/>
                <a:sym typeface="Calibri"/>
              </a:rPr>
              <a:t> </a:t>
            </a:r>
            <a:r>
              <a:rPr lang="en-US" sz="2600">
                <a:solidFill>
                  <a:schemeClr val="dk1"/>
                </a:solidFill>
                <a:latin typeface="Calibri"/>
                <a:ea typeface="Calibri"/>
                <a:cs typeface="Calibri"/>
                <a:sym typeface="Calibri"/>
              </a:rPr>
              <a:t>the class teacher remains responsible for working with the pupil on a daily basis with additional intervention if needed. High quality differentiation is still needed in the classroom</a:t>
            </a:r>
            <a:endParaRPr sz="2600">
              <a:solidFill>
                <a:schemeClr val="dk1"/>
              </a:solidFill>
              <a:latin typeface="Calibri"/>
              <a:ea typeface="Calibri"/>
              <a:cs typeface="Calibri"/>
              <a:sym typeface="Calibri"/>
            </a:endParaRPr>
          </a:p>
        </p:txBody>
      </p:sp>
      <p:sp>
        <p:nvSpPr>
          <p:cNvPr id="126" name="Google Shape;126;p7"/>
          <p:cNvSpPr/>
          <p:nvPr/>
        </p:nvSpPr>
        <p:spPr>
          <a:xfrm>
            <a:off x="280670" y="3249275"/>
            <a:ext cx="4104640" cy="20928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D02E5C"/>
                </a:solidFill>
                <a:latin typeface="Calibri"/>
                <a:ea typeface="Calibri"/>
                <a:cs typeface="Calibri"/>
                <a:sym typeface="Calibri"/>
              </a:rPr>
              <a:t>Review:</a:t>
            </a:r>
            <a:r>
              <a:rPr lang="en-US" sz="2600">
                <a:solidFill>
                  <a:srgbClr val="D02E5C"/>
                </a:solidFill>
                <a:latin typeface="Calibri"/>
                <a:ea typeface="Calibri"/>
                <a:cs typeface="Calibri"/>
                <a:sym typeface="Calibri"/>
              </a:rPr>
              <a:t> </a:t>
            </a:r>
            <a:r>
              <a:rPr lang="en-US" sz="2600">
                <a:solidFill>
                  <a:schemeClr val="dk1"/>
                </a:solidFill>
                <a:latin typeface="Calibri"/>
                <a:ea typeface="Calibri"/>
                <a:cs typeface="Calibri"/>
                <a:sym typeface="Calibri"/>
              </a:rPr>
              <a:t>the class teacher and SENCO should review the effectiveness of the support regularly and agree any changes where needed.</a:t>
            </a:r>
            <a:endParaRPr/>
          </a:p>
        </p:txBody>
      </p:sp>
      <p:sp>
        <p:nvSpPr>
          <p:cNvPr id="127" name="Google Shape;127;p7"/>
          <p:cNvSpPr/>
          <p:nvPr/>
        </p:nvSpPr>
        <p:spPr>
          <a:xfrm>
            <a:off x="280670" y="5455285"/>
            <a:ext cx="7457440" cy="830997"/>
          </a:xfrm>
          <a:prstGeom prst="rect">
            <a:avLst/>
          </a:prstGeom>
          <a:solidFill>
            <a:srgbClr val="BFBFB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You should also involve parents in this process and meet to review their child’s progress at least three times per year.</a:t>
            </a:r>
            <a:endParaRPr sz="24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8">
            <a:hlinkClick action="ppaction://hlinksldjump" r:id="rId3"/>
          </p:cNvPr>
          <p:cNvSpPr/>
          <p:nvPr/>
        </p:nvSpPr>
        <p:spPr>
          <a:xfrm>
            <a:off x="10119360" y="5445760"/>
            <a:ext cx="1788160" cy="1026160"/>
          </a:xfrm>
          <a:custGeom>
            <a:rect b="b" l="l" r="r" t="t"/>
            <a:pathLst>
              <a:path extrusionOk="0" h="120000" w="120000">
                <a:moveTo>
                  <a:pt x="0" y="0"/>
                </a:moveTo>
                <a:lnTo>
                  <a:pt x="120000" y="0"/>
                </a:lnTo>
                <a:lnTo>
                  <a:pt x="120000" y="120000"/>
                </a:lnTo>
                <a:lnTo>
                  <a:pt x="0" y="120000"/>
                </a:lnTo>
                <a:close/>
              </a:path>
            </a:pathLst>
          </a:cu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spcBef>
                <a:spcPts val="0"/>
              </a:spcBef>
              <a:spcAft>
                <a:spcPts val="0"/>
              </a:spcAft>
              <a:buNone/>
            </a:pPr>
            <a:r>
              <a:rPr lang="en-US" sz="3200">
                <a:solidFill>
                  <a:schemeClr val="lt1"/>
                </a:solidFill>
                <a:latin typeface="Calibri"/>
                <a:ea typeface="Calibri"/>
                <a:cs typeface="Calibri"/>
                <a:sym typeface="Calibri"/>
              </a:rPr>
              <a:t>Back</a:t>
            </a:r>
            <a:endParaRPr sz="3200">
              <a:solidFill>
                <a:schemeClr val="lt1"/>
              </a:solidFill>
              <a:latin typeface="Calibri"/>
              <a:ea typeface="Calibri"/>
              <a:cs typeface="Calibri"/>
              <a:sym typeface="Calibri"/>
            </a:endParaRPr>
          </a:p>
        </p:txBody>
      </p:sp>
      <p:pic>
        <p:nvPicPr>
          <p:cNvPr id="133" name="Google Shape;133;p8">
            <a:hlinkClick action="ppaction://hlinksldjump" r:id="rId4"/>
          </p:cNvPr>
          <p:cNvPicPr preferRelativeResize="0"/>
          <p:nvPr/>
        </p:nvPicPr>
        <p:blipFill rotWithShape="1">
          <a:blip r:embed="rId5">
            <a:alphaModFix/>
          </a:blip>
          <a:srcRect b="0" l="0" r="0" t="0"/>
          <a:stretch/>
        </p:blipFill>
        <p:spPr>
          <a:xfrm>
            <a:off x="10198066" y="5567997"/>
            <a:ext cx="711233" cy="781685"/>
          </a:xfrm>
          <a:prstGeom prst="rect">
            <a:avLst/>
          </a:prstGeom>
          <a:noFill/>
          <a:ln>
            <a:noFill/>
          </a:ln>
        </p:spPr>
      </p:pic>
      <p:grpSp>
        <p:nvGrpSpPr>
          <p:cNvPr id="134" name="Google Shape;134;p8"/>
          <p:cNvGrpSpPr/>
          <p:nvPr/>
        </p:nvGrpSpPr>
        <p:grpSpPr>
          <a:xfrm>
            <a:off x="3686175" y="52387"/>
            <a:ext cx="4819650" cy="6753225"/>
            <a:chOff x="3686175" y="52387"/>
            <a:chExt cx="4819650" cy="6753225"/>
          </a:xfrm>
        </p:grpSpPr>
        <p:pic>
          <p:nvPicPr>
            <p:cNvPr id="135" name="Google Shape;135;p8">
              <a:hlinkClick action="ppaction://hlinksldjump" r:id="rId6"/>
            </p:cNvPr>
            <p:cNvPicPr preferRelativeResize="0"/>
            <p:nvPr/>
          </p:nvPicPr>
          <p:blipFill rotWithShape="1">
            <a:blip r:embed="rId7">
              <a:alphaModFix/>
            </a:blip>
            <a:srcRect b="0" l="30492" r="0" t="0"/>
            <a:stretch/>
          </p:blipFill>
          <p:spPr>
            <a:xfrm>
              <a:off x="3686175" y="52387"/>
              <a:ext cx="4819650" cy="6753225"/>
            </a:xfrm>
            <a:prstGeom prst="rect">
              <a:avLst/>
            </a:prstGeom>
            <a:noFill/>
            <a:ln>
              <a:noFill/>
            </a:ln>
          </p:spPr>
        </p:pic>
        <p:sp>
          <p:nvSpPr>
            <p:cNvPr id="136" name="Google Shape;136;p8"/>
            <p:cNvSpPr/>
            <p:nvPr/>
          </p:nvSpPr>
          <p:spPr>
            <a:xfrm>
              <a:off x="5458968" y="192024"/>
              <a:ext cx="1271016" cy="457200"/>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9">
            <a:hlinkClick action="ppaction://hlinksldjump" r:id="rId3"/>
          </p:cNvPr>
          <p:cNvPicPr preferRelativeResize="0"/>
          <p:nvPr/>
        </p:nvPicPr>
        <p:blipFill rotWithShape="1">
          <a:blip r:embed="rId4">
            <a:alphaModFix/>
          </a:blip>
          <a:srcRect b="0" l="0" r="0" t="0"/>
          <a:stretch/>
        </p:blipFill>
        <p:spPr>
          <a:xfrm>
            <a:off x="6956717" y="380172"/>
            <a:ext cx="3363269" cy="3696423"/>
          </a:xfrm>
          <a:prstGeom prst="rect">
            <a:avLst/>
          </a:prstGeom>
          <a:noFill/>
          <a:ln>
            <a:noFill/>
          </a:ln>
        </p:spPr>
      </p:pic>
      <p:grpSp>
        <p:nvGrpSpPr>
          <p:cNvPr id="142" name="Google Shape;142;p9"/>
          <p:cNvGrpSpPr/>
          <p:nvPr/>
        </p:nvGrpSpPr>
        <p:grpSpPr>
          <a:xfrm>
            <a:off x="10210800" y="142240"/>
            <a:ext cx="1788160" cy="1026160"/>
            <a:chOff x="10210800" y="142240"/>
            <a:chExt cx="1788160" cy="1026160"/>
          </a:xfrm>
        </p:grpSpPr>
        <p:sp>
          <p:nvSpPr>
            <p:cNvPr id="143" name="Google Shape;143;p9">
              <a:hlinkClick action="ppaction://hlinksldjump" r:id="rId5"/>
            </p:cNvPr>
            <p:cNvSpPr/>
            <p:nvPr/>
          </p:nvSpPr>
          <p:spPr>
            <a:xfrm>
              <a:off x="10210800" y="142240"/>
              <a:ext cx="1788160" cy="1026160"/>
            </a:xfrm>
            <a:custGeom>
              <a:rect b="b" l="l" r="r" t="t"/>
              <a:pathLst>
                <a:path extrusionOk="0" h="120000" w="120000">
                  <a:moveTo>
                    <a:pt x="0" y="0"/>
                  </a:moveTo>
                  <a:lnTo>
                    <a:pt x="120000" y="0"/>
                  </a:lnTo>
                  <a:lnTo>
                    <a:pt x="120000" y="120000"/>
                  </a:lnTo>
                  <a:lnTo>
                    <a:pt x="0" y="120000"/>
                  </a:lnTo>
                  <a:close/>
                </a:path>
              </a:pathLst>
            </a:cu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spcBef>
                  <a:spcPts val="0"/>
                </a:spcBef>
                <a:spcAft>
                  <a:spcPts val="0"/>
                </a:spcAft>
                <a:buNone/>
              </a:pPr>
              <a:r>
                <a:rPr lang="en-US" sz="3200">
                  <a:solidFill>
                    <a:schemeClr val="lt1"/>
                  </a:solidFill>
                  <a:latin typeface="Calibri"/>
                  <a:ea typeface="Calibri"/>
                  <a:cs typeface="Calibri"/>
                  <a:sym typeface="Calibri"/>
                </a:rPr>
                <a:t>Back</a:t>
              </a:r>
              <a:endParaRPr sz="3200">
                <a:solidFill>
                  <a:schemeClr val="lt1"/>
                </a:solidFill>
                <a:latin typeface="Calibri"/>
                <a:ea typeface="Calibri"/>
                <a:cs typeface="Calibri"/>
                <a:sym typeface="Calibri"/>
              </a:endParaRPr>
            </a:p>
          </p:txBody>
        </p:sp>
        <p:pic>
          <p:nvPicPr>
            <p:cNvPr id="144" name="Google Shape;144;p9">
              <a:hlinkClick action="ppaction://hlinksldjump" r:id="rId6"/>
            </p:cNvPr>
            <p:cNvPicPr preferRelativeResize="0"/>
            <p:nvPr/>
          </p:nvPicPr>
          <p:blipFill rotWithShape="1">
            <a:blip r:embed="rId4">
              <a:alphaModFix/>
            </a:blip>
            <a:srcRect b="0" l="0" r="0" t="0"/>
            <a:stretch/>
          </p:blipFill>
          <p:spPr>
            <a:xfrm>
              <a:off x="10319986" y="264477"/>
              <a:ext cx="711233" cy="781685"/>
            </a:xfrm>
            <a:prstGeom prst="rect">
              <a:avLst/>
            </a:prstGeom>
            <a:noFill/>
            <a:ln>
              <a:noFill/>
            </a:ln>
          </p:spPr>
        </p:pic>
      </p:grpSp>
      <p:sp>
        <p:nvSpPr>
          <p:cNvPr id="145" name="Google Shape;145;p9"/>
          <p:cNvSpPr/>
          <p:nvPr/>
        </p:nvSpPr>
        <p:spPr>
          <a:xfrm flipH="1">
            <a:off x="7717690" y="1364862"/>
            <a:ext cx="1841321" cy="163121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lang="en-US" sz="2500" cap="none">
                <a:solidFill>
                  <a:schemeClr val="dk1"/>
                </a:solidFill>
                <a:latin typeface="Calibri"/>
                <a:ea typeface="Calibri"/>
                <a:cs typeface="Calibri"/>
                <a:sym typeface="Calibri"/>
              </a:rPr>
              <a:t>Outside agencies look for </a:t>
            </a:r>
            <a:r>
              <a:rPr b="0" lang="en-US" sz="2500" u="sng" cap="none">
                <a:solidFill>
                  <a:schemeClr val="dk1"/>
                </a:solidFill>
                <a:latin typeface="Calibri"/>
                <a:ea typeface="Calibri"/>
                <a:cs typeface="Calibri"/>
                <a:sym typeface="Calibri"/>
              </a:rPr>
              <a:t>two</a:t>
            </a:r>
            <a:r>
              <a:rPr b="0" lang="en-US" sz="2500" cap="none">
                <a:solidFill>
                  <a:schemeClr val="dk1"/>
                </a:solidFill>
                <a:latin typeface="Calibri"/>
                <a:ea typeface="Calibri"/>
                <a:cs typeface="Calibri"/>
                <a:sym typeface="Calibri"/>
              </a:rPr>
              <a:t> cycles</a:t>
            </a:r>
            <a:endParaRPr b="0" sz="2500" cap="none">
              <a:solidFill>
                <a:schemeClr val="dk1"/>
              </a:solidFill>
              <a:latin typeface="Calibri"/>
              <a:ea typeface="Calibri"/>
              <a:cs typeface="Calibri"/>
              <a:sym typeface="Calibri"/>
            </a:endParaRPr>
          </a:p>
        </p:txBody>
      </p:sp>
      <p:pic>
        <p:nvPicPr>
          <p:cNvPr id="146" name="Google Shape;146;p9"/>
          <p:cNvPicPr preferRelativeResize="0"/>
          <p:nvPr/>
        </p:nvPicPr>
        <p:blipFill rotWithShape="1">
          <a:blip r:embed="rId7">
            <a:alphaModFix/>
          </a:blip>
          <a:srcRect b="0" l="0" r="0" t="0"/>
          <a:stretch/>
        </p:blipFill>
        <p:spPr>
          <a:xfrm>
            <a:off x="156152" y="142240"/>
            <a:ext cx="6089332" cy="5204130"/>
          </a:xfrm>
          <a:prstGeom prst="rect">
            <a:avLst/>
          </a:prstGeom>
          <a:noFill/>
          <a:ln>
            <a:noFill/>
          </a:ln>
        </p:spPr>
      </p:pic>
      <p:pic>
        <p:nvPicPr>
          <p:cNvPr id="147" name="Google Shape;147;p9"/>
          <p:cNvPicPr preferRelativeResize="0"/>
          <p:nvPr/>
        </p:nvPicPr>
        <p:blipFill rotWithShape="1">
          <a:blip r:embed="rId8">
            <a:alphaModFix/>
          </a:blip>
          <a:srcRect b="0" l="0" r="0" t="0"/>
          <a:stretch/>
        </p:blipFill>
        <p:spPr>
          <a:xfrm>
            <a:off x="5212080" y="4567258"/>
            <a:ext cx="6786880" cy="214238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2019-04-17T20:13:02Z</dcterms:created>
  <dc:creator>Jenny Hawkins</dc:creator>
</cp:coreProperties>
</file>