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81" r:id="rId3"/>
    <p:sldId id="260" r:id="rId4"/>
    <p:sldId id="288" r:id="rId5"/>
    <p:sldId id="259" r:id="rId6"/>
    <p:sldId id="292" r:id="rId7"/>
    <p:sldId id="262" r:id="rId8"/>
    <p:sldId id="291" r:id="rId9"/>
    <p:sldId id="293" r:id="rId10"/>
    <p:sldId id="294" r:id="rId11"/>
    <p:sldId id="268" r:id="rId12"/>
    <p:sldId id="263" r:id="rId13"/>
    <p:sldId id="269" r:id="rId14"/>
    <p:sldId id="282" r:id="rId15"/>
    <p:sldId id="283" r:id="rId16"/>
    <p:sldId id="284" r:id="rId17"/>
    <p:sldId id="270" r:id="rId18"/>
    <p:sldId id="274" r:id="rId19"/>
    <p:sldId id="277" r:id="rId20"/>
    <p:sldId id="296" r:id="rId21"/>
    <p:sldId id="280" r:id="rId22"/>
    <p:sldId id="300" r:id="rId23"/>
    <p:sldId id="301" r:id="rId24"/>
    <p:sldId id="266" r:id="rId25"/>
    <p:sldId id="295" r:id="rId26"/>
    <p:sldId id="289" r:id="rId27"/>
    <p:sldId id="290" r:id="rId28"/>
    <p:sldId id="272" r:id="rId29"/>
    <p:sldId id="273"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8" autoAdjust="0"/>
  </p:normalViewPr>
  <p:slideViewPr>
    <p:cSldViewPr>
      <p:cViewPr varScale="1">
        <p:scale>
          <a:sx n="59" d="100"/>
          <a:sy n="59" d="100"/>
        </p:scale>
        <p:origin x="150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Blackburn" userId="378753c280c383eb" providerId="LiveId" clId="{033FA6F6-F363-4406-953D-EB6C81513639}"/>
    <pc:docChg chg="custSel modSld">
      <pc:chgData name="H Blackburn" userId="378753c280c383eb" providerId="LiveId" clId="{033FA6F6-F363-4406-953D-EB6C81513639}" dt="2020-06-24T11:22:06.144" v="114" actId="20577"/>
      <pc:docMkLst>
        <pc:docMk/>
      </pc:docMkLst>
      <pc:sldChg chg="modSp mod">
        <pc:chgData name="H Blackburn" userId="378753c280c383eb" providerId="LiveId" clId="{033FA6F6-F363-4406-953D-EB6C81513639}" dt="2020-06-24T11:22:06.144" v="114" actId="20577"/>
        <pc:sldMkLst>
          <pc:docMk/>
          <pc:sldMk cId="2370654019" sldId="263"/>
        </pc:sldMkLst>
        <pc:spChg chg="mod">
          <ac:chgData name="H Blackburn" userId="378753c280c383eb" providerId="LiveId" clId="{033FA6F6-F363-4406-953D-EB6C81513639}" dt="2020-06-24T11:22:06.144" v="114" actId="20577"/>
          <ac:spMkLst>
            <pc:docMk/>
            <pc:sldMk cId="2370654019" sldId="263"/>
            <ac:spMk id="3" creationId="{00000000-0000-0000-0000-000000000000}"/>
          </ac:spMkLst>
        </pc:spChg>
      </pc:sldChg>
      <pc:sldChg chg="modSp mod">
        <pc:chgData name="H Blackburn" userId="378753c280c383eb" providerId="LiveId" clId="{033FA6F6-F363-4406-953D-EB6C81513639}" dt="2020-06-24T11:20:25.895" v="3" actId="5793"/>
        <pc:sldMkLst>
          <pc:docMk/>
          <pc:sldMk cId="3433206633" sldId="270"/>
        </pc:sldMkLst>
        <pc:spChg chg="mod">
          <ac:chgData name="H Blackburn" userId="378753c280c383eb" providerId="LiveId" clId="{033FA6F6-F363-4406-953D-EB6C81513639}" dt="2020-06-24T11:20:25.895" v="3" actId="5793"/>
          <ac:spMkLst>
            <pc:docMk/>
            <pc:sldMk cId="3433206633" sldId="270"/>
            <ac:spMk id="3" creationId="{00000000-0000-0000-0000-000000000000}"/>
          </ac:spMkLst>
        </pc:spChg>
      </pc:sldChg>
      <pc:sldChg chg="modSp mod">
        <pc:chgData name="H Blackburn" userId="378753c280c383eb" providerId="LiveId" clId="{033FA6F6-F363-4406-953D-EB6C81513639}" dt="2020-06-24T11:21:09.425" v="85" actId="20577"/>
        <pc:sldMkLst>
          <pc:docMk/>
          <pc:sldMk cId="1194640792" sldId="274"/>
        </pc:sldMkLst>
        <pc:spChg chg="mod">
          <ac:chgData name="H Blackburn" userId="378753c280c383eb" providerId="LiveId" clId="{033FA6F6-F363-4406-953D-EB6C81513639}" dt="2020-06-24T11:20:59.674" v="50" actId="20577"/>
          <ac:spMkLst>
            <pc:docMk/>
            <pc:sldMk cId="1194640792" sldId="274"/>
            <ac:spMk id="2" creationId="{00000000-0000-0000-0000-000000000000}"/>
          </ac:spMkLst>
        </pc:spChg>
        <pc:spChg chg="mod">
          <ac:chgData name="H Blackburn" userId="378753c280c383eb" providerId="LiveId" clId="{033FA6F6-F363-4406-953D-EB6C81513639}" dt="2020-06-24T11:21:09.425" v="85" actId="20577"/>
          <ac:spMkLst>
            <pc:docMk/>
            <pc:sldMk cId="1194640792" sldId="27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a:t>MO1 &amp; national award for SEN Coordination , Assignment 3, HBlackburn1</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73107C-0AC3-4F05-B6FF-7F4575CF52CD}" type="datetimeFigureOut">
              <a:rPr lang="en-GB" smtClean="0"/>
              <a:t>24/06/2020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2B0CB1-C245-4B46-B360-1BC46FE1F3D5}" type="slidenum">
              <a:rPr lang="en-GB" smtClean="0"/>
              <a:t>‹#›</a:t>
            </a:fld>
            <a:endParaRPr lang="en-GB"/>
          </a:p>
        </p:txBody>
      </p:sp>
    </p:spTree>
    <p:extLst>
      <p:ext uri="{BB962C8B-B14F-4D97-AF65-F5344CB8AC3E}">
        <p14:creationId xmlns:p14="http://schemas.microsoft.com/office/powerpoint/2010/main" val="263711156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a:t>MO1 &amp; national award for SEN Coordination , Assignment 3, HBlackburn1</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057881-8792-4F21-9257-4F0AE83D8245}" type="datetimeFigureOut">
              <a:rPr lang="en-GB" smtClean="0"/>
              <a:t>24/06/2020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7B0A5B-ADC7-4D51-9DDF-FA8299A8845A}" type="slidenum">
              <a:rPr lang="en-GB" smtClean="0"/>
              <a:t>‹#›</a:t>
            </a:fld>
            <a:endParaRPr lang="en-GB"/>
          </a:p>
        </p:txBody>
      </p:sp>
    </p:spTree>
    <p:extLst>
      <p:ext uri="{BB962C8B-B14F-4D97-AF65-F5344CB8AC3E}">
        <p14:creationId xmlns:p14="http://schemas.microsoft.com/office/powerpoint/2010/main" val="360700538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bmd.com/children/sensory-processing-disorder"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autismawarenesscentre.com/five-tips-for-getting-child-with-autism-into-coat/" TargetMode="External"/><Relationship Id="rId4" Type="http://schemas.openxmlformats.org/officeDocument/2006/relationships/hyperlink" Target="https://www.webmd.com/brain/picture-of-the-brain"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channel/UCRiCohcikeY9tKZsjhNKuCQ"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D1G5ssZlVUw"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athintl.org/images/pdf/conferences/national/presentations%20for%20web/Adult-Preference-Sensory-Motor-Checklis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sightresources.org/2019/04/26/why-visual-learning-and-teach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ocus.masseyeandear.org/body-maintain-sense-bala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Scott </a:t>
            </a:r>
            <a:r>
              <a:rPr lang="en-GB" dirty="0" err="1"/>
              <a:t>mahoy</a:t>
            </a:r>
            <a:r>
              <a:rPr lang="en-GB" dirty="0"/>
              <a:t> 16</a:t>
            </a:r>
            <a:r>
              <a:rPr lang="en-GB" baseline="30000" dirty="0"/>
              <a:t>th</a:t>
            </a:r>
            <a:r>
              <a:rPr lang="en-GB" dirty="0"/>
              <a:t> Jan 2015. </a:t>
            </a:r>
            <a:r>
              <a:rPr lang="en-GB" baseline="0" dirty="0"/>
              <a:t> Staff to watch this clip, as part of CPD, on you tube to actually visualise what sensory overload looks and sounds like .</a:t>
            </a:r>
          </a:p>
          <a:p>
            <a:endParaRPr lang="en-GB" baseline="0" dirty="0"/>
          </a:p>
          <a:p>
            <a:r>
              <a:rPr lang="en-GB" sz="1200" b="0" i="0" u="none" strike="noStrike" kern="1200" dirty="0">
                <a:solidFill>
                  <a:schemeClr val="tx1"/>
                </a:solidFill>
                <a:effectLst/>
                <a:latin typeface="+mn-lt"/>
                <a:ea typeface="+mn-ea"/>
                <a:cs typeface="+mn-cs"/>
                <a:hlinkClick r:id="rId3"/>
              </a:rPr>
              <a:t>According</a:t>
            </a:r>
            <a:r>
              <a:rPr lang="en-GB" sz="1200" b="0" i="0" u="none" strike="noStrike" kern="1200" baseline="0" dirty="0">
                <a:solidFill>
                  <a:schemeClr val="tx1"/>
                </a:solidFill>
                <a:effectLst/>
                <a:latin typeface="+mn-lt"/>
                <a:ea typeface="+mn-ea"/>
                <a:cs typeface="+mn-cs"/>
                <a:hlinkClick r:id="rId3"/>
              </a:rPr>
              <a:t> to Webmd.com </a:t>
            </a:r>
            <a:r>
              <a:rPr lang="en-GB" sz="1200" b="0" i="0" u="none" strike="noStrike" kern="1200" dirty="0">
                <a:solidFill>
                  <a:schemeClr val="tx1"/>
                </a:solidFill>
                <a:effectLst/>
                <a:latin typeface="+mn-lt"/>
                <a:ea typeface="+mn-ea"/>
                <a:cs typeface="+mn-cs"/>
                <a:hlinkClick r:id="rId3"/>
              </a:rPr>
              <a:t>Sensory processing disorder</a:t>
            </a:r>
            <a:r>
              <a:rPr lang="en-GB" sz="1200" b="0" i="0" kern="1200" dirty="0">
                <a:solidFill>
                  <a:schemeClr val="tx1"/>
                </a:solidFill>
                <a:effectLst/>
                <a:latin typeface="+mn-lt"/>
                <a:ea typeface="+mn-ea"/>
                <a:cs typeface="+mn-cs"/>
              </a:rPr>
              <a:t> is:  “</a:t>
            </a:r>
            <a:r>
              <a:rPr lang="en-GB" sz="1200" b="0" i="1" kern="1200" dirty="0">
                <a:solidFill>
                  <a:schemeClr val="tx1"/>
                </a:solidFill>
                <a:effectLst/>
                <a:latin typeface="+mn-lt"/>
                <a:ea typeface="+mn-ea"/>
                <a:cs typeface="+mn-cs"/>
              </a:rPr>
              <a:t>a condition in which the </a:t>
            </a:r>
            <a:r>
              <a:rPr lang="en-GB" sz="1200" b="0" i="1" u="none" strike="noStrike" kern="1200" dirty="0">
                <a:solidFill>
                  <a:schemeClr val="tx1"/>
                </a:solidFill>
                <a:effectLst/>
                <a:latin typeface="+mn-lt"/>
                <a:ea typeface="+mn-ea"/>
                <a:cs typeface="+mn-cs"/>
                <a:hlinkClick r:id="rId4"/>
              </a:rPr>
              <a:t>brain</a:t>
            </a:r>
            <a:r>
              <a:rPr lang="en-GB" sz="1200" b="0" i="1" kern="1200" dirty="0">
                <a:solidFill>
                  <a:schemeClr val="tx1"/>
                </a:solidFill>
                <a:effectLst/>
                <a:latin typeface="+mn-lt"/>
                <a:ea typeface="+mn-ea"/>
                <a:cs typeface="+mn-cs"/>
              </a:rPr>
              <a:t> has trouble receiving and responding to information that comes in through the senses.”</a:t>
            </a:r>
            <a:endParaRPr lang="en-GB" i="1" baseline="0" dirty="0"/>
          </a:p>
          <a:p>
            <a:endParaRPr lang="en-GB" baseline="0" dirty="0"/>
          </a:p>
          <a:p>
            <a:endParaRPr lang="en-GB" baseline="0" dirty="0"/>
          </a:p>
          <a:p>
            <a:r>
              <a:rPr lang="en-GB" baseline="0" dirty="0"/>
              <a:t>Benne ( 2016) wrote a blog for the autism awareness centre and writes that for a long time sensory processing disorder was associated with autism . She writes that it is only in the last few years that SPD is now  seen as a </a:t>
            </a:r>
            <a:r>
              <a:rPr lang="en-GB" i="1" baseline="0" dirty="0"/>
              <a:t>“ stand alone disorder, and that children can have SPD and not autism and vice versa”</a:t>
            </a:r>
          </a:p>
          <a:p>
            <a:r>
              <a:rPr lang="en-GB" baseline="0" dirty="0"/>
              <a:t> she also states in her blog that “</a:t>
            </a:r>
            <a:r>
              <a:rPr lang="en-GB" sz="1200" b="0" i="1" kern="1200" dirty="0">
                <a:solidFill>
                  <a:schemeClr val="tx1"/>
                </a:solidFill>
                <a:effectLst/>
                <a:latin typeface="+mn-lt"/>
                <a:ea typeface="+mn-ea"/>
                <a:cs typeface="+mn-cs"/>
              </a:rPr>
              <a:t>SPD can even evoke irregular responses that can cause health issues like not registering temperature in a typical way that allows the individual to </a:t>
            </a:r>
            <a:r>
              <a:rPr lang="en-GB" sz="1200" b="0" i="1" u="sng" kern="1200" dirty="0">
                <a:solidFill>
                  <a:schemeClr val="tx1"/>
                </a:solidFill>
                <a:effectLst/>
                <a:latin typeface="+mn-lt"/>
                <a:ea typeface="+mn-ea"/>
                <a:cs typeface="+mn-cs"/>
                <a:hlinkClick r:id="rId5"/>
              </a:rPr>
              <a:t>dress appropriately </a:t>
            </a:r>
            <a:r>
              <a:rPr lang="en-GB" sz="1200" b="0" i="1" kern="1200" dirty="0">
                <a:solidFill>
                  <a:schemeClr val="tx1"/>
                </a:solidFill>
                <a:effectLst/>
                <a:latin typeface="+mn-lt"/>
                <a:ea typeface="+mn-ea"/>
                <a:cs typeface="+mn-cs"/>
              </a:rPr>
              <a:t>for health and safety’s sake.”</a:t>
            </a:r>
            <a:endParaRPr lang="en-GB" i="1" baseline="0" dirty="0"/>
          </a:p>
          <a:p>
            <a:endParaRPr lang="en-GB" baseline="0" dirty="0"/>
          </a:p>
          <a:p>
            <a:endParaRPr lang="en-GB" baseline="0" dirty="0"/>
          </a:p>
          <a:p>
            <a:r>
              <a:rPr lang="en-GB" baseline="0" dirty="0" err="1"/>
              <a:t>Horwood</a:t>
            </a:r>
            <a:r>
              <a:rPr lang="en-GB" baseline="0" dirty="0"/>
              <a:t> ( 2008) states  “ </a:t>
            </a:r>
            <a:r>
              <a:rPr lang="en-GB" i="1" baseline="0" dirty="0"/>
              <a:t>A child's reactions are often automatic responses to sensations which their brain cannot tolerate, be they noisy, messy play, bright lights or the inability to take their feet off the ground when stepping onto a bench without feeling disorientated</a:t>
            </a:r>
            <a:r>
              <a:rPr lang="en-GB" baseline="0" dirty="0"/>
              <a:t>” ( p 4)</a:t>
            </a:r>
          </a:p>
          <a:p>
            <a:endParaRPr lang="en-GB" baseline="0" dirty="0"/>
          </a:p>
          <a:p>
            <a:r>
              <a:rPr lang="en-GB" baseline="0" dirty="0"/>
              <a:t>She then go's on to further say </a:t>
            </a:r>
            <a:r>
              <a:rPr lang="en-GB" i="1" baseline="0" dirty="0"/>
              <a:t>“ we take  it for granted that once a child can sit , stand and walk they have appropriate level of sensory motor development to function in a school setting……giving little consideration to this when planning the daily timetable.</a:t>
            </a:r>
            <a:r>
              <a:rPr lang="en-GB" baseline="0" dirty="0"/>
              <a:t>” (p 4) This is certainly true in a Secondary setting , when students arrive in year 7 there is an assumption that that they are secondary ready physically as well as cognitively.</a:t>
            </a:r>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1</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4201779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hlinkClick r:id="rId3"/>
              </a:rPr>
              <a:t>ESGWNRM</a:t>
            </a:r>
            <a:r>
              <a:rPr lang="en-GB" sz="1200" b="0" i="0" kern="1200" dirty="0">
                <a:solidFill>
                  <a:schemeClr val="tx1"/>
                </a:solidFill>
                <a:effectLst/>
                <a:latin typeface="+mn-lt"/>
                <a:ea typeface="+mn-ea"/>
                <a:cs typeface="+mn-cs"/>
              </a:rPr>
              <a:t>  ( 2012) </a:t>
            </a:r>
            <a:r>
              <a:rPr lang="en-GB" dirty="0">
                <a:hlinkClick r:id="rId4"/>
              </a:rPr>
              <a:t>https://www.youtube.com/watch?v=D1G5ssZlVUw</a:t>
            </a:r>
            <a:endParaRPr lang="en-GB" dirty="0"/>
          </a:p>
          <a:p>
            <a:r>
              <a:rPr lang="en-GB" dirty="0"/>
              <a:t>This is a brilliant video to show staff ‘A child view of sensory</a:t>
            </a:r>
            <a:r>
              <a:rPr lang="en-GB" baseline="0" dirty="0"/>
              <a:t> overload’ </a:t>
            </a:r>
          </a:p>
          <a:p>
            <a:endParaRPr lang="en-GB" baseline="0" dirty="0"/>
          </a:p>
          <a:p>
            <a:r>
              <a:rPr lang="en-GB" baseline="0" dirty="0"/>
              <a:t>It is important to tell staff that children can actually have a mix of over and under responsive senses . The video clip about shows this from a child which  clearly has over responsive proprioception , vestibular and touch senses  but under responsive sight , smell , taste and visual.</a:t>
            </a:r>
          </a:p>
          <a:p>
            <a:endParaRPr lang="en-GB" baseline="0" dirty="0"/>
          </a:p>
          <a:p>
            <a:r>
              <a:rPr lang="en-GB" baseline="0" dirty="0"/>
              <a:t>It is therefore important when working with a child that we can work out which of their senses are over and under-responsive so we can know how to monitor them in classrooms and ultimately avoid situations that may lead to  crisis points.</a:t>
            </a:r>
          </a:p>
          <a:p>
            <a:endParaRPr lang="en-GB" baseline="0" dirty="0"/>
          </a:p>
          <a:p>
            <a:r>
              <a:rPr lang="en-GB" baseline="0" dirty="0"/>
              <a:t>Again Canavan ( 2018)  offers several strategies to support the  over responsive child:</a:t>
            </a:r>
          </a:p>
          <a:p>
            <a:r>
              <a:rPr lang="en-GB" baseline="0" dirty="0"/>
              <a:t>Support in PE lessons getting changed </a:t>
            </a:r>
          </a:p>
          <a:p>
            <a:r>
              <a:rPr lang="en-GB" baseline="0" dirty="0"/>
              <a:t>Give the child something they can have in their pocket that they can feel </a:t>
            </a:r>
          </a:p>
          <a:p>
            <a:r>
              <a:rPr lang="en-GB" baseline="0" dirty="0"/>
              <a:t>Pencil cases can be made of different textures which may help them of they need to touch something</a:t>
            </a:r>
          </a:p>
          <a:p>
            <a:r>
              <a:rPr lang="en-GB" baseline="0" dirty="0"/>
              <a:t>Using Velcro dots on books or equipment can give a different texture</a:t>
            </a:r>
          </a:p>
          <a:p>
            <a:r>
              <a:rPr lang="en-GB" baseline="0" dirty="0"/>
              <a:t>Speak to parents about children who need to smell items as they could use pouches of lavender to calm and rosemary to alert.</a:t>
            </a:r>
          </a:p>
          <a:p>
            <a:r>
              <a:rPr lang="en-GB" baseline="0" dirty="0"/>
              <a:t>Timetable movement breaks and sensory diet  - include pushing pulling and moving heavy items</a:t>
            </a:r>
          </a:p>
          <a:p>
            <a:r>
              <a:rPr lang="en-GB" baseline="0" dirty="0"/>
              <a:t>Students may need alternative strategies for recording</a:t>
            </a:r>
          </a:p>
          <a:p>
            <a:r>
              <a:rPr lang="en-GB" baseline="0" dirty="0"/>
              <a:t>Use stress balls and fiddle toys</a:t>
            </a:r>
          </a:p>
          <a:p>
            <a:r>
              <a:rPr lang="en-GB" baseline="0" dirty="0"/>
              <a:t>Some children may require cushions to sit on</a:t>
            </a:r>
          </a:p>
          <a:p>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10</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1069739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hlinkClick r:id="rId3"/>
            </a:endParaRPr>
          </a:p>
          <a:p>
            <a:endParaRPr lang="en-GB" dirty="0">
              <a:hlinkClick r:id="rId3"/>
            </a:endParaRPr>
          </a:p>
          <a:p>
            <a:r>
              <a:rPr lang="en-GB" dirty="0">
                <a:hlinkClick r:id="rId3"/>
              </a:rPr>
              <a:t>http://www.pathintl.org/images/pdf/conferences/national/presentations%20for%20web/Adult-Preference-Sensory-Motor-Checklist.pdf</a:t>
            </a:r>
            <a:r>
              <a:rPr lang="en-GB" dirty="0"/>
              <a:t> ( APPENDIX 3)</a:t>
            </a:r>
          </a:p>
          <a:p>
            <a:r>
              <a:rPr lang="en-GB" dirty="0"/>
              <a:t>Adapted from the book</a:t>
            </a:r>
            <a:r>
              <a:rPr lang="en-GB" baseline="0" dirty="0"/>
              <a:t>  ; How does you engine run by Shelley </a:t>
            </a:r>
            <a:r>
              <a:rPr lang="en-GB" baseline="0" dirty="0" err="1"/>
              <a:t>Shellenberger</a:t>
            </a:r>
            <a:r>
              <a:rPr lang="en-GB" baseline="0" dirty="0"/>
              <a:t> and Mary Sue Williams</a:t>
            </a:r>
            <a:endParaRPr lang="en-GB" dirty="0"/>
          </a:p>
          <a:p>
            <a:endParaRPr lang="en-GB" dirty="0"/>
          </a:p>
          <a:p>
            <a:r>
              <a:rPr lang="en-GB" dirty="0"/>
              <a:t>We may all experience</a:t>
            </a:r>
            <a:r>
              <a:rPr lang="en-GB" baseline="0" dirty="0"/>
              <a:t> sensory issues or have a response  which may be extreme or something we do without even thinking about it. It is interesting to compare the adult and child on the table from sensory circuits . As adults we may have sensory needs that we satisfy by doing every day movements and our needs may not be that extreme.</a:t>
            </a:r>
          </a:p>
          <a:p>
            <a:endParaRPr lang="en-GB" dirty="0"/>
          </a:p>
          <a:p>
            <a:r>
              <a:rPr lang="en-GB" dirty="0"/>
              <a:t>This will be an interesting</a:t>
            </a:r>
            <a:r>
              <a:rPr lang="en-GB" baseline="0" dirty="0"/>
              <a:t> exercise for all staff to do as it will make them think about what they do to self regulate also give them a better understanding of what some children might be doing in order to see sensory stimulation </a:t>
            </a:r>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11</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4241579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dirty="0"/>
              <a:t>Each child is from</a:t>
            </a:r>
            <a:r>
              <a:rPr lang="en-GB" baseline="0" dirty="0"/>
              <a:t> </a:t>
            </a:r>
            <a:r>
              <a:rPr lang="en-GB" dirty="0"/>
              <a:t> our school. They all have access to the school ‘quiet’ room and will use it at different times. However</a:t>
            </a:r>
            <a:r>
              <a:rPr lang="en-GB" baseline="0" dirty="0"/>
              <a:t> all parents report that the child can go home and have an emotional melt down. </a:t>
            </a:r>
          </a:p>
          <a:p>
            <a:pPr>
              <a:lnSpc>
                <a:spcPct val="150000"/>
              </a:lnSpc>
            </a:pPr>
            <a:endParaRPr lang="en-GB" baseline="0" dirty="0"/>
          </a:p>
          <a:p>
            <a:pPr>
              <a:lnSpc>
                <a:spcPct val="150000"/>
              </a:lnSpc>
            </a:pPr>
            <a:r>
              <a:rPr lang="en-GB" baseline="0" dirty="0"/>
              <a:t>Some of these children spend the school day looking like they are calm and in control but the reality is they are like fireworks ready to explode. Some of them manage a few days and then have a melt down coming into school .</a:t>
            </a:r>
          </a:p>
          <a:p>
            <a:pPr>
              <a:lnSpc>
                <a:spcPct val="150000"/>
              </a:lnSpc>
            </a:pPr>
            <a:endParaRPr lang="en-GB" baseline="0" dirty="0"/>
          </a:p>
          <a:p>
            <a:pPr>
              <a:lnSpc>
                <a:spcPct val="150000"/>
              </a:lnSpc>
            </a:pPr>
            <a:r>
              <a:rPr lang="en-GB" baseline="0" dirty="0"/>
              <a:t>Some of them find it difficult having new people in the building and in and out of their lessons.  Some of go into crisis every few days. Some of them manage noise , others don’t . </a:t>
            </a:r>
          </a:p>
          <a:p>
            <a:pPr>
              <a:lnSpc>
                <a:spcPct val="150000"/>
              </a:lnSpc>
            </a:pPr>
            <a:endParaRPr lang="en-GB" baseline="0" dirty="0"/>
          </a:p>
          <a:p>
            <a:pPr>
              <a:lnSpc>
                <a:spcPct val="150000"/>
              </a:lnSpc>
            </a:pPr>
            <a:r>
              <a:rPr lang="en-GB" baseline="0" dirty="0"/>
              <a:t>Some of them need coloured paper and extra time. </a:t>
            </a:r>
          </a:p>
          <a:p>
            <a:pPr>
              <a:lnSpc>
                <a:spcPct val="150000"/>
              </a:lnSpc>
            </a:pPr>
            <a:endParaRPr lang="en-GB" baseline="0" dirty="0"/>
          </a:p>
          <a:p>
            <a:pPr>
              <a:lnSpc>
                <a:spcPct val="150000"/>
              </a:lnSpc>
            </a:pPr>
            <a:r>
              <a:rPr lang="en-GB" baseline="0" dirty="0"/>
              <a:t>Some of them need help reading and writing. All of them struggle in language lessons. All of them have sensory processing disorder in some form or another.</a:t>
            </a:r>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12</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368405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dirty="0"/>
              <a:t>It is really important that we get these</a:t>
            </a:r>
            <a:r>
              <a:rPr lang="en-GB" baseline="0" dirty="0"/>
              <a:t> sessions right . They will only last about 20 minutes per day . I will have to set the room up and teach the Teaching assistants the correct way to structure the sessions.</a:t>
            </a:r>
          </a:p>
          <a:p>
            <a:pPr>
              <a:lnSpc>
                <a:spcPct val="150000"/>
              </a:lnSpc>
            </a:pPr>
            <a:endParaRPr lang="en-GB" baseline="0" dirty="0"/>
          </a:p>
          <a:p>
            <a:pPr>
              <a:lnSpc>
                <a:spcPct val="150000"/>
              </a:lnSpc>
            </a:pPr>
            <a:r>
              <a:rPr lang="en-GB" baseline="0" dirty="0"/>
              <a:t>The alerting section is likely to involve fitness ball and trampoline work </a:t>
            </a:r>
          </a:p>
          <a:p>
            <a:pPr>
              <a:lnSpc>
                <a:spcPct val="150000"/>
              </a:lnSpc>
            </a:pPr>
            <a:endParaRPr lang="en-GB" baseline="0" dirty="0"/>
          </a:p>
          <a:p>
            <a:pPr>
              <a:lnSpc>
                <a:spcPct val="150000"/>
              </a:lnSpc>
            </a:pPr>
            <a:r>
              <a:rPr lang="en-GB" baseline="0" dirty="0"/>
              <a:t>The organising section will be working on crossing the arms across the body , reaching around the body with a weighted ball , leaning  down to get things from the floor and looking up at the ceiling ( Simon says type activities) , this will also include balancing work , working on lines on the floor , on wobble boards, on the gym ball . It will also focus on stepping up and down on boxes and using weights on the ankles or wrists while doing this .</a:t>
            </a:r>
          </a:p>
          <a:p>
            <a:pPr>
              <a:lnSpc>
                <a:spcPct val="150000"/>
              </a:lnSpc>
            </a:pPr>
            <a:endParaRPr lang="en-GB" baseline="0" dirty="0"/>
          </a:p>
          <a:p>
            <a:pPr>
              <a:lnSpc>
                <a:spcPct val="150000"/>
              </a:lnSpc>
            </a:pPr>
            <a:r>
              <a:rPr lang="en-GB" baseline="0" dirty="0"/>
              <a:t>The calming section will focus on breathing and doing modulation exercises, placing hands together and squeezing , grasping fingers and pulling them , placing hands on head and pushing down.</a:t>
            </a:r>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13</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272326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Images taken from a sensory room  activities' list : put together by Vanessa </a:t>
            </a:r>
            <a:r>
              <a:rPr lang="en-GB" sz="1200" b="0" i="0" u="none" strike="noStrike" kern="1200" baseline="0" dirty="0" err="1">
                <a:solidFill>
                  <a:schemeClr val="tx1"/>
                </a:solidFill>
                <a:latin typeface="+mn-lt"/>
                <a:ea typeface="+mn-ea"/>
                <a:cs typeface="+mn-cs"/>
              </a:rPr>
              <a:t>Ghiringhelli</a:t>
            </a:r>
            <a:r>
              <a:rPr lang="en-GB" sz="1200" b="0" i="0" u="none" strike="noStrike" kern="1200" baseline="0" dirty="0">
                <a:solidFill>
                  <a:schemeClr val="tx1"/>
                </a:solidFill>
                <a:latin typeface="+mn-lt"/>
                <a:ea typeface="+mn-ea"/>
                <a:cs typeface="+mn-cs"/>
              </a:rPr>
              <a:t>,  found on TPT store</a:t>
            </a:r>
            <a:endParaRPr lang="en-GB" dirty="0"/>
          </a:p>
          <a:p>
            <a:r>
              <a:rPr lang="en-GB" dirty="0"/>
              <a:t>Images taken from </a:t>
            </a:r>
            <a:r>
              <a:rPr lang="en-GB" sz="1200" b="0" i="0" u="none" strike="noStrike" kern="1200" baseline="0" dirty="0">
                <a:solidFill>
                  <a:schemeClr val="tx1"/>
                </a:solidFill>
                <a:latin typeface="+mn-lt"/>
                <a:ea typeface="+mn-ea"/>
                <a:cs typeface="+mn-cs"/>
              </a:rPr>
              <a:t>The Picture Communication Symbols are used with permission: </a:t>
            </a:r>
            <a:r>
              <a:rPr lang="en-GB" sz="1200" b="0" i="0" u="none" strike="noStrike" kern="1200" baseline="0" dirty="0" err="1">
                <a:solidFill>
                  <a:schemeClr val="tx1"/>
                </a:solidFill>
                <a:latin typeface="+mn-lt"/>
                <a:ea typeface="+mn-ea"/>
                <a:cs typeface="+mn-cs"/>
              </a:rPr>
              <a:t>SymbolStixLLC</a:t>
            </a:r>
            <a:r>
              <a:rPr lang="en-GB" sz="1200" b="0" i="0" u="none" strike="noStrike" kern="1200" baseline="0" dirty="0">
                <a:solidFill>
                  <a:schemeClr val="tx1"/>
                </a:solidFill>
                <a:latin typeface="+mn-lt"/>
                <a:ea typeface="+mn-ea"/>
                <a:cs typeface="+mn-cs"/>
              </a:rPr>
              <a:t> </a:t>
            </a:r>
          </a:p>
          <a:p>
            <a:r>
              <a:rPr lang="pl-PL" sz="1200" b="0" i="0" u="none" strike="noStrike" kern="1200" baseline="0" dirty="0">
                <a:solidFill>
                  <a:schemeClr val="tx1"/>
                </a:solidFill>
                <a:latin typeface="+mn-lt"/>
                <a:ea typeface="+mn-ea"/>
                <a:cs typeface="+mn-cs"/>
              </a:rPr>
              <a:t>PO Box 550 Huron, OH</a:t>
            </a:r>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a:t>
            </a:r>
            <a:r>
              <a:rPr lang="en-GB" sz="1200" b="0" i="0" u="none" strike="noStrike" kern="1200" baseline="0" dirty="0">
                <a:solidFill>
                  <a:schemeClr val="tx1"/>
                </a:solidFill>
                <a:latin typeface="+mn-lt"/>
                <a:ea typeface="+mn-ea"/>
                <a:cs typeface="+mn-cs"/>
              </a:rPr>
              <a:t>2014 </a:t>
            </a:r>
            <a:r>
              <a:rPr lang="en-GB" sz="1200" b="0" i="0" u="none" strike="noStrike" kern="1200" baseline="0" dirty="0" err="1">
                <a:solidFill>
                  <a:schemeClr val="tx1"/>
                </a:solidFill>
                <a:latin typeface="+mn-lt"/>
                <a:ea typeface="+mn-ea"/>
                <a:cs typeface="+mn-cs"/>
              </a:rPr>
              <a:t>SymbolStixLLC</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These activities are also recommended in the  sensory circuit book , they are easy to set up and all of the equipment can be found in a PE department. Some activities require a space to use , while others required some mats for the floor.</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All of the next 3 slides will be used with my TA as a guide to the sections and the types of activities we can do to help children</a:t>
            </a:r>
          </a:p>
        </p:txBody>
      </p:sp>
      <p:sp>
        <p:nvSpPr>
          <p:cNvPr id="4" name="Slide Number Placeholder 3"/>
          <p:cNvSpPr>
            <a:spLocks noGrp="1"/>
          </p:cNvSpPr>
          <p:nvPr>
            <p:ph type="sldNum" sz="quarter" idx="10"/>
          </p:nvPr>
        </p:nvSpPr>
        <p:spPr/>
        <p:txBody>
          <a:bodyPr/>
          <a:lstStyle/>
          <a:p>
            <a:fld id="{027B0A5B-ADC7-4D51-9DDF-FA8299A8845A}" type="slidenum">
              <a:rPr lang="en-GB" smtClean="0"/>
              <a:t>14</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4058662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Into this section</a:t>
            </a:r>
            <a:r>
              <a:rPr lang="en-GB" baseline="0" dirty="0"/>
              <a:t> I have also added step boxes where students step up and down using hand weights .</a:t>
            </a:r>
          </a:p>
          <a:p>
            <a:endParaRPr lang="en-GB" baseline="0" dirty="0"/>
          </a:p>
          <a:p>
            <a:r>
              <a:rPr lang="en-GB" baseline="0" dirty="0"/>
              <a:t>We also have a number of weighted balls, where the child will sit on the large ball, hold the ball in there hands and twist side to side . This can also be done standing . </a:t>
            </a:r>
          </a:p>
          <a:p>
            <a:endParaRPr lang="en-GB" baseline="0" dirty="0"/>
          </a:p>
          <a:p>
            <a:r>
              <a:rPr lang="en-GB" baseline="0" dirty="0"/>
              <a:t>In this section I will also use agility ladders where I will place different coloured cones in each square . The child will have to stand at the side and ether use their left or right foot to touch a designated cone or will bend down and use their left or right hand to touch a particular cone.  This section is about challenging balance whilst getting the child to do something else and concentrate on what they are doing .</a:t>
            </a:r>
          </a:p>
          <a:p>
            <a:endParaRPr lang="en-GB" baseline="0" dirty="0"/>
          </a:p>
          <a:p>
            <a:r>
              <a:rPr lang="en-GB" baseline="0" dirty="0"/>
              <a:t>I have borrowed a board on wheels from the caretaker which is essentially the same as a scooter board. If the students enjoy using it I will buy some proper scooter boards.</a:t>
            </a:r>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15</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570489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recommendations from the</a:t>
            </a:r>
            <a:r>
              <a:rPr lang="en-GB" baseline="0" dirty="0"/>
              <a:t> occupational therapist that has worked with child B this section will include pushing activities using the hands . For example interlink the fingers and pull the hands while they remain interlinked , place hands in prayer position and push the hands together with arm out at right angles, place interlinked fingers on the head and pull the hands down onto the head . </a:t>
            </a:r>
          </a:p>
          <a:p>
            <a:endParaRPr lang="en-GB" baseline="0" dirty="0"/>
          </a:p>
          <a:p>
            <a:r>
              <a:rPr lang="en-GB" baseline="0" dirty="0"/>
              <a:t>We are also going to have a number of bags filled with heavy books in particular classrooms . If we feel a child needs a sensory break and they are becoming overstimulated we may send them to collect a bag of books from one room and deliver them to another.</a:t>
            </a:r>
          </a:p>
          <a:p>
            <a:endParaRPr lang="en-GB" baseline="0" dirty="0"/>
          </a:p>
          <a:p>
            <a:r>
              <a:rPr lang="en-GB" baseline="0" dirty="0"/>
              <a:t>These visuals will be great for the TA who will be working with the students as it will help to show them the different sections. We really don’t want to send students back to lessons hyper !</a:t>
            </a:r>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16</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681044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Dalgleish</a:t>
            </a:r>
            <a:r>
              <a:rPr lang="en-GB" baseline="0" dirty="0"/>
              <a:t> ( 2013) The sensory child gets organized , Touchstone book – I have used the sensory organiser to find out more information from parents ( see appendix 4)</a:t>
            </a:r>
          </a:p>
          <a:p>
            <a:endParaRPr lang="en-GB" baseline="0" dirty="0"/>
          </a:p>
          <a:p>
            <a:r>
              <a:rPr lang="en-GB" baseline="0" dirty="0"/>
              <a:t>To have a meaningful base line it is important to go to different sources : </a:t>
            </a:r>
          </a:p>
          <a:p>
            <a:endParaRPr lang="en-GB" baseline="0" dirty="0"/>
          </a:p>
          <a:p>
            <a:r>
              <a:rPr lang="en-GB" baseline="0" dirty="0"/>
              <a:t>The parents may see different behaviours at home to what we will see in school and vice versa.  They can also give us an idea of the types of situations that will lead to crisis or overload or even when they are underwhelmed and need to wake up their senses.</a:t>
            </a:r>
          </a:p>
          <a:p>
            <a:endParaRPr lang="en-GB" baseline="0" dirty="0"/>
          </a:p>
          <a:p>
            <a:r>
              <a:rPr lang="en-GB" baseline="0" dirty="0"/>
              <a:t>The TA can often spot the signs when the child is becoming overloaded and is often the first person to put an adjustment in place for the child </a:t>
            </a:r>
            <a:r>
              <a:rPr lang="en-GB" baseline="0" dirty="0" err="1"/>
              <a:t>ie</a:t>
            </a:r>
            <a:r>
              <a:rPr lang="en-GB" baseline="0" dirty="0"/>
              <a:t> realise they are become stressed so take them on a walk around the building  or take them to the sensory box to use a fiddle toy.</a:t>
            </a:r>
          </a:p>
          <a:p>
            <a:r>
              <a:rPr lang="en-GB" baseline="0" dirty="0"/>
              <a:t> </a:t>
            </a:r>
          </a:p>
          <a:p>
            <a:r>
              <a:rPr lang="en-GB" baseline="0" dirty="0"/>
              <a:t>The OT report is quite specific and will help us to ensure we are following the exercises in sections. </a:t>
            </a:r>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17</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525130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this</a:t>
            </a:r>
            <a:r>
              <a:rPr lang="en-GB" baseline="0" dirty="0"/>
              <a:t> information has come from parents , the </a:t>
            </a:r>
            <a:r>
              <a:rPr lang="en-GB" baseline="0" dirty="0" err="1"/>
              <a:t>childs</a:t>
            </a:r>
            <a:r>
              <a:rPr lang="en-GB" baseline="0" dirty="0"/>
              <a:t> EHCP and the Occupational Therapist.</a:t>
            </a:r>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18</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2557915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 have not factored in here is the cost</a:t>
            </a:r>
            <a:r>
              <a:rPr lang="en-GB" baseline="0" dirty="0"/>
              <a:t> . In terms of basic equipment I can find most of it from the PE cupboard , but I have spent £20 on a wobble board and a tunnel that came from Amazon.</a:t>
            </a:r>
          </a:p>
          <a:p>
            <a:endParaRPr lang="en-GB" baseline="0" dirty="0"/>
          </a:p>
          <a:p>
            <a:r>
              <a:rPr lang="en-GB" baseline="0" dirty="0"/>
              <a:t>What this project does cost is adult time and this needs to be factored into student provision maps. At present I have availability in tutor time but after Christmas I will lose this time and I will be relying on training the bridge manager to carry these sessions out. </a:t>
            </a:r>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19</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111114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Information on the ‘child mind institute web page’ in relation to sensory processing shows that parents of sensory children will first recognise symptoms whilst the child is a toddler. It is likely that the child will struggle with noise , lights and even have problems with shoes and different types of clothing.  In addition to this the child is likely to be clumsy and may have fine motor skill difficulties.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diagram on the slide represents some of the signs parents or teachers may see in young children</a:t>
            </a:r>
          </a:p>
          <a:p>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2</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478401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2 students I have begun to work with have already begun to use these strategies in lessons. I now understand when people talk about having bands wrapped around chairs – it allows students to push their legs back into the bands giving them some relief.</a:t>
            </a:r>
          </a:p>
          <a:p>
            <a:endParaRPr lang="en-GB" baseline="0" dirty="0"/>
          </a:p>
          <a:p>
            <a:r>
              <a:rPr lang="en-GB" baseline="0" dirty="0"/>
              <a:t>After Christmas the Bridge manager will take over these sessions as I have been given a tutor group to look after.</a:t>
            </a:r>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20</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2486259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Brukner</a:t>
            </a:r>
            <a:r>
              <a:rPr lang="en-GB" dirty="0"/>
              <a:t> ( 2014 ) talks about </a:t>
            </a:r>
            <a:r>
              <a:rPr lang="en-GB" i="1" dirty="0"/>
              <a:t>“ anywhere</a:t>
            </a:r>
            <a:r>
              <a:rPr lang="en-GB" i="1" baseline="0" dirty="0"/>
              <a:t> body breaks”  </a:t>
            </a:r>
            <a:r>
              <a:rPr lang="en-GB" i="0" baseline="0" dirty="0"/>
              <a:t>( p21) </a:t>
            </a:r>
            <a:r>
              <a:rPr lang="en-GB" i="1" baseline="0" dirty="0"/>
              <a:t>, </a:t>
            </a:r>
            <a:r>
              <a:rPr lang="en-GB" i="0" baseline="0" dirty="0"/>
              <a:t>she gives 6 reasons for doing these. </a:t>
            </a:r>
          </a:p>
          <a:p>
            <a:endParaRPr lang="en-GB" i="0" baseline="0" dirty="0"/>
          </a:p>
          <a:p>
            <a:r>
              <a:rPr lang="en-GB" i="0" baseline="0" dirty="0"/>
              <a:t>Firstly they only require the body and no equipment , secondly they can be done anywhere. </a:t>
            </a:r>
          </a:p>
          <a:p>
            <a:endParaRPr lang="en-GB" i="0" baseline="0" dirty="0"/>
          </a:p>
          <a:p>
            <a:r>
              <a:rPr lang="en-GB" i="0" baseline="0" dirty="0"/>
              <a:t>This means students can do them in the classroom or during break and lunch. Thirdly they are not necessarily obvious to others – some of my students struggle with feeling different and would not want to do anything that makes them stand out. </a:t>
            </a:r>
          </a:p>
          <a:p>
            <a:endParaRPr lang="en-GB" i="0" baseline="0" dirty="0"/>
          </a:p>
          <a:p>
            <a:r>
              <a:rPr lang="en-GB" i="0" baseline="0" dirty="0"/>
              <a:t>Number 4 is that they are great technique to do at any stress points </a:t>
            </a:r>
            <a:r>
              <a:rPr lang="en-GB" i="0" baseline="0" dirty="0" err="1"/>
              <a:t>eg</a:t>
            </a:r>
            <a:r>
              <a:rPr lang="en-GB" i="0" baseline="0" dirty="0"/>
              <a:t> before a group presentation or an exam or if the child feels anxious.</a:t>
            </a:r>
          </a:p>
          <a:p>
            <a:endParaRPr lang="en-GB" i="0" baseline="0" dirty="0"/>
          </a:p>
          <a:p>
            <a:r>
              <a:rPr lang="en-GB" i="0" baseline="0" dirty="0"/>
              <a:t>Number 5 relates to the fact that if the child can do cross over activities </a:t>
            </a:r>
            <a:r>
              <a:rPr lang="en-GB" i="0" baseline="0" dirty="0" err="1"/>
              <a:t>ie</a:t>
            </a:r>
            <a:r>
              <a:rPr lang="en-GB" i="0" baseline="0" dirty="0"/>
              <a:t> the right hand crosses to the left the opposite side of the brain wakes up.  </a:t>
            </a:r>
          </a:p>
          <a:p>
            <a:endParaRPr lang="en-GB" i="0" baseline="0" dirty="0"/>
          </a:p>
          <a:p>
            <a:r>
              <a:rPr lang="en-GB" i="0" baseline="0" dirty="0"/>
              <a:t>This is good for our child  A as he often ends up quite sleepy. </a:t>
            </a:r>
          </a:p>
          <a:p>
            <a:endParaRPr lang="en-GB" i="0" baseline="0" dirty="0"/>
          </a:p>
          <a:p>
            <a:r>
              <a:rPr lang="en-GB" i="0" baseline="0" dirty="0"/>
              <a:t>Number 6 relates to the fact that these activities need deep pressure which can help the child feel in control of where they are. They are great activities to teach any child and would be beneficial to use before examinations or session that require the child to sit for longer periods.</a:t>
            </a:r>
            <a:endParaRPr lang="en-GB" i="1" dirty="0"/>
          </a:p>
        </p:txBody>
      </p:sp>
      <p:sp>
        <p:nvSpPr>
          <p:cNvPr id="4" name="Slide Number Placeholder 3"/>
          <p:cNvSpPr>
            <a:spLocks noGrp="1"/>
          </p:cNvSpPr>
          <p:nvPr>
            <p:ph type="sldNum" sz="quarter" idx="10"/>
          </p:nvPr>
        </p:nvSpPr>
        <p:spPr/>
        <p:txBody>
          <a:bodyPr/>
          <a:lstStyle/>
          <a:p>
            <a:fld id="{027B0A5B-ADC7-4D51-9DDF-FA8299A8845A}" type="slidenum">
              <a:rPr lang="en-GB" smtClean="0"/>
              <a:t>21</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4155928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Being a PE teacher it</a:t>
            </a:r>
            <a:r>
              <a:rPr lang="en-GB" baseline="0" dirty="0"/>
              <a:t> was easy for me to get equipment . However I have plans to by some better scooter boards as ours has been borrowed off the caretaker !!! Amazon has been great for buying tunnels and wobble boards. We already had the bean bags. The room itself is a science lab that was used as a store room . The next stage is to move a lot of the furniture out to improve the space. </a:t>
            </a:r>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22</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1954760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had numerous</a:t>
            </a:r>
            <a:r>
              <a:rPr lang="en-GB" baseline="0" dirty="0"/>
              <a:t> bean bags in different rooms around the building that were not being used. We have created a bean bag corner. The large black one is great for jumping on and the blue are great for sitting and squashing into.</a:t>
            </a:r>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23</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359697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people</a:t>
            </a:r>
            <a:r>
              <a:rPr lang="en-GB" baseline="0" dirty="0"/>
              <a:t> have sensory issues in one of these five  areas , for example they do not like to be touched by other people or find wearing certain clothes difficult .</a:t>
            </a:r>
          </a:p>
          <a:p>
            <a:endParaRPr lang="en-GB" baseline="0" dirty="0"/>
          </a:p>
          <a:p>
            <a:r>
              <a:rPr lang="en-GB" baseline="0" dirty="0"/>
              <a:t>Some people  struggle with taste or have difficulties with textures of food . </a:t>
            </a:r>
          </a:p>
          <a:p>
            <a:endParaRPr lang="en-GB" baseline="0" dirty="0"/>
          </a:p>
          <a:p>
            <a:r>
              <a:rPr lang="en-GB" baseline="0" dirty="0"/>
              <a:t>Others are hypersensitive to smell and strong smells can lead to them feeling physically sick. </a:t>
            </a:r>
          </a:p>
          <a:p>
            <a:endParaRPr lang="en-GB" baseline="0" dirty="0"/>
          </a:p>
          <a:p>
            <a:r>
              <a:rPr lang="en-GB" baseline="0" dirty="0"/>
              <a:t>Some of us struggle with bright lights and need less visual input . For some a loud noise can be enough to make them place their hands over their ears.</a:t>
            </a:r>
          </a:p>
          <a:p>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3</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35928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b="0" i="0" kern="1200" dirty="0">
                <a:solidFill>
                  <a:schemeClr val="tx1"/>
                </a:solidFill>
                <a:effectLst/>
                <a:latin typeface="+mn-lt"/>
                <a:ea typeface="+mn-ea"/>
                <a:cs typeface="+mn-cs"/>
              </a:rPr>
              <a:t>Staff</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will notice</a:t>
            </a:r>
            <a:r>
              <a:rPr lang="en-GB" sz="1200" b="0" i="0" kern="1200" baseline="0" dirty="0">
                <a:solidFill>
                  <a:schemeClr val="tx1"/>
                </a:solidFill>
                <a:effectLst/>
                <a:latin typeface="+mn-lt"/>
                <a:ea typeface="+mn-ea"/>
                <a:cs typeface="+mn-cs"/>
              </a:rPr>
              <a:t> that strategies have been provided in student individual learning plans. These have been written by the school SEN Team over the last few months. Some strategies  refer to the following : ‘Joe </a:t>
            </a:r>
            <a:r>
              <a:rPr lang="en-GB" sz="1200" b="0" i="0" kern="1200" baseline="0" dirty="0" err="1">
                <a:solidFill>
                  <a:schemeClr val="tx1"/>
                </a:solidFill>
                <a:effectLst/>
                <a:latin typeface="+mn-lt"/>
                <a:ea typeface="+mn-ea"/>
                <a:cs typeface="+mn-cs"/>
              </a:rPr>
              <a:t>Bloggs</a:t>
            </a:r>
            <a:r>
              <a:rPr lang="en-GB" sz="1200" b="0" i="0" kern="1200" baseline="0" dirty="0">
                <a:solidFill>
                  <a:schemeClr val="tx1"/>
                </a:solidFill>
                <a:effectLst/>
                <a:latin typeface="+mn-lt"/>
                <a:ea typeface="+mn-ea"/>
                <a:cs typeface="+mn-cs"/>
              </a:rPr>
              <a:t> will  need visuals to support verbal instructions’. Many of our students have memory processing issues , whether this be short term or working memory . Using visuals to support children will make them feel more in control of their learning because when they see something they can hold it in their brain and use this along side the verbal instructions. Visuals also help break down information into chunks. ( see appendix 1 and 2 for teacher handouts) </a:t>
            </a:r>
            <a:endParaRPr lang="en-GB" sz="1200" b="0" i="0" kern="1200" dirty="0">
              <a:solidFill>
                <a:schemeClr val="tx1"/>
              </a:solidFill>
              <a:effectLst/>
              <a:latin typeface="+mn-lt"/>
              <a:ea typeface="+mn-ea"/>
              <a:cs typeface="+mn-cs"/>
            </a:endParaRPr>
          </a:p>
          <a:p>
            <a:pPr>
              <a:lnSpc>
                <a:spcPct val="150000"/>
              </a:lnSpc>
            </a:pPr>
            <a:endParaRPr lang="en-GB" sz="1200" b="0" i="0" kern="1200" dirty="0">
              <a:solidFill>
                <a:schemeClr val="tx1"/>
              </a:solidFill>
              <a:effectLst/>
              <a:latin typeface="+mn-lt"/>
              <a:ea typeface="+mn-ea"/>
              <a:cs typeface="+mn-cs"/>
            </a:endParaRPr>
          </a:p>
          <a:p>
            <a:pPr>
              <a:lnSpc>
                <a:spcPct val="150000"/>
              </a:lnSpc>
            </a:pPr>
            <a:r>
              <a:rPr lang="en-GB" sz="1200" b="0" i="0" kern="1200" dirty="0">
                <a:solidFill>
                  <a:schemeClr val="tx1"/>
                </a:solidFill>
                <a:effectLst/>
                <a:latin typeface="+mn-lt"/>
                <a:ea typeface="+mn-ea"/>
                <a:cs typeface="+mn-cs"/>
              </a:rPr>
              <a:t>Susan Daniels recently wrote a blog  ( 2019)  titled ‘Why Visual learning and Teaching’. The</a:t>
            </a:r>
            <a:r>
              <a:rPr lang="en-GB" sz="1200" b="0" i="0" kern="1200" baseline="0" dirty="0">
                <a:solidFill>
                  <a:schemeClr val="tx1"/>
                </a:solidFill>
                <a:effectLst/>
                <a:latin typeface="+mn-lt"/>
                <a:ea typeface="+mn-ea"/>
                <a:cs typeface="+mn-cs"/>
              </a:rPr>
              <a:t> blog was written after she published a successful book ‘Visual Learning and Teaching ‘</a:t>
            </a:r>
            <a:endParaRPr lang="en-GB" sz="1200" b="0" i="0" kern="1200" dirty="0">
              <a:solidFill>
                <a:schemeClr val="tx1"/>
              </a:solidFill>
              <a:effectLst/>
              <a:latin typeface="+mn-lt"/>
              <a:ea typeface="+mn-ea"/>
              <a:cs typeface="+mn-cs"/>
            </a:endParaRPr>
          </a:p>
          <a:p>
            <a:pPr>
              <a:lnSpc>
                <a:spcPct val="150000"/>
              </a:lnSpc>
            </a:pPr>
            <a:endParaRPr lang="en-GB" dirty="0">
              <a:hlinkClick r:id="rId3"/>
            </a:endParaRPr>
          </a:p>
          <a:p>
            <a:pPr>
              <a:lnSpc>
                <a:spcPct val="150000"/>
              </a:lnSpc>
            </a:pPr>
            <a:endParaRPr lang="en-GB" sz="1200" b="0" i="0" kern="1200" dirty="0">
              <a:solidFill>
                <a:schemeClr val="tx1"/>
              </a:solidFill>
              <a:effectLst/>
              <a:latin typeface="+mn-lt"/>
              <a:ea typeface="+mn-ea"/>
              <a:cs typeface="+mn-cs"/>
            </a:endParaRPr>
          </a:p>
          <a:p>
            <a:pPr>
              <a:lnSpc>
                <a:spcPct val="150000"/>
              </a:lnSpc>
            </a:pPr>
            <a:r>
              <a:rPr lang="en-GB" sz="1200" b="0" i="0" kern="1200" dirty="0">
                <a:solidFill>
                  <a:schemeClr val="tx1"/>
                </a:solidFill>
                <a:effectLst/>
                <a:latin typeface="+mn-lt"/>
                <a:ea typeface="+mn-ea"/>
                <a:cs typeface="+mn-cs"/>
              </a:rPr>
              <a:t> Daniels</a:t>
            </a:r>
            <a:r>
              <a:rPr lang="en-GB" sz="1200" b="0" i="0" kern="1200" baseline="0" dirty="0">
                <a:solidFill>
                  <a:schemeClr val="tx1"/>
                </a:solidFill>
                <a:effectLst/>
                <a:latin typeface="+mn-lt"/>
                <a:ea typeface="+mn-ea"/>
                <a:cs typeface="+mn-cs"/>
              </a:rPr>
              <a:t> ( 2019) wrote in her blog  ; </a:t>
            </a:r>
            <a:r>
              <a:rPr lang="en-GB" sz="1200" b="0" i="0" kern="1200" dirty="0">
                <a:solidFill>
                  <a:schemeClr val="tx1"/>
                </a:solidFill>
                <a:effectLst/>
                <a:latin typeface="+mn-lt"/>
                <a:ea typeface="+mn-ea"/>
                <a:cs typeface="+mn-cs"/>
              </a:rPr>
              <a:t>“</a:t>
            </a:r>
            <a:r>
              <a:rPr lang="en-GB" sz="1200" b="0" i="1" kern="1200" dirty="0">
                <a:solidFill>
                  <a:schemeClr val="tx1"/>
                </a:solidFill>
                <a:effectLst/>
                <a:latin typeface="+mn-lt"/>
                <a:ea typeface="+mn-ea"/>
                <a:cs typeface="+mn-cs"/>
              </a:rPr>
              <a:t>By introducing meaningful visual elements to the curriculum, educators can help students more completely engage the multitude of visual messages they receive daily.”  </a:t>
            </a:r>
            <a:r>
              <a:rPr lang="en-GB" sz="1200" b="0" i="0" kern="1200" dirty="0">
                <a:solidFill>
                  <a:schemeClr val="tx1"/>
                </a:solidFill>
                <a:effectLst/>
                <a:latin typeface="+mn-lt"/>
                <a:ea typeface="+mn-ea"/>
                <a:cs typeface="+mn-cs"/>
              </a:rPr>
              <a:t>the teachers that she</a:t>
            </a:r>
            <a:r>
              <a:rPr lang="en-GB" sz="1200" b="0" i="0" kern="1200" baseline="0" dirty="0">
                <a:solidFill>
                  <a:schemeClr val="tx1"/>
                </a:solidFill>
                <a:effectLst/>
                <a:latin typeface="+mn-lt"/>
                <a:ea typeface="+mn-ea"/>
                <a:cs typeface="+mn-cs"/>
              </a:rPr>
              <a:t> has worked with report that  </a:t>
            </a:r>
            <a:r>
              <a:rPr lang="en-GB" sz="1200" b="0" i="1" kern="1200" baseline="0" dirty="0">
                <a:solidFill>
                  <a:schemeClr val="tx1"/>
                </a:solidFill>
                <a:effectLst/>
                <a:latin typeface="+mn-lt"/>
                <a:ea typeface="+mn-ea"/>
                <a:cs typeface="+mn-cs"/>
              </a:rPr>
              <a:t>“</a:t>
            </a:r>
            <a:r>
              <a:rPr lang="en-GB" sz="1200" b="0" i="1" kern="1200" dirty="0">
                <a:solidFill>
                  <a:schemeClr val="tx1"/>
                </a:solidFill>
                <a:effectLst/>
                <a:latin typeface="+mn-lt"/>
                <a:ea typeface="+mn-ea"/>
                <a:cs typeface="+mn-cs"/>
              </a:rPr>
              <a:t>  students, consistently report better student scores on quizzes and tests as well as stronger essays projects, and papers”. </a:t>
            </a:r>
          </a:p>
          <a:p>
            <a:pPr>
              <a:lnSpc>
                <a:spcPct val="150000"/>
              </a:lnSpc>
            </a:pPr>
            <a:endParaRPr lang="en-GB" sz="1200" b="0" i="1" kern="1200" dirty="0">
              <a:solidFill>
                <a:schemeClr val="tx1"/>
              </a:solidFill>
              <a:effectLst/>
              <a:latin typeface="+mn-lt"/>
              <a:ea typeface="+mn-ea"/>
              <a:cs typeface="+mn-cs"/>
            </a:endParaRPr>
          </a:p>
          <a:p>
            <a:pPr>
              <a:lnSpc>
                <a:spcPct val="150000"/>
              </a:lnSpc>
            </a:pPr>
            <a:r>
              <a:rPr lang="en-GB" sz="1200" b="0" i="0" kern="1200" dirty="0">
                <a:solidFill>
                  <a:schemeClr val="tx1"/>
                </a:solidFill>
                <a:effectLst/>
                <a:latin typeface="+mn-lt"/>
                <a:ea typeface="+mn-ea"/>
                <a:cs typeface="+mn-cs"/>
              </a:rPr>
              <a:t>So</a:t>
            </a:r>
            <a:r>
              <a:rPr lang="en-GB" sz="1200" b="0" i="0" kern="1200" baseline="0" dirty="0">
                <a:solidFill>
                  <a:schemeClr val="tx1"/>
                </a:solidFill>
                <a:effectLst/>
                <a:latin typeface="+mn-lt"/>
                <a:ea typeface="+mn-ea"/>
                <a:cs typeface="+mn-cs"/>
              </a:rPr>
              <a:t> why is this the case ? Why are visuals so important ,not just to those who have sensory processing issues, but to all students ?</a:t>
            </a:r>
          </a:p>
          <a:p>
            <a:pPr>
              <a:lnSpc>
                <a:spcPct val="150000"/>
              </a:lnSpc>
            </a:pPr>
            <a:endParaRPr lang="en-GB" sz="1200" b="0" i="0" kern="1200" baseline="0" dirty="0">
              <a:solidFill>
                <a:schemeClr val="tx1"/>
              </a:solidFill>
              <a:effectLst/>
              <a:latin typeface="+mn-lt"/>
              <a:ea typeface="+mn-ea"/>
              <a:cs typeface="+mn-cs"/>
            </a:endParaRPr>
          </a:p>
          <a:p>
            <a:pPr>
              <a:lnSpc>
                <a:spcPct val="150000"/>
              </a:lnSpc>
            </a:pPr>
            <a:r>
              <a:rPr lang="en-GB" sz="1200" b="0" i="0" kern="1200" baseline="0" dirty="0">
                <a:solidFill>
                  <a:schemeClr val="tx1"/>
                </a:solidFill>
                <a:effectLst/>
                <a:latin typeface="+mn-lt"/>
                <a:ea typeface="+mn-ea"/>
                <a:cs typeface="+mn-cs"/>
              </a:rPr>
              <a:t>Daniels (2019) suggests that we live in a much more visual world. Children have more access to lap tops, smart phone and I pads, all of which provide us with visual stimulation  in various forms. She writes  in her blog  </a:t>
            </a:r>
            <a:r>
              <a:rPr lang="en-GB" sz="1200" b="0" i="1" kern="1200" baseline="0" dirty="0">
                <a:solidFill>
                  <a:schemeClr val="tx1"/>
                </a:solidFill>
                <a:effectLst/>
                <a:latin typeface="+mn-lt"/>
                <a:ea typeface="+mn-ea"/>
                <a:cs typeface="+mn-cs"/>
              </a:rPr>
              <a:t>“</a:t>
            </a:r>
            <a:r>
              <a:rPr lang="en-GB" sz="1200" b="0" i="1" kern="1200" dirty="0">
                <a:solidFill>
                  <a:schemeClr val="tx1"/>
                </a:solidFill>
                <a:effectLst/>
                <a:latin typeface="+mn-lt"/>
                <a:ea typeface="+mn-ea"/>
                <a:cs typeface="+mn-cs"/>
              </a:rPr>
              <a:t>it becomes paramount to proactively teach students to “read” and create visual texts”</a:t>
            </a:r>
          </a:p>
          <a:p>
            <a:pPr>
              <a:lnSpc>
                <a:spcPct val="150000"/>
              </a:lnSpc>
            </a:pPr>
            <a:endParaRPr lang="en-GB" sz="1200" b="0" i="1" kern="1200" dirty="0">
              <a:solidFill>
                <a:schemeClr val="tx1"/>
              </a:solidFill>
              <a:effectLst/>
              <a:latin typeface="+mn-lt"/>
              <a:ea typeface="+mn-ea"/>
              <a:cs typeface="+mn-cs"/>
            </a:endParaRPr>
          </a:p>
          <a:p>
            <a:pPr>
              <a:lnSpc>
                <a:spcPct val="150000"/>
              </a:lnSpc>
            </a:pPr>
            <a:r>
              <a:rPr lang="en-GB" sz="1200" b="0" i="0" kern="1200" dirty="0">
                <a:solidFill>
                  <a:schemeClr val="tx1"/>
                </a:solidFill>
                <a:effectLst/>
                <a:latin typeface="+mn-lt"/>
                <a:ea typeface="+mn-ea"/>
                <a:cs typeface="+mn-cs"/>
              </a:rPr>
              <a:t>Daniels</a:t>
            </a:r>
            <a:r>
              <a:rPr lang="en-GB" sz="1200" b="0" i="0" kern="1200" baseline="0" dirty="0">
                <a:solidFill>
                  <a:schemeClr val="tx1"/>
                </a:solidFill>
                <a:effectLst/>
                <a:latin typeface="+mn-lt"/>
                <a:ea typeface="+mn-ea"/>
                <a:cs typeface="+mn-cs"/>
              </a:rPr>
              <a:t>  (2019) has created the </a:t>
            </a:r>
            <a:r>
              <a:rPr lang="en-GB" sz="1200" b="0" i="1" kern="1200" baseline="0" dirty="0">
                <a:solidFill>
                  <a:schemeClr val="tx1"/>
                </a:solidFill>
                <a:effectLst/>
                <a:latin typeface="+mn-lt"/>
                <a:ea typeface="+mn-ea"/>
                <a:cs typeface="+mn-cs"/>
              </a:rPr>
              <a:t>‘ Visual triad model ‘  </a:t>
            </a:r>
            <a:r>
              <a:rPr lang="en-GB" sz="1200" b="0" i="0" kern="1200" baseline="0" dirty="0">
                <a:solidFill>
                  <a:schemeClr val="tx1"/>
                </a:solidFill>
                <a:effectLst/>
                <a:latin typeface="+mn-lt"/>
                <a:ea typeface="+mn-ea"/>
                <a:cs typeface="+mn-cs"/>
              </a:rPr>
              <a:t>she believes that visuals support students to develop literacy in the following ways : </a:t>
            </a:r>
          </a:p>
          <a:p>
            <a:pPr>
              <a:lnSpc>
                <a:spcPct val="150000"/>
              </a:lnSpc>
            </a:pPr>
            <a:endParaRPr lang="en-GB" sz="1200" b="1" i="0" kern="1200" dirty="0">
              <a:solidFill>
                <a:schemeClr val="tx1"/>
              </a:solidFill>
              <a:effectLst/>
              <a:latin typeface="+mn-lt"/>
              <a:ea typeface="+mn-ea"/>
              <a:cs typeface="+mn-cs"/>
            </a:endParaRPr>
          </a:p>
          <a:p>
            <a:pPr>
              <a:lnSpc>
                <a:spcPct val="150000"/>
              </a:lnSpc>
            </a:pPr>
            <a:r>
              <a:rPr lang="en-GB" sz="1200" b="1" i="1" kern="1200" dirty="0">
                <a:solidFill>
                  <a:schemeClr val="tx1"/>
                </a:solidFill>
                <a:effectLst/>
                <a:latin typeface="+mn-lt"/>
                <a:ea typeface="+mn-ea"/>
                <a:cs typeface="+mn-cs"/>
              </a:rPr>
              <a:t>Decode</a:t>
            </a:r>
            <a:r>
              <a:rPr lang="en-GB" sz="1200" b="0" i="1" kern="1200" dirty="0">
                <a:solidFill>
                  <a:schemeClr val="tx1"/>
                </a:solidFill>
                <a:effectLst/>
                <a:latin typeface="+mn-lt"/>
                <a:ea typeface="+mn-ea"/>
                <a:cs typeface="+mn-cs"/>
              </a:rPr>
              <a:t> – to understand and translate communications made with visual imagery</a:t>
            </a:r>
            <a:br>
              <a:rPr lang="en-GB" i="1" dirty="0"/>
            </a:br>
            <a:r>
              <a:rPr lang="en-GB" sz="1200" b="1" i="1" kern="1200" dirty="0">
                <a:solidFill>
                  <a:schemeClr val="tx1"/>
                </a:solidFill>
                <a:effectLst/>
                <a:latin typeface="+mn-lt"/>
                <a:ea typeface="+mn-ea"/>
                <a:cs typeface="+mn-cs"/>
              </a:rPr>
              <a:t>Imagine</a:t>
            </a:r>
            <a:r>
              <a:rPr lang="en-GB" sz="1200" b="0" i="1" kern="1200" dirty="0">
                <a:solidFill>
                  <a:schemeClr val="tx1"/>
                </a:solidFill>
                <a:effectLst/>
                <a:latin typeface="+mn-lt"/>
                <a:ea typeface="+mn-ea"/>
                <a:cs typeface="+mn-cs"/>
              </a:rPr>
              <a:t> – to create, interpret, and manipulate mental models of imagery</a:t>
            </a:r>
            <a:br>
              <a:rPr lang="en-GB" i="1" dirty="0"/>
            </a:br>
            <a:r>
              <a:rPr lang="en-GB" sz="1200" b="1" i="1" kern="1200" dirty="0">
                <a:solidFill>
                  <a:schemeClr val="tx1"/>
                </a:solidFill>
                <a:effectLst/>
                <a:latin typeface="+mn-lt"/>
                <a:ea typeface="+mn-ea"/>
                <a:cs typeface="+mn-cs"/>
              </a:rPr>
              <a:t>Encode</a:t>
            </a:r>
            <a:r>
              <a:rPr lang="en-GB" sz="1200" b="0" i="1" kern="1200" dirty="0">
                <a:solidFill>
                  <a:schemeClr val="tx1"/>
                </a:solidFill>
                <a:effectLst/>
                <a:latin typeface="+mn-lt"/>
                <a:ea typeface="+mn-ea"/>
                <a:cs typeface="+mn-cs"/>
              </a:rPr>
              <a:t> – external images that we create</a:t>
            </a:r>
            <a:endParaRPr lang="en-GB" sz="1200" b="0" i="1" kern="1200" baseline="0" dirty="0">
              <a:solidFill>
                <a:schemeClr val="tx1"/>
              </a:solidFill>
              <a:effectLst/>
              <a:latin typeface="+mn-lt"/>
              <a:ea typeface="+mn-ea"/>
              <a:cs typeface="+mn-cs"/>
            </a:endParaRPr>
          </a:p>
          <a:p>
            <a:pPr>
              <a:lnSpc>
                <a:spcPct val="150000"/>
              </a:lnSpc>
            </a:pPr>
            <a:endParaRPr lang="en-GB" b="0" i="0" dirty="0"/>
          </a:p>
          <a:p>
            <a:pPr>
              <a:lnSpc>
                <a:spcPct val="150000"/>
              </a:lnSpc>
            </a:pPr>
            <a:r>
              <a:rPr lang="en-GB" b="0" i="0" dirty="0"/>
              <a:t>This</a:t>
            </a:r>
            <a:r>
              <a:rPr lang="en-GB" b="0" i="0" baseline="0" dirty="0"/>
              <a:t> is particularly important for students at present, especially as GCSE examinations have taken on elements of A levels examinations which means new concepts and language has had to be filtered down to students in earlier years of secondary school.</a:t>
            </a:r>
          </a:p>
          <a:p>
            <a:pPr>
              <a:lnSpc>
                <a:spcPct val="150000"/>
              </a:lnSpc>
            </a:pPr>
            <a:endParaRPr lang="en-GB" b="0" i="0" baseline="0" dirty="0"/>
          </a:p>
          <a:p>
            <a:pPr>
              <a:lnSpc>
                <a:spcPct val="150000"/>
              </a:lnSpc>
            </a:pPr>
            <a:r>
              <a:rPr lang="en-GB" b="0" i="0" baseline="0" dirty="0"/>
              <a:t>Daniels continues her blog by looking at how students are able to analyse and interpret better when they are presented with graphs and charts that allow them to discuss what may be inaccurate and for them to predict what may happen next. The same would be true in maths when students are presented with visual cubes or pieces of </a:t>
            </a:r>
            <a:r>
              <a:rPr lang="en-GB" b="0" i="0" baseline="0" dirty="0" err="1"/>
              <a:t>lego</a:t>
            </a:r>
            <a:r>
              <a:rPr lang="en-GB" b="0" i="0" baseline="0" dirty="0"/>
              <a:t> , rather than just seeing number on a page.</a:t>
            </a:r>
          </a:p>
          <a:p>
            <a:pPr>
              <a:lnSpc>
                <a:spcPct val="150000"/>
              </a:lnSpc>
            </a:pPr>
            <a:endParaRPr lang="en-GB" b="0" i="0" baseline="0" dirty="0"/>
          </a:p>
          <a:p>
            <a:pPr>
              <a:lnSpc>
                <a:spcPct val="150000"/>
              </a:lnSpc>
            </a:pPr>
            <a:r>
              <a:rPr lang="en-GB" b="0" i="0" baseline="0" dirty="0"/>
              <a:t>As teachers we must be aware that ;</a:t>
            </a:r>
          </a:p>
          <a:p>
            <a:pPr>
              <a:lnSpc>
                <a:spcPct val="150000"/>
              </a:lnSpc>
            </a:pPr>
            <a:endParaRPr lang="en-GB" b="0" i="0" baseline="0" dirty="0"/>
          </a:p>
          <a:p>
            <a:pPr marL="0" marR="0" indent="0" algn="l" defTabSz="914400" rtl="0" eaLnBrk="1" fontAlgn="auto" latinLnBrk="0" hangingPunct="1">
              <a:lnSpc>
                <a:spcPct val="15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t>
            </a:r>
            <a:r>
              <a:rPr lang="en-GB" sz="1200" b="0" i="1" kern="1200" dirty="0">
                <a:solidFill>
                  <a:schemeClr val="tx1"/>
                </a:solidFill>
                <a:effectLst/>
                <a:latin typeface="+mn-lt"/>
                <a:ea typeface="+mn-ea"/>
                <a:cs typeface="+mn-cs"/>
              </a:rPr>
              <a:t>On their own, verbal instructions on the whiteboard are not an example of visual language or communication. Visual learning begins when simple yet meaningful doodles or depictions are added alongside the verbal instructions. It continues when text and visual elements appear together in the form of a graph or other diagram or an illustrated text such as a picture book or graphic novel” </a:t>
            </a:r>
            <a:r>
              <a:rPr lang="en-GB" dirty="0">
                <a:hlinkClick r:id="rId3"/>
              </a:rPr>
              <a:t>https://www.insightresources.org/2019/04/26/why-visual-learning-and-teaching/</a:t>
            </a:r>
            <a:endParaRPr lang="en-GB" sz="1200" b="0" i="0" kern="1200" dirty="0">
              <a:solidFill>
                <a:schemeClr val="tx1"/>
              </a:solidFill>
              <a:effectLst/>
              <a:latin typeface="+mn-lt"/>
              <a:ea typeface="+mn-ea"/>
              <a:cs typeface="+mn-cs"/>
            </a:endParaRPr>
          </a:p>
          <a:p>
            <a:pPr>
              <a:lnSpc>
                <a:spcPct val="150000"/>
              </a:lnSpc>
            </a:pPr>
            <a:endParaRPr lang="en-GB" b="0" i="1" baseline="0" dirty="0"/>
          </a:p>
          <a:p>
            <a:pPr>
              <a:lnSpc>
                <a:spcPct val="150000"/>
              </a:lnSpc>
            </a:pPr>
            <a:r>
              <a:rPr lang="en-GB" b="0" i="0" baseline="0" dirty="0"/>
              <a:t> </a:t>
            </a:r>
          </a:p>
          <a:p>
            <a:pPr>
              <a:lnSpc>
                <a:spcPct val="150000"/>
              </a:lnSpc>
            </a:pPr>
            <a:endParaRPr lang="en-GB" b="0" i="0" baseline="0" dirty="0"/>
          </a:p>
        </p:txBody>
      </p:sp>
      <p:sp>
        <p:nvSpPr>
          <p:cNvPr id="4" name="Slide Number Placeholder 3"/>
          <p:cNvSpPr>
            <a:spLocks noGrp="1"/>
          </p:cNvSpPr>
          <p:nvPr>
            <p:ph type="sldNum" sz="quarter" idx="10"/>
          </p:nvPr>
        </p:nvSpPr>
        <p:spPr/>
        <p:txBody>
          <a:bodyPr/>
          <a:lstStyle/>
          <a:p>
            <a:fld id="{027B0A5B-ADC7-4D51-9DDF-FA8299A8845A}" type="slidenum">
              <a:rPr lang="en-GB" smtClean="0"/>
              <a:t>4</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428837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Proprioceptive system </a:t>
            </a:r>
          </a:p>
          <a:p>
            <a:endParaRPr lang="en-GB" dirty="0"/>
          </a:p>
          <a:p>
            <a:r>
              <a:rPr lang="en-GB" dirty="0" err="1"/>
              <a:t>Horwood</a:t>
            </a:r>
            <a:r>
              <a:rPr lang="en-GB" baseline="0" dirty="0"/>
              <a:t>  (2008) suggest that we have receptors that are called proprioceptors, they are found in the muscles, joints and connective tissues.  </a:t>
            </a:r>
            <a:r>
              <a:rPr lang="en-GB" i="1" baseline="0" dirty="0"/>
              <a:t>“ They provide the brain with information related to the position of limbs the position of the body in space and the contraction and stretch of muscles, and the force and effort required within an activity. “  </a:t>
            </a:r>
            <a:r>
              <a:rPr lang="en-GB" i="0" baseline="0" dirty="0"/>
              <a:t>Ultimately</a:t>
            </a:r>
            <a:r>
              <a:rPr lang="en-GB" i="1" baseline="0" dirty="0"/>
              <a:t> </a:t>
            </a:r>
            <a:r>
              <a:rPr lang="en-GB" i="0" baseline="0" dirty="0"/>
              <a:t>t</a:t>
            </a:r>
            <a:r>
              <a:rPr lang="en-GB" dirty="0"/>
              <a:t>his is relates to the bodies</a:t>
            </a:r>
            <a:r>
              <a:rPr lang="en-GB" baseline="0" dirty="0"/>
              <a:t> sense of </a:t>
            </a:r>
            <a:r>
              <a:rPr lang="en-GB" dirty="0"/>
              <a:t> awareness – where we are in the space and how much effort it takes our muscles to make our body move. EG when you reach up to get a something from a cupboard this system tells your body how much effort is needed to reach and not drop the item. This sense lets us fit into the environment</a:t>
            </a:r>
            <a:r>
              <a:rPr lang="en-GB" baseline="0" dirty="0"/>
              <a:t> we are in.</a:t>
            </a:r>
          </a:p>
          <a:p>
            <a:endParaRPr lang="en-GB" baseline="0" dirty="0"/>
          </a:p>
          <a:p>
            <a:r>
              <a:rPr lang="en-GB" baseline="0" dirty="0"/>
              <a:t> If we consider the school day , the transitions on the corridors , moving up and down the stairs; the fact that most classrooms are different shapes and sizes and the teacher desks are in different positions ; as soon as child walks in they have to work out where they are in relation to the desks, the door, before they can settle in their seat.</a:t>
            </a:r>
            <a:r>
              <a:rPr lang="en-GB" dirty="0"/>
              <a:t> </a:t>
            </a:r>
          </a:p>
          <a:p>
            <a:endParaRPr lang="en-GB" dirty="0"/>
          </a:p>
          <a:p>
            <a:r>
              <a:rPr lang="en-GB" dirty="0"/>
              <a:t>This is why some children with sensory issues thunder up and down the stairs as they are trying to feel the step beneath them. ( Child A)</a:t>
            </a:r>
          </a:p>
          <a:p>
            <a:r>
              <a:rPr lang="en-GB" dirty="0"/>
              <a:t>Some children need to feel the walls or tables as they walk past so they can feel the objects  ( Child B)</a:t>
            </a:r>
          </a:p>
          <a:p>
            <a:r>
              <a:rPr lang="en-GB" dirty="0"/>
              <a:t>Some children stride down the corridor  using big</a:t>
            </a:r>
            <a:r>
              <a:rPr lang="en-GB" baseline="0" dirty="0"/>
              <a:t> movements with their arms because they don’t know how big they are or how much space they have</a:t>
            </a:r>
            <a:r>
              <a:rPr lang="en-GB" dirty="0"/>
              <a:t> (Child C)</a:t>
            </a:r>
          </a:p>
          <a:p>
            <a:endParaRPr lang="en-GB" dirty="0"/>
          </a:p>
          <a:p>
            <a:r>
              <a:rPr lang="en-GB" dirty="0"/>
              <a:t>Children with poor proprioception are often clumsy and will bang into things as they cant work out where they body is in comparison to an object. This has led me to question ; Are they better off being sat at the edges</a:t>
            </a:r>
            <a:r>
              <a:rPr lang="en-GB" baseline="0" dirty="0"/>
              <a:t> of the room so they can walk round to a chair , rather than navigating the desks in the middle ? Will this give a smoother start to the lesson for them if there is one less sensory issue? What else can we do to support them during the day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Horwood</a:t>
            </a:r>
            <a:r>
              <a:rPr lang="en-GB" baseline="0" dirty="0"/>
              <a:t> ( 2008) , states that </a:t>
            </a:r>
            <a:r>
              <a:rPr lang="en-GB" i="1" baseline="0" dirty="0"/>
              <a:t>“ input may accumulate ;the more we engage our bodies in heavy work through physical activity- including pushing, pulling, carrying, lifting, tugging and receiving deep pressure “ </a:t>
            </a:r>
            <a:r>
              <a:rPr lang="en-GB" baseline="0" dirty="0"/>
              <a:t>( p 13)</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This is clearly something that we need to add into daily activities for these children to help them self regulate during the day . This is why I plan to set up a sensory diet . It may be that we use it when a child needs a time out or it may be something we try and do once a day. </a:t>
            </a:r>
          </a:p>
        </p:txBody>
      </p:sp>
      <p:sp>
        <p:nvSpPr>
          <p:cNvPr id="4" name="Slide Number Placeholder 3"/>
          <p:cNvSpPr>
            <a:spLocks noGrp="1"/>
          </p:cNvSpPr>
          <p:nvPr>
            <p:ph type="sldNum" sz="quarter" idx="10"/>
          </p:nvPr>
        </p:nvSpPr>
        <p:spPr/>
        <p:txBody>
          <a:bodyPr/>
          <a:lstStyle/>
          <a:p>
            <a:fld id="{027B0A5B-ADC7-4D51-9DDF-FA8299A8845A}" type="slidenum">
              <a:rPr lang="en-GB" smtClean="0"/>
              <a:t>5</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256409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Sue Allan  2019 sensory Minis – you tube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Short video clips to give staff a visual of how we are affected by our proprioception system and exercises we can do.</a:t>
            </a:r>
            <a:endParaRPr lang="en-GB" dirty="0"/>
          </a:p>
          <a:p>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6</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3896488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https://focus.masseyeandear.org/body-maintain-sense-balance/</a:t>
            </a:r>
            <a:endParaRPr lang="en-GB" dirty="0"/>
          </a:p>
          <a:p>
            <a:endParaRPr lang="en-GB" dirty="0"/>
          </a:p>
          <a:p>
            <a:r>
              <a:rPr lang="en-GB" dirty="0"/>
              <a:t>This system detects movement and has senses in </a:t>
            </a:r>
            <a:r>
              <a:rPr lang="en-GB" baseline="0" dirty="0"/>
              <a:t>the inner ear. It also tells us where our head is in space .This system is key and works with the immune system to pull together all of the senses – it is like the junction box for the rest of the senses. </a:t>
            </a:r>
          </a:p>
          <a:p>
            <a:endParaRPr lang="en-GB" baseline="0" dirty="0"/>
          </a:p>
          <a:p>
            <a:r>
              <a:rPr lang="en-GB" baseline="0" dirty="0"/>
              <a:t>A clip produced by </a:t>
            </a:r>
            <a:r>
              <a:rPr lang="en-GB" baseline="0" dirty="0" err="1"/>
              <a:t>Aspergers</a:t>
            </a:r>
            <a:r>
              <a:rPr lang="en-GB" baseline="0" dirty="0"/>
              <a:t> central.com suggests </a:t>
            </a:r>
            <a:r>
              <a:rPr lang="en-GB" i="1" baseline="0" dirty="0"/>
              <a:t>“ The brain is overloaded it gets hammered by absolute traffic of input and its doing its best to sort and input the best it can”  ( 2015)</a:t>
            </a:r>
          </a:p>
          <a:p>
            <a:endParaRPr lang="en-GB" i="1" baseline="0" dirty="0"/>
          </a:p>
          <a:p>
            <a:r>
              <a:rPr lang="en-GB" baseline="0" dirty="0"/>
              <a:t>For example you know you need to run if a car is coming but if this system does not work as well then the child cannot move quickly as the senses don’t work together. </a:t>
            </a:r>
          </a:p>
          <a:p>
            <a:endParaRPr lang="en-GB" baseline="0" dirty="0"/>
          </a:p>
          <a:p>
            <a:r>
              <a:rPr lang="en-GB" baseline="0" dirty="0"/>
              <a:t>A child with sensory processing disorder in more than one sensory area can often be over or under stimulated . For example Child B  has a very low pain threshold and will cry over something we may think is unlikely to hurt. Wearing new shoes can be very difficult due to the feelings they create.   Child B says that wearing particular types of materials can feel like she is  being stabbed with pins. Aspergerscentral.com  reports that  </a:t>
            </a:r>
            <a:r>
              <a:rPr lang="en-GB" i="1" baseline="0" dirty="0"/>
              <a:t>“ they can feel like they are wearing sand paper instead of denim”</a:t>
            </a:r>
            <a:r>
              <a:rPr lang="en-GB" baseline="0" dirty="0"/>
              <a:t>   (2015). If this is the case then it make it virtually impossible to concentrate on tasks at home or learning at school.</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For some children this system is under</a:t>
            </a:r>
            <a:r>
              <a:rPr lang="en-GB" baseline="0" dirty="0"/>
              <a:t> regulated and they are not getting enough sensory input.  </a:t>
            </a:r>
            <a:r>
              <a:rPr lang="en-GB" baseline="0" dirty="0" err="1"/>
              <a:t>Horwood</a:t>
            </a:r>
            <a:r>
              <a:rPr lang="en-GB" baseline="0" dirty="0"/>
              <a:t>  ( 2008) says </a:t>
            </a:r>
            <a:r>
              <a:rPr lang="en-GB" i="1" baseline="0" dirty="0"/>
              <a:t>“ if we sit for long periods of time, there is minimal head movement and minimal vestibular  stimulation , and ultimately we may find it more difficult to think, process and do  (p14)</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For example child A falls asleep in the morning – is this because he has been overstimulated coming to school with the noise and initial chaos of the bus and then moving around the building which means he is tired out or is it because the normal every day movements that he does in a lesson are not enough to stimulate him.  To  wake him up he appears to  need</a:t>
            </a:r>
            <a:r>
              <a:rPr lang="en-GB" dirty="0"/>
              <a:t> to whirl around like a helicopter at break time </a:t>
            </a:r>
            <a:r>
              <a:rPr lang="en-GB" baseline="0" dirty="0"/>
              <a:t> to create big movements for this system to actually carry on the rest of the day.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Working alongside a local occupational therapist I am planning to put together sensory diets to help some of our students self regulate. They will  carry out specific  activities recommended to us and those from my own research . Having a background in PE and having previously done a diploma in Speed Agility and Quickness  for SEN, I have access to specific equipment from PE and can see how some of the equipment we use in PE can be used in a totally different way to support children with sensory issues.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27B0A5B-ADC7-4D51-9DDF-FA8299A8845A}" type="slidenum">
              <a:rPr lang="en-GB" smtClean="0"/>
              <a:t>7</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383586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Sensory Mini’s  Sue Allen and</a:t>
            </a:r>
            <a:r>
              <a:rPr lang="en-GB" baseline="0" dirty="0"/>
              <a:t> </a:t>
            </a:r>
            <a:r>
              <a:rPr lang="en-GB" baseline="0" dirty="0" err="1"/>
              <a:t>Anthea</a:t>
            </a:r>
            <a:r>
              <a:rPr lang="en-GB" baseline="0" dirty="0"/>
              <a:t> Thornton animated by Eva </a:t>
            </a:r>
            <a:r>
              <a:rPr lang="en-GB" baseline="0" dirty="0" err="1"/>
              <a:t>stanistreet</a:t>
            </a:r>
            <a:r>
              <a:rPr lang="en-GB"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Short video clips to give staff a visual of how we are affected by our vestibular system and exercises we can do.</a:t>
            </a:r>
            <a:endParaRPr lang="en-GB" dirty="0"/>
          </a:p>
          <a:p>
            <a:endParaRPr lang="en-GB" baseline="0" dirty="0"/>
          </a:p>
        </p:txBody>
      </p:sp>
      <p:sp>
        <p:nvSpPr>
          <p:cNvPr id="4" name="Slide Number Placeholder 3"/>
          <p:cNvSpPr>
            <a:spLocks noGrp="1"/>
          </p:cNvSpPr>
          <p:nvPr>
            <p:ph type="sldNum" sz="quarter" idx="10"/>
          </p:nvPr>
        </p:nvSpPr>
        <p:spPr/>
        <p:txBody>
          <a:bodyPr/>
          <a:lstStyle/>
          <a:p>
            <a:fld id="{027B0A5B-ADC7-4D51-9DDF-FA8299A8845A}" type="slidenum">
              <a:rPr lang="en-GB" smtClean="0"/>
              <a:t>8</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118670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Staff may be able to visualise students ,that show signs of having</a:t>
            </a:r>
            <a:r>
              <a:rPr lang="en-GB" baseline="0" dirty="0"/>
              <a:t> </a:t>
            </a:r>
            <a:r>
              <a:rPr lang="en-GB" dirty="0"/>
              <a:t> hyper sensory needs . For example</a:t>
            </a:r>
            <a:r>
              <a:rPr lang="en-GB" baseline="0" dirty="0"/>
              <a:t> child  B, C, D and E are clearly under responsive. They become very anxious in loud situations , become overwhelmed if too many people come into the classroom , especially new visitors. All have some issues related to clothing and child E cannot tolerate rain water on clothes and in hair an child C will not wear a coat even if it is snowing !</a:t>
            </a:r>
          </a:p>
          <a:p>
            <a:endParaRPr lang="en-GB" baseline="0" dirty="0"/>
          </a:p>
          <a:p>
            <a:r>
              <a:rPr lang="en-GB" dirty="0"/>
              <a:t>To</a:t>
            </a:r>
            <a:r>
              <a:rPr lang="en-GB" baseline="0" dirty="0"/>
              <a:t> further research SPD and to understand more about how a  child can show under responsive senses , the following books have been key to my research : </a:t>
            </a:r>
          </a:p>
          <a:p>
            <a:r>
              <a:rPr lang="en-GB" baseline="0" dirty="0"/>
              <a:t>Canavan ( 2015 ) Supporting pupils on the autism spectrum in primary schools , Routledge publishing </a:t>
            </a:r>
          </a:p>
          <a:p>
            <a:r>
              <a:rPr lang="en-GB" baseline="0" dirty="0"/>
              <a:t>Canavan ( 2015 ) Supporting pupils on the autism spectrum in secondary schools , Routledge publishing </a:t>
            </a:r>
          </a:p>
          <a:p>
            <a:endParaRPr lang="en-GB" baseline="0" dirty="0"/>
          </a:p>
          <a:p>
            <a:r>
              <a:rPr lang="en-GB" baseline="0" dirty="0"/>
              <a:t>In the Secondary book , Canavan states, </a:t>
            </a:r>
            <a:r>
              <a:rPr lang="en-GB" i="1" baseline="0" dirty="0"/>
              <a:t>“ it is crucial to identify any sensory issues form the outset” </a:t>
            </a:r>
            <a:r>
              <a:rPr lang="en-GB" baseline="0" dirty="0"/>
              <a:t>( p31)  she also says that </a:t>
            </a:r>
            <a:r>
              <a:rPr lang="en-GB" i="1" baseline="0" dirty="0"/>
              <a:t>“ a mainstream school must be absolute hell for children who have sensory integration problems. There brain works harder to compensate for the difficulties they experience …… At the end of the day having held it all together  at school, the child, may be utterly exhausted or overstimulated and go into shut down or melt down…..and the parents have to deal with the fall out”</a:t>
            </a:r>
            <a:r>
              <a:rPr lang="en-GB" baseline="0" dirty="0"/>
              <a:t>  (p31)</a:t>
            </a:r>
          </a:p>
          <a:p>
            <a:endParaRPr lang="en-GB" baseline="0" dirty="0"/>
          </a:p>
          <a:p>
            <a:r>
              <a:rPr lang="en-GB" baseline="0" dirty="0"/>
              <a:t>What we also must remember is that  </a:t>
            </a:r>
            <a:r>
              <a:rPr lang="en-GB" i="1" baseline="0" dirty="0"/>
              <a:t>“ bad behaviour may be a direct result of not being able to manage emotional responses to certain situations due to the poor connectivity in the brain and raised levels of chemicals” </a:t>
            </a:r>
            <a:r>
              <a:rPr lang="en-GB" i="0" baseline="0" dirty="0"/>
              <a:t>( p 39)</a:t>
            </a:r>
          </a:p>
          <a:p>
            <a:endParaRPr lang="en-GB" baseline="0" dirty="0"/>
          </a:p>
          <a:p>
            <a:r>
              <a:rPr lang="en-GB" dirty="0"/>
              <a:t>Stimming </a:t>
            </a:r>
            <a:r>
              <a:rPr lang="en-GB" baseline="0" dirty="0"/>
              <a:t> is also something that we may observe in children with SPD . Stimming is the child's way of regulating them self or distracting themselves from the situation they are in . For example if the class is noisy  they may hum to try and block out the noise or become noisy themselves, they may clear their throats, pull skin from fingers.  Other forms of stimming occur through repeating a movement over and over again E.G flapping their hands , feeling a particular material E.G the corner of their blazer.. </a:t>
            </a:r>
          </a:p>
          <a:p>
            <a:endParaRPr lang="en-GB" baseline="0" dirty="0"/>
          </a:p>
          <a:p>
            <a:endParaRPr lang="en-GB" baseline="0" dirty="0"/>
          </a:p>
          <a:p>
            <a:r>
              <a:rPr lang="en-GB" baseline="0" dirty="0"/>
              <a:t>Canavan states that </a:t>
            </a:r>
            <a:r>
              <a:rPr lang="en-GB" i="1" baseline="0" dirty="0"/>
              <a:t>“stimming enables a pupil to concentrate on their work. if you insist that the pupil stops stimming  you will undermine their ability to do a task”</a:t>
            </a:r>
            <a:r>
              <a:rPr lang="en-GB" baseline="0" dirty="0"/>
              <a:t>. (p 27 ) .  This puts an strain on the child's already depleted executive functioning skills which may cause crisis to occur in school or at home. In a secondary setting this may affect the learning of others therefore we may need to see if there is something alternative we can give the child </a:t>
            </a:r>
            <a:r>
              <a:rPr lang="en-GB" baseline="0" dirty="0" err="1"/>
              <a:t>eg</a:t>
            </a:r>
            <a:r>
              <a:rPr lang="en-GB" baseline="0" dirty="0"/>
              <a:t> </a:t>
            </a:r>
            <a:r>
              <a:rPr lang="en-GB" baseline="0" dirty="0" err="1"/>
              <a:t>blu</a:t>
            </a:r>
            <a:r>
              <a:rPr lang="en-GB" baseline="0" dirty="0"/>
              <a:t> tac or a discrete fiddle toy. Some students doodle in a book while listening to the teacher . </a:t>
            </a:r>
          </a:p>
          <a:p>
            <a:endParaRPr lang="en-GB" baseline="0" dirty="0"/>
          </a:p>
          <a:p>
            <a:endParaRPr lang="en-GB" baseline="0" dirty="0"/>
          </a:p>
          <a:p>
            <a:r>
              <a:rPr lang="en-GB" baseline="0" dirty="0"/>
              <a:t>Canavan offers several strategies for the different senses where children under respond ,these include:</a:t>
            </a:r>
          </a:p>
          <a:p>
            <a:r>
              <a:rPr lang="en-GB" baseline="0" dirty="0"/>
              <a:t>Short instructions</a:t>
            </a:r>
          </a:p>
          <a:p>
            <a:r>
              <a:rPr lang="en-GB" baseline="0" dirty="0"/>
              <a:t>Repetition of instructions</a:t>
            </a:r>
          </a:p>
          <a:p>
            <a:r>
              <a:rPr lang="en-GB" baseline="0" dirty="0"/>
              <a:t>Writing down instructions and supporting them with visuals</a:t>
            </a:r>
          </a:p>
          <a:p>
            <a:r>
              <a:rPr lang="en-GB" baseline="0" dirty="0"/>
              <a:t>Seating children away from the window</a:t>
            </a:r>
          </a:p>
          <a:p>
            <a:r>
              <a:rPr lang="en-GB" baseline="0" dirty="0"/>
              <a:t>Using coloured overlays and cream paper</a:t>
            </a:r>
          </a:p>
          <a:p>
            <a:r>
              <a:rPr lang="en-GB" baseline="0" dirty="0"/>
              <a:t>Writing on the board in different colours</a:t>
            </a:r>
          </a:p>
          <a:p>
            <a:r>
              <a:rPr lang="en-GB" baseline="0" dirty="0"/>
              <a:t>Keep the table clutter free</a:t>
            </a:r>
          </a:p>
          <a:p>
            <a:r>
              <a:rPr lang="en-GB" baseline="0" dirty="0"/>
              <a:t>Allow movement breaks</a:t>
            </a:r>
          </a:p>
        </p:txBody>
      </p:sp>
      <p:sp>
        <p:nvSpPr>
          <p:cNvPr id="4" name="Slide Number Placeholder 3"/>
          <p:cNvSpPr>
            <a:spLocks noGrp="1"/>
          </p:cNvSpPr>
          <p:nvPr>
            <p:ph type="sldNum" sz="quarter" idx="10"/>
          </p:nvPr>
        </p:nvSpPr>
        <p:spPr/>
        <p:txBody>
          <a:bodyPr/>
          <a:lstStyle/>
          <a:p>
            <a:fld id="{027B0A5B-ADC7-4D51-9DDF-FA8299A8845A}" type="slidenum">
              <a:rPr lang="en-GB" smtClean="0"/>
              <a:t>9</a:t>
            </a:fld>
            <a:endParaRPr lang="en-GB"/>
          </a:p>
        </p:txBody>
      </p:sp>
      <p:sp>
        <p:nvSpPr>
          <p:cNvPr id="5" name="Header Placeholder 4"/>
          <p:cNvSpPr>
            <a:spLocks noGrp="1"/>
          </p:cNvSpPr>
          <p:nvPr>
            <p:ph type="hdr" sz="quarter" idx="11"/>
          </p:nvPr>
        </p:nvSpPr>
        <p:spPr/>
        <p:txBody>
          <a:bodyPr/>
          <a:lstStyle/>
          <a:p>
            <a:r>
              <a:rPr lang="en-GB"/>
              <a:t>MO1 &amp; national award for SEN Coordination , Assignment 3, HBlackburn1</a:t>
            </a:r>
          </a:p>
        </p:txBody>
      </p:sp>
    </p:spTree>
    <p:extLst>
      <p:ext uri="{BB962C8B-B14F-4D97-AF65-F5344CB8AC3E}">
        <p14:creationId xmlns:p14="http://schemas.microsoft.com/office/powerpoint/2010/main" val="425951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40CF18-8E94-473C-B01C-6CA311DD8069}" type="datetime1">
              <a:rPr lang="en-GB" smtClean="0"/>
              <a:t>24/06/2020</a:t>
            </a:fld>
            <a:endParaRPr lang="en-GB"/>
          </a:p>
        </p:txBody>
      </p:sp>
      <p:sp>
        <p:nvSpPr>
          <p:cNvPr id="5" name="Footer Placeholder 4"/>
          <p:cNvSpPr>
            <a:spLocks noGrp="1"/>
          </p:cNvSpPr>
          <p:nvPr>
            <p:ph type="ftr" sz="quarter" idx="11"/>
          </p:nvPr>
        </p:nvSpPr>
        <p:spPr/>
        <p:txBody>
          <a:bodyPr/>
          <a:lstStyle/>
          <a:p>
            <a:r>
              <a:rPr lang="en-GB"/>
              <a:t>HBlackburn1</a:t>
            </a:r>
          </a:p>
        </p:txBody>
      </p:sp>
      <p:sp>
        <p:nvSpPr>
          <p:cNvPr id="6" name="Slide Number Placeholder 5"/>
          <p:cNvSpPr>
            <a:spLocks noGrp="1"/>
          </p:cNvSpPr>
          <p:nvPr>
            <p:ph type="sldNum" sz="quarter" idx="12"/>
          </p:nvPr>
        </p:nvSpPr>
        <p:spPr/>
        <p:txBody>
          <a:bodyPr/>
          <a:lstStyle/>
          <a:p>
            <a:fld id="{49A602CA-C052-44C5-8F81-31AAA1241455}" type="slidenum">
              <a:rPr lang="en-GB" smtClean="0"/>
              <a:t>‹#›</a:t>
            </a:fld>
            <a:endParaRPr lang="en-GB"/>
          </a:p>
        </p:txBody>
      </p:sp>
    </p:spTree>
    <p:extLst>
      <p:ext uri="{BB962C8B-B14F-4D97-AF65-F5344CB8AC3E}">
        <p14:creationId xmlns:p14="http://schemas.microsoft.com/office/powerpoint/2010/main" val="3885694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DF39A5-AE83-4A7C-8DEF-D4B807254B0F}" type="datetime1">
              <a:rPr lang="en-GB" smtClean="0"/>
              <a:t>24/06/2020</a:t>
            </a:fld>
            <a:endParaRPr lang="en-GB"/>
          </a:p>
        </p:txBody>
      </p:sp>
      <p:sp>
        <p:nvSpPr>
          <p:cNvPr id="5" name="Footer Placeholder 4"/>
          <p:cNvSpPr>
            <a:spLocks noGrp="1"/>
          </p:cNvSpPr>
          <p:nvPr>
            <p:ph type="ftr" sz="quarter" idx="11"/>
          </p:nvPr>
        </p:nvSpPr>
        <p:spPr/>
        <p:txBody>
          <a:bodyPr/>
          <a:lstStyle/>
          <a:p>
            <a:r>
              <a:rPr lang="en-GB"/>
              <a:t>HBlackburn1</a:t>
            </a:r>
          </a:p>
        </p:txBody>
      </p:sp>
      <p:sp>
        <p:nvSpPr>
          <p:cNvPr id="6" name="Slide Number Placeholder 5"/>
          <p:cNvSpPr>
            <a:spLocks noGrp="1"/>
          </p:cNvSpPr>
          <p:nvPr>
            <p:ph type="sldNum" sz="quarter" idx="12"/>
          </p:nvPr>
        </p:nvSpPr>
        <p:spPr/>
        <p:txBody>
          <a:bodyPr/>
          <a:lstStyle/>
          <a:p>
            <a:fld id="{49A602CA-C052-44C5-8F81-31AAA1241455}" type="slidenum">
              <a:rPr lang="en-GB" smtClean="0"/>
              <a:t>‹#›</a:t>
            </a:fld>
            <a:endParaRPr lang="en-GB"/>
          </a:p>
        </p:txBody>
      </p:sp>
    </p:spTree>
    <p:extLst>
      <p:ext uri="{BB962C8B-B14F-4D97-AF65-F5344CB8AC3E}">
        <p14:creationId xmlns:p14="http://schemas.microsoft.com/office/powerpoint/2010/main" val="105169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2715DD-1488-40E2-BDC8-EBC7F79FB8A9}" type="datetime1">
              <a:rPr lang="en-GB" smtClean="0"/>
              <a:t>24/06/2020</a:t>
            </a:fld>
            <a:endParaRPr lang="en-GB"/>
          </a:p>
        </p:txBody>
      </p:sp>
      <p:sp>
        <p:nvSpPr>
          <p:cNvPr id="5" name="Footer Placeholder 4"/>
          <p:cNvSpPr>
            <a:spLocks noGrp="1"/>
          </p:cNvSpPr>
          <p:nvPr>
            <p:ph type="ftr" sz="quarter" idx="11"/>
          </p:nvPr>
        </p:nvSpPr>
        <p:spPr/>
        <p:txBody>
          <a:bodyPr/>
          <a:lstStyle/>
          <a:p>
            <a:r>
              <a:rPr lang="en-GB"/>
              <a:t>HBlackburn1</a:t>
            </a:r>
          </a:p>
        </p:txBody>
      </p:sp>
      <p:sp>
        <p:nvSpPr>
          <p:cNvPr id="6" name="Slide Number Placeholder 5"/>
          <p:cNvSpPr>
            <a:spLocks noGrp="1"/>
          </p:cNvSpPr>
          <p:nvPr>
            <p:ph type="sldNum" sz="quarter" idx="12"/>
          </p:nvPr>
        </p:nvSpPr>
        <p:spPr/>
        <p:txBody>
          <a:bodyPr/>
          <a:lstStyle/>
          <a:p>
            <a:fld id="{49A602CA-C052-44C5-8F81-31AAA1241455}" type="slidenum">
              <a:rPr lang="en-GB" smtClean="0"/>
              <a:t>‹#›</a:t>
            </a:fld>
            <a:endParaRPr lang="en-GB"/>
          </a:p>
        </p:txBody>
      </p:sp>
    </p:spTree>
    <p:extLst>
      <p:ext uri="{BB962C8B-B14F-4D97-AF65-F5344CB8AC3E}">
        <p14:creationId xmlns:p14="http://schemas.microsoft.com/office/powerpoint/2010/main" val="36688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3888FA-0848-4F21-A33E-F4544F610DEC}" type="datetime1">
              <a:rPr lang="en-GB" smtClean="0"/>
              <a:t>24/06/2020</a:t>
            </a:fld>
            <a:endParaRPr lang="en-GB"/>
          </a:p>
        </p:txBody>
      </p:sp>
      <p:sp>
        <p:nvSpPr>
          <p:cNvPr id="5" name="Footer Placeholder 4"/>
          <p:cNvSpPr>
            <a:spLocks noGrp="1"/>
          </p:cNvSpPr>
          <p:nvPr>
            <p:ph type="ftr" sz="quarter" idx="11"/>
          </p:nvPr>
        </p:nvSpPr>
        <p:spPr/>
        <p:txBody>
          <a:bodyPr/>
          <a:lstStyle/>
          <a:p>
            <a:r>
              <a:rPr lang="en-GB"/>
              <a:t>HBlackburn1</a:t>
            </a:r>
          </a:p>
        </p:txBody>
      </p:sp>
      <p:sp>
        <p:nvSpPr>
          <p:cNvPr id="6" name="Slide Number Placeholder 5"/>
          <p:cNvSpPr>
            <a:spLocks noGrp="1"/>
          </p:cNvSpPr>
          <p:nvPr>
            <p:ph type="sldNum" sz="quarter" idx="12"/>
          </p:nvPr>
        </p:nvSpPr>
        <p:spPr/>
        <p:txBody>
          <a:bodyPr/>
          <a:lstStyle/>
          <a:p>
            <a:fld id="{49A602CA-C052-44C5-8F81-31AAA1241455}" type="slidenum">
              <a:rPr lang="en-GB" smtClean="0"/>
              <a:t>‹#›</a:t>
            </a:fld>
            <a:endParaRPr lang="en-GB"/>
          </a:p>
        </p:txBody>
      </p:sp>
    </p:spTree>
    <p:extLst>
      <p:ext uri="{BB962C8B-B14F-4D97-AF65-F5344CB8AC3E}">
        <p14:creationId xmlns:p14="http://schemas.microsoft.com/office/powerpoint/2010/main" val="418746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A201F-AC50-4ABD-AF0C-C32E9AC6D060}" type="datetime1">
              <a:rPr lang="en-GB" smtClean="0"/>
              <a:t>24/06/2020</a:t>
            </a:fld>
            <a:endParaRPr lang="en-GB"/>
          </a:p>
        </p:txBody>
      </p:sp>
      <p:sp>
        <p:nvSpPr>
          <p:cNvPr id="5" name="Footer Placeholder 4"/>
          <p:cNvSpPr>
            <a:spLocks noGrp="1"/>
          </p:cNvSpPr>
          <p:nvPr>
            <p:ph type="ftr" sz="quarter" idx="11"/>
          </p:nvPr>
        </p:nvSpPr>
        <p:spPr/>
        <p:txBody>
          <a:bodyPr/>
          <a:lstStyle/>
          <a:p>
            <a:r>
              <a:rPr lang="en-GB"/>
              <a:t>HBlackburn1</a:t>
            </a:r>
          </a:p>
        </p:txBody>
      </p:sp>
      <p:sp>
        <p:nvSpPr>
          <p:cNvPr id="6" name="Slide Number Placeholder 5"/>
          <p:cNvSpPr>
            <a:spLocks noGrp="1"/>
          </p:cNvSpPr>
          <p:nvPr>
            <p:ph type="sldNum" sz="quarter" idx="12"/>
          </p:nvPr>
        </p:nvSpPr>
        <p:spPr/>
        <p:txBody>
          <a:bodyPr/>
          <a:lstStyle/>
          <a:p>
            <a:fld id="{49A602CA-C052-44C5-8F81-31AAA1241455}" type="slidenum">
              <a:rPr lang="en-GB" smtClean="0"/>
              <a:t>‹#›</a:t>
            </a:fld>
            <a:endParaRPr lang="en-GB"/>
          </a:p>
        </p:txBody>
      </p:sp>
    </p:spTree>
    <p:extLst>
      <p:ext uri="{BB962C8B-B14F-4D97-AF65-F5344CB8AC3E}">
        <p14:creationId xmlns:p14="http://schemas.microsoft.com/office/powerpoint/2010/main" val="337930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D85EE3A-4A4E-4EE3-BD34-0DA62672CB79}" type="datetime1">
              <a:rPr lang="en-GB" smtClean="0"/>
              <a:t>24/06/2020</a:t>
            </a:fld>
            <a:endParaRPr lang="en-GB"/>
          </a:p>
        </p:txBody>
      </p:sp>
      <p:sp>
        <p:nvSpPr>
          <p:cNvPr id="6" name="Footer Placeholder 5"/>
          <p:cNvSpPr>
            <a:spLocks noGrp="1"/>
          </p:cNvSpPr>
          <p:nvPr>
            <p:ph type="ftr" sz="quarter" idx="11"/>
          </p:nvPr>
        </p:nvSpPr>
        <p:spPr/>
        <p:txBody>
          <a:bodyPr/>
          <a:lstStyle/>
          <a:p>
            <a:r>
              <a:rPr lang="en-GB"/>
              <a:t>HBlackburn1</a:t>
            </a:r>
          </a:p>
        </p:txBody>
      </p:sp>
      <p:sp>
        <p:nvSpPr>
          <p:cNvPr id="7" name="Slide Number Placeholder 6"/>
          <p:cNvSpPr>
            <a:spLocks noGrp="1"/>
          </p:cNvSpPr>
          <p:nvPr>
            <p:ph type="sldNum" sz="quarter" idx="12"/>
          </p:nvPr>
        </p:nvSpPr>
        <p:spPr/>
        <p:txBody>
          <a:bodyPr/>
          <a:lstStyle/>
          <a:p>
            <a:fld id="{49A602CA-C052-44C5-8F81-31AAA1241455}" type="slidenum">
              <a:rPr lang="en-GB" smtClean="0"/>
              <a:t>‹#›</a:t>
            </a:fld>
            <a:endParaRPr lang="en-GB"/>
          </a:p>
        </p:txBody>
      </p:sp>
    </p:spTree>
    <p:extLst>
      <p:ext uri="{BB962C8B-B14F-4D97-AF65-F5344CB8AC3E}">
        <p14:creationId xmlns:p14="http://schemas.microsoft.com/office/powerpoint/2010/main" val="88824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F1F110F-D428-46E3-BFA4-091FC46CC65C}" type="datetime1">
              <a:rPr lang="en-GB" smtClean="0"/>
              <a:t>24/06/2020</a:t>
            </a:fld>
            <a:endParaRPr lang="en-GB"/>
          </a:p>
        </p:txBody>
      </p:sp>
      <p:sp>
        <p:nvSpPr>
          <p:cNvPr id="8" name="Footer Placeholder 7"/>
          <p:cNvSpPr>
            <a:spLocks noGrp="1"/>
          </p:cNvSpPr>
          <p:nvPr>
            <p:ph type="ftr" sz="quarter" idx="11"/>
          </p:nvPr>
        </p:nvSpPr>
        <p:spPr/>
        <p:txBody>
          <a:bodyPr/>
          <a:lstStyle/>
          <a:p>
            <a:r>
              <a:rPr lang="en-GB"/>
              <a:t>HBlackburn1</a:t>
            </a:r>
          </a:p>
        </p:txBody>
      </p:sp>
      <p:sp>
        <p:nvSpPr>
          <p:cNvPr id="9" name="Slide Number Placeholder 8"/>
          <p:cNvSpPr>
            <a:spLocks noGrp="1"/>
          </p:cNvSpPr>
          <p:nvPr>
            <p:ph type="sldNum" sz="quarter" idx="12"/>
          </p:nvPr>
        </p:nvSpPr>
        <p:spPr/>
        <p:txBody>
          <a:bodyPr/>
          <a:lstStyle/>
          <a:p>
            <a:fld id="{49A602CA-C052-44C5-8F81-31AAA1241455}" type="slidenum">
              <a:rPr lang="en-GB" smtClean="0"/>
              <a:t>‹#›</a:t>
            </a:fld>
            <a:endParaRPr lang="en-GB"/>
          </a:p>
        </p:txBody>
      </p:sp>
    </p:spTree>
    <p:extLst>
      <p:ext uri="{BB962C8B-B14F-4D97-AF65-F5344CB8AC3E}">
        <p14:creationId xmlns:p14="http://schemas.microsoft.com/office/powerpoint/2010/main" val="50499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26C72F5-1DA2-49FE-9E3A-682E3385B851}" type="datetime1">
              <a:rPr lang="en-GB" smtClean="0"/>
              <a:t>24/06/2020</a:t>
            </a:fld>
            <a:endParaRPr lang="en-GB"/>
          </a:p>
        </p:txBody>
      </p:sp>
      <p:sp>
        <p:nvSpPr>
          <p:cNvPr id="4" name="Footer Placeholder 3"/>
          <p:cNvSpPr>
            <a:spLocks noGrp="1"/>
          </p:cNvSpPr>
          <p:nvPr>
            <p:ph type="ftr" sz="quarter" idx="11"/>
          </p:nvPr>
        </p:nvSpPr>
        <p:spPr/>
        <p:txBody>
          <a:bodyPr/>
          <a:lstStyle/>
          <a:p>
            <a:r>
              <a:rPr lang="en-GB"/>
              <a:t>HBlackburn1</a:t>
            </a:r>
          </a:p>
        </p:txBody>
      </p:sp>
      <p:sp>
        <p:nvSpPr>
          <p:cNvPr id="5" name="Slide Number Placeholder 4"/>
          <p:cNvSpPr>
            <a:spLocks noGrp="1"/>
          </p:cNvSpPr>
          <p:nvPr>
            <p:ph type="sldNum" sz="quarter" idx="12"/>
          </p:nvPr>
        </p:nvSpPr>
        <p:spPr/>
        <p:txBody>
          <a:bodyPr/>
          <a:lstStyle/>
          <a:p>
            <a:fld id="{49A602CA-C052-44C5-8F81-31AAA1241455}" type="slidenum">
              <a:rPr lang="en-GB" smtClean="0"/>
              <a:t>‹#›</a:t>
            </a:fld>
            <a:endParaRPr lang="en-GB"/>
          </a:p>
        </p:txBody>
      </p:sp>
    </p:spTree>
    <p:extLst>
      <p:ext uri="{BB962C8B-B14F-4D97-AF65-F5344CB8AC3E}">
        <p14:creationId xmlns:p14="http://schemas.microsoft.com/office/powerpoint/2010/main" val="359968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35092-199F-4EEB-9549-F2E6A4FEA1F3}" type="datetime1">
              <a:rPr lang="en-GB" smtClean="0"/>
              <a:t>24/06/2020</a:t>
            </a:fld>
            <a:endParaRPr lang="en-GB"/>
          </a:p>
        </p:txBody>
      </p:sp>
      <p:sp>
        <p:nvSpPr>
          <p:cNvPr id="3" name="Footer Placeholder 2"/>
          <p:cNvSpPr>
            <a:spLocks noGrp="1"/>
          </p:cNvSpPr>
          <p:nvPr>
            <p:ph type="ftr" sz="quarter" idx="11"/>
          </p:nvPr>
        </p:nvSpPr>
        <p:spPr/>
        <p:txBody>
          <a:bodyPr/>
          <a:lstStyle/>
          <a:p>
            <a:r>
              <a:rPr lang="en-GB"/>
              <a:t>HBlackburn1</a:t>
            </a:r>
          </a:p>
        </p:txBody>
      </p:sp>
      <p:sp>
        <p:nvSpPr>
          <p:cNvPr id="4" name="Slide Number Placeholder 3"/>
          <p:cNvSpPr>
            <a:spLocks noGrp="1"/>
          </p:cNvSpPr>
          <p:nvPr>
            <p:ph type="sldNum" sz="quarter" idx="12"/>
          </p:nvPr>
        </p:nvSpPr>
        <p:spPr/>
        <p:txBody>
          <a:bodyPr/>
          <a:lstStyle/>
          <a:p>
            <a:fld id="{49A602CA-C052-44C5-8F81-31AAA1241455}" type="slidenum">
              <a:rPr lang="en-GB" smtClean="0"/>
              <a:t>‹#›</a:t>
            </a:fld>
            <a:endParaRPr lang="en-GB"/>
          </a:p>
        </p:txBody>
      </p:sp>
    </p:spTree>
    <p:extLst>
      <p:ext uri="{BB962C8B-B14F-4D97-AF65-F5344CB8AC3E}">
        <p14:creationId xmlns:p14="http://schemas.microsoft.com/office/powerpoint/2010/main" val="345737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BED2FB-A503-446B-A107-B6EFDF17F5C3}" type="datetime1">
              <a:rPr lang="en-GB" smtClean="0"/>
              <a:t>24/06/2020</a:t>
            </a:fld>
            <a:endParaRPr lang="en-GB"/>
          </a:p>
        </p:txBody>
      </p:sp>
      <p:sp>
        <p:nvSpPr>
          <p:cNvPr id="6" name="Footer Placeholder 5"/>
          <p:cNvSpPr>
            <a:spLocks noGrp="1"/>
          </p:cNvSpPr>
          <p:nvPr>
            <p:ph type="ftr" sz="quarter" idx="11"/>
          </p:nvPr>
        </p:nvSpPr>
        <p:spPr/>
        <p:txBody>
          <a:bodyPr/>
          <a:lstStyle/>
          <a:p>
            <a:r>
              <a:rPr lang="en-GB"/>
              <a:t>HBlackburn1</a:t>
            </a:r>
          </a:p>
        </p:txBody>
      </p:sp>
      <p:sp>
        <p:nvSpPr>
          <p:cNvPr id="7" name="Slide Number Placeholder 6"/>
          <p:cNvSpPr>
            <a:spLocks noGrp="1"/>
          </p:cNvSpPr>
          <p:nvPr>
            <p:ph type="sldNum" sz="quarter" idx="12"/>
          </p:nvPr>
        </p:nvSpPr>
        <p:spPr/>
        <p:txBody>
          <a:bodyPr/>
          <a:lstStyle/>
          <a:p>
            <a:fld id="{49A602CA-C052-44C5-8F81-31AAA1241455}" type="slidenum">
              <a:rPr lang="en-GB" smtClean="0"/>
              <a:t>‹#›</a:t>
            </a:fld>
            <a:endParaRPr lang="en-GB"/>
          </a:p>
        </p:txBody>
      </p:sp>
    </p:spTree>
    <p:extLst>
      <p:ext uri="{BB962C8B-B14F-4D97-AF65-F5344CB8AC3E}">
        <p14:creationId xmlns:p14="http://schemas.microsoft.com/office/powerpoint/2010/main" val="312608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7D8091-EF14-4400-B8A6-95762D0481F9}" type="datetime1">
              <a:rPr lang="en-GB" smtClean="0"/>
              <a:t>24/06/2020</a:t>
            </a:fld>
            <a:endParaRPr lang="en-GB"/>
          </a:p>
        </p:txBody>
      </p:sp>
      <p:sp>
        <p:nvSpPr>
          <p:cNvPr id="6" name="Footer Placeholder 5"/>
          <p:cNvSpPr>
            <a:spLocks noGrp="1"/>
          </p:cNvSpPr>
          <p:nvPr>
            <p:ph type="ftr" sz="quarter" idx="11"/>
          </p:nvPr>
        </p:nvSpPr>
        <p:spPr/>
        <p:txBody>
          <a:bodyPr/>
          <a:lstStyle/>
          <a:p>
            <a:r>
              <a:rPr lang="en-GB"/>
              <a:t>HBlackburn1</a:t>
            </a:r>
          </a:p>
        </p:txBody>
      </p:sp>
      <p:sp>
        <p:nvSpPr>
          <p:cNvPr id="7" name="Slide Number Placeholder 6"/>
          <p:cNvSpPr>
            <a:spLocks noGrp="1"/>
          </p:cNvSpPr>
          <p:nvPr>
            <p:ph type="sldNum" sz="quarter" idx="12"/>
          </p:nvPr>
        </p:nvSpPr>
        <p:spPr/>
        <p:txBody>
          <a:bodyPr/>
          <a:lstStyle/>
          <a:p>
            <a:fld id="{49A602CA-C052-44C5-8F81-31AAA1241455}" type="slidenum">
              <a:rPr lang="en-GB" smtClean="0"/>
              <a:t>‹#›</a:t>
            </a:fld>
            <a:endParaRPr lang="en-GB"/>
          </a:p>
        </p:txBody>
      </p:sp>
    </p:spTree>
    <p:extLst>
      <p:ext uri="{BB962C8B-B14F-4D97-AF65-F5344CB8AC3E}">
        <p14:creationId xmlns:p14="http://schemas.microsoft.com/office/powerpoint/2010/main" val="566822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10D0E-AA6D-4EC6-8A67-08305A3DDD10}" type="datetime1">
              <a:rPr lang="en-GB" smtClean="0"/>
              <a:t>24/06/2020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HBlackburn1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602CA-C052-44C5-8F81-31AAA1241455}" type="slidenum">
              <a:rPr lang="en-GB" smtClean="0"/>
              <a:t>‹#›</a:t>
            </a:fld>
            <a:endParaRPr lang="en-GB"/>
          </a:p>
        </p:txBody>
      </p:sp>
    </p:spTree>
    <p:extLst>
      <p:ext uri="{BB962C8B-B14F-4D97-AF65-F5344CB8AC3E}">
        <p14:creationId xmlns:p14="http://schemas.microsoft.com/office/powerpoint/2010/main" val="1934206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K2P4Ed6G3gw"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smartkidswithld.or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19.emf"/><Relationship Id="rId12"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image" Target="../media/image35.png"/><Relationship Id="rId3" Type="http://schemas.openxmlformats.org/officeDocument/2006/relationships/image" Target="../media/image25.emf"/><Relationship Id="rId7" Type="http://schemas.openxmlformats.org/officeDocument/2006/relationships/image" Target="../media/image29.emf"/><Relationship Id="rId12"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emf"/><Relationship Id="rId11" Type="http://schemas.openxmlformats.org/officeDocument/2006/relationships/image" Target="../media/image33.emf"/><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emf"/><Relationship Id="rId9" Type="http://schemas.openxmlformats.org/officeDocument/2006/relationships/image" Target="../media/image31.emf"/></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irstchildrenservices.com/do-you-know-me-common-sensory-processing-disorder-symptoms-that-are-easy-to-overloo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hyperlink" Target="https://autismawarenesscentre.com/does-my-child-have-sensory-processing-disorder/" TargetMode="External"/><Relationship Id="rId2" Type="http://schemas.openxmlformats.org/officeDocument/2006/relationships/hyperlink" Target="https://www.youtube.com/watch?v=LAzw-Af_MnA&amp;t=58s" TargetMode="External"/><Relationship Id="rId1" Type="http://schemas.openxmlformats.org/officeDocument/2006/relationships/slideLayout" Target="../slideLayouts/slideLayout2.xml"/><Relationship Id="rId6" Type="http://schemas.openxmlformats.org/officeDocument/2006/relationships/hyperlink" Target="https://www.youtube.com/watch?v=K2P4Ed6G3gw" TargetMode="External"/><Relationship Id="rId5" Type="http://schemas.openxmlformats.org/officeDocument/2006/relationships/hyperlink" Target="https://www.insightresources.org/2019/04/26/why-visual-learning-and-teaching/" TargetMode="External"/><Relationship Id="rId4" Type="http://schemas.openxmlformats.org/officeDocument/2006/relationships/hyperlink" Target="https://childmind.org/article/sensory-processing-issues-explaine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Oquc160D1dw" TargetMode="External"/><Relationship Id="rId2" Type="http://schemas.openxmlformats.org/officeDocument/2006/relationships/hyperlink" Target="https://www.youtube.com/watch?v=ueDQjhJDqIg" TargetMode="External"/><Relationship Id="rId1" Type="http://schemas.openxmlformats.org/officeDocument/2006/relationships/slideLayout" Target="../slideLayouts/slideLayout2.xml"/><Relationship Id="rId6" Type="http://schemas.openxmlformats.org/officeDocument/2006/relationships/hyperlink" Target="https://www.webmd.com/children/sensory-processing-disorder#1" TargetMode="External"/><Relationship Id="rId5" Type="http://schemas.openxmlformats.org/officeDocument/2006/relationships/hyperlink" Target="https://www.smartkidswithspd.org/" TargetMode="External"/><Relationship Id="rId4" Type="http://schemas.openxmlformats.org/officeDocument/2006/relationships/hyperlink" Target="https://www.smartkidswithld.or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quc160D1d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eDQjhJDqI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GB" dirty="0"/>
              <a:t>Sensory Processing Disorder </a:t>
            </a:r>
          </a:p>
        </p:txBody>
      </p:sp>
      <p:sp>
        <p:nvSpPr>
          <p:cNvPr id="3" name="Content Placeholder 2"/>
          <p:cNvSpPr>
            <a:spLocks noGrp="1"/>
          </p:cNvSpPr>
          <p:nvPr>
            <p:ph idx="1"/>
          </p:nvPr>
        </p:nvSpPr>
        <p:spPr/>
        <p:txBody>
          <a:bodyPr>
            <a:normAutofit/>
          </a:bodyPr>
          <a:lstStyle/>
          <a:p>
            <a:r>
              <a:rPr lang="en-GB" sz="2600" dirty="0">
                <a:hlinkClick r:id="rId3"/>
              </a:rPr>
              <a:t>https://www.youtube.com/watch?v=K2P4Ed6G3gw</a:t>
            </a:r>
            <a:endParaRPr lang="en-GB" sz="2600" dirty="0"/>
          </a:p>
          <a:p>
            <a:pPr marL="0" indent="0">
              <a:buNone/>
            </a:pPr>
            <a:endParaRPr lang="en-GB" sz="2600" dirty="0"/>
          </a:p>
          <a:p>
            <a:r>
              <a:rPr lang="en-GB" sz="2600" dirty="0"/>
              <a:t>What is it and why are we looking at this?</a:t>
            </a:r>
          </a:p>
          <a:p>
            <a:r>
              <a:rPr lang="en-GB" sz="1700" dirty="0"/>
              <a:t>We have an increase children who are coming to school now with sensory processing disorder. Some of them have quite complex processing issues that affect their ability to learn and concentrate.</a:t>
            </a:r>
          </a:p>
          <a:p>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437112"/>
            <a:ext cx="28575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9512" y="6384392"/>
            <a:ext cx="2270237" cy="276999"/>
          </a:xfrm>
          <a:prstGeom prst="rect">
            <a:avLst/>
          </a:prstGeom>
        </p:spPr>
        <p:txBody>
          <a:bodyPr wrap="none">
            <a:spAutoFit/>
          </a:bodyPr>
          <a:lstStyle/>
          <a:p>
            <a:r>
              <a:rPr lang="en-GB" sz="1200" dirty="0">
                <a:hlinkClick r:id="rId5"/>
              </a:rPr>
              <a:t>https://www.smartkidswithld.org</a:t>
            </a:r>
            <a:endParaRPr lang="en-GB" sz="1200" dirty="0"/>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4097624"/>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95936" y="6384392"/>
            <a:ext cx="2133600" cy="276999"/>
          </a:xfrm>
          <a:prstGeom prst="rect">
            <a:avLst/>
          </a:prstGeom>
          <a:noFill/>
        </p:spPr>
        <p:txBody>
          <a:bodyPr wrap="square" rtlCol="0">
            <a:spAutoFit/>
          </a:bodyPr>
          <a:lstStyle/>
          <a:p>
            <a:r>
              <a:rPr lang="en-GB" sz="1200" dirty="0"/>
              <a:t>Todaysparent.com</a:t>
            </a:r>
          </a:p>
        </p:txBody>
      </p:sp>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5928" y="4469248"/>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228184" y="6384392"/>
            <a:ext cx="2232248" cy="276999"/>
          </a:xfrm>
          <a:prstGeom prst="rect">
            <a:avLst/>
          </a:prstGeom>
          <a:noFill/>
        </p:spPr>
        <p:txBody>
          <a:bodyPr wrap="square" rtlCol="0">
            <a:spAutoFit/>
          </a:bodyPr>
          <a:lstStyle/>
          <a:p>
            <a:r>
              <a:rPr lang="en-GB" sz="1200" dirty="0"/>
              <a:t>Themighty.com</a:t>
            </a:r>
          </a:p>
        </p:txBody>
      </p:sp>
      <p:sp>
        <p:nvSpPr>
          <p:cNvPr id="7" name="Footer Placeholder 6"/>
          <p:cNvSpPr>
            <a:spLocks noGrp="1"/>
          </p:cNvSpPr>
          <p:nvPr>
            <p:ph type="ftr" sz="quarter" idx="11"/>
          </p:nvPr>
        </p:nvSpPr>
        <p:spPr/>
        <p:txBody>
          <a:bodyPr/>
          <a:lstStyle/>
          <a:p>
            <a:r>
              <a:rPr lang="en-GB"/>
              <a:t>HBlackburn1</a:t>
            </a:r>
          </a:p>
        </p:txBody>
      </p:sp>
      <p:sp>
        <p:nvSpPr>
          <p:cNvPr id="8" name="Slide Number Placeholder 7"/>
          <p:cNvSpPr>
            <a:spLocks noGrp="1"/>
          </p:cNvSpPr>
          <p:nvPr>
            <p:ph type="sldNum" sz="quarter" idx="12"/>
          </p:nvPr>
        </p:nvSpPr>
        <p:spPr/>
        <p:txBody>
          <a:bodyPr/>
          <a:lstStyle/>
          <a:p>
            <a:fld id="{49A602CA-C052-44C5-8F81-31AAA1241455}" type="slidenum">
              <a:rPr lang="en-GB" smtClean="0"/>
              <a:t>1</a:t>
            </a:fld>
            <a:endParaRPr lang="en-GB"/>
          </a:p>
        </p:txBody>
      </p:sp>
    </p:spTree>
    <p:extLst>
      <p:ext uri="{BB962C8B-B14F-4D97-AF65-F5344CB8AC3E}">
        <p14:creationId xmlns:p14="http://schemas.microsoft.com/office/powerpoint/2010/main" val="74796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31" y="116632"/>
            <a:ext cx="7862485" cy="634082"/>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GB" dirty="0"/>
              <a:t>Hypo sensory or over responsive </a:t>
            </a:r>
          </a:p>
        </p:txBody>
      </p:sp>
      <p:sp>
        <p:nvSpPr>
          <p:cNvPr id="4" name="Content Placeholder 3"/>
          <p:cNvSpPr>
            <a:spLocks noGrp="1"/>
          </p:cNvSpPr>
          <p:nvPr>
            <p:ph sz="half" idx="1"/>
          </p:nvPr>
        </p:nvSpPr>
        <p:spPr>
          <a:xfrm>
            <a:off x="2043471" y="2110284"/>
            <a:ext cx="1512167" cy="2592288"/>
          </a:xfrm>
          <a:solidFill>
            <a:srgbClr val="FFC000"/>
          </a:solidFill>
        </p:spPr>
        <p:txBody>
          <a:bodyPr>
            <a:normAutofit/>
          </a:bodyPr>
          <a:lstStyle/>
          <a:p>
            <a:pPr marL="0" indent="0">
              <a:buNone/>
            </a:pPr>
            <a:r>
              <a:rPr lang="en-GB" sz="1200" dirty="0"/>
              <a:t>Will seek noise </a:t>
            </a:r>
          </a:p>
          <a:p>
            <a:pPr marL="0" indent="0">
              <a:buNone/>
            </a:pPr>
            <a:endParaRPr lang="en-GB" sz="1200" dirty="0"/>
          </a:p>
          <a:p>
            <a:pPr marL="0" indent="0">
              <a:buNone/>
            </a:pPr>
            <a:r>
              <a:rPr lang="en-GB" sz="1200" dirty="0"/>
              <a:t>May be noisy themselves and very loud </a:t>
            </a:r>
          </a:p>
          <a:p>
            <a:pPr marL="0" indent="0">
              <a:buNone/>
            </a:pPr>
            <a:endParaRPr lang="en-GB" sz="1200" dirty="0"/>
          </a:p>
          <a:p>
            <a:pPr marL="0" indent="0">
              <a:buNone/>
            </a:pPr>
            <a:r>
              <a:rPr lang="en-GB" sz="1200" dirty="0"/>
              <a:t>Will bang around , walk up stairs noisily </a:t>
            </a:r>
          </a:p>
          <a:p>
            <a:endParaRPr lang="en-GB" sz="1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31" y="891598"/>
            <a:ext cx="1125263" cy="120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3" y="968001"/>
            <a:ext cx="10636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3" y="1012486"/>
            <a:ext cx="985837"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1395" y="947398"/>
            <a:ext cx="97790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5867" y="886650"/>
            <a:ext cx="865340" cy="117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3"/>
          <p:cNvSpPr>
            <a:spLocks noGrp="1"/>
          </p:cNvSpPr>
          <p:nvPr>
            <p:ph sz="half" idx="1"/>
          </p:nvPr>
        </p:nvSpPr>
        <p:spPr>
          <a:xfrm>
            <a:off x="214974" y="2093742"/>
            <a:ext cx="1603176" cy="2703410"/>
          </a:xfrm>
          <a:solidFill>
            <a:schemeClr val="accent2">
              <a:lumMod val="60000"/>
              <a:lumOff val="40000"/>
            </a:schemeClr>
          </a:solidFill>
        </p:spPr>
        <p:txBody>
          <a:bodyPr>
            <a:normAutofit/>
          </a:bodyPr>
          <a:lstStyle/>
          <a:p>
            <a:pPr marL="0" indent="0">
              <a:buNone/>
            </a:pPr>
            <a:r>
              <a:rPr lang="en-GB" sz="1200" dirty="0"/>
              <a:t>Will struggle to track with their eyes and may need to feel things  to gain visual support </a:t>
            </a:r>
          </a:p>
          <a:p>
            <a:pPr marL="0" indent="0">
              <a:buNone/>
            </a:pPr>
            <a:endParaRPr lang="en-GB" sz="1200" dirty="0"/>
          </a:p>
          <a:p>
            <a:pPr marL="0" indent="0">
              <a:buNone/>
            </a:pPr>
            <a:r>
              <a:rPr lang="en-GB" sz="1200" dirty="0" err="1"/>
              <a:t>Eg</a:t>
            </a:r>
            <a:r>
              <a:rPr lang="en-GB" sz="1200" dirty="0"/>
              <a:t> holding cubes in maths,  seeing objects in art </a:t>
            </a:r>
          </a:p>
          <a:p>
            <a:pPr marL="0" indent="0">
              <a:buNone/>
            </a:pPr>
            <a:endParaRPr lang="en-GB" sz="1200" dirty="0"/>
          </a:p>
          <a:p>
            <a:pPr marL="0" indent="0">
              <a:buNone/>
            </a:pPr>
            <a:r>
              <a:rPr lang="en-GB" sz="1200" dirty="0"/>
              <a:t>They may be drawn to colour and light</a:t>
            </a:r>
          </a:p>
          <a:p>
            <a:pPr marL="0" indent="0">
              <a:buNone/>
            </a:pPr>
            <a:endParaRPr lang="en-GB" sz="1200" dirty="0"/>
          </a:p>
          <a:p>
            <a:pPr marL="0" indent="0">
              <a:buNone/>
            </a:pPr>
            <a:endParaRPr lang="en-GB" sz="1200" dirty="0"/>
          </a:p>
        </p:txBody>
      </p:sp>
      <p:sp>
        <p:nvSpPr>
          <p:cNvPr id="12" name="Content Placeholder 3"/>
          <p:cNvSpPr>
            <a:spLocks noGrp="1"/>
          </p:cNvSpPr>
          <p:nvPr>
            <p:ph sz="half" idx="1"/>
          </p:nvPr>
        </p:nvSpPr>
        <p:spPr>
          <a:xfrm>
            <a:off x="3804777" y="2110284"/>
            <a:ext cx="1512168" cy="2592288"/>
          </a:xfrm>
          <a:solidFill>
            <a:srgbClr val="92D050"/>
          </a:solidFill>
        </p:spPr>
        <p:txBody>
          <a:bodyPr>
            <a:normAutofit/>
          </a:bodyPr>
          <a:lstStyle/>
          <a:p>
            <a:pPr marL="0" indent="0">
              <a:buNone/>
            </a:pPr>
            <a:r>
              <a:rPr lang="en-GB" sz="1200" dirty="0"/>
              <a:t>Will try to find smells , they may sniff people or objects </a:t>
            </a:r>
          </a:p>
          <a:p>
            <a:pPr marL="0" indent="0">
              <a:buNone/>
            </a:pPr>
            <a:endParaRPr lang="en-GB" sz="1200" dirty="0"/>
          </a:p>
          <a:p>
            <a:pPr marL="0" indent="0">
              <a:buNone/>
            </a:pPr>
            <a:r>
              <a:rPr lang="en-GB" sz="1200" dirty="0"/>
              <a:t>They may not be aware of bad smells </a:t>
            </a:r>
          </a:p>
          <a:p>
            <a:endParaRPr lang="en-GB" sz="1200" dirty="0"/>
          </a:p>
        </p:txBody>
      </p:sp>
      <p:sp>
        <p:nvSpPr>
          <p:cNvPr id="13" name="Content Placeholder 3"/>
          <p:cNvSpPr>
            <a:spLocks noGrp="1"/>
          </p:cNvSpPr>
          <p:nvPr>
            <p:ph sz="half" idx="1"/>
          </p:nvPr>
        </p:nvSpPr>
        <p:spPr>
          <a:xfrm>
            <a:off x="5454261" y="2093742"/>
            <a:ext cx="1512168" cy="2592288"/>
          </a:xfrm>
          <a:solidFill>
            <a:schemeClr val="accent5">
              <a:lumMod val="40000"/>
              <a:lumOff val="60000"/>
            </a:schemeClr>
          </a:solidFill>
        </p:spPr>
        <p:txBody>
          <a:bodyPr>
            <a:normAutofit/>
          </a:bodyPr>
          <a:lstStyle/>
          <a:p>
            <a:pPr marL="0" indent="0">
              <a:buNone/>
            </a:pPr>
            <a:r>
              <a:rPr lang="en-GB" sz="1200" dirty="0"/>
              <a:t>Love strong flavoured food</a:t>
            </a:r>
          </a:p>
          <a:p>
            <a:pPr marL="0" indent="0">
              <a:buNone/>
            </a:pPr>
            <a:endParaRPr lang="en-GB" sz="1200" dirty="0"/>
          </a:p>
          <a:p>
            <a:pPr marL="0" indent="0">
              <a:buNone/>
            </a:pPr>
            <a:r>
              <a:rPr lang="en-GB" sz="1200" dirty="0"/>
              <a:t>May lick things to seek information</a:t>
            </a:r>
          </a:p>
          <a:p>
            <a:pPr marL="0" indent="0">
              <a:buNone/>
            </a:pPr>
            <a:endParaRPr lang="en-GB" sz="1200" dirty="0"/>
          </a:p>
          <a:p>
            <a:pPr marL="0" indent="0">
              <a:buNone/>
            </a:pPr>
            <a:r>
              <a:rPr lang="en-GB" sz="1200" dirty="0"/>
              <a:t>May over produce saliva</a:t>
            </a:r>
          </a:p>
          <a:p>
            <a:pPr marL="0" indent="0">
              <a:buNone/>
            </a:pPr>
            <a:endParaRPr lang="en-GB" sz="1200" dirty="0"/>
          </a:p>
          <a:p>
            <a:pPr marL="0" indent="0">
              <a:buNone/>
            </a:pPr>
            <a:endParaRPr lang="en-GB" sz="1200" dirty="0"/>
          </a:p>
        </p:txBody>
      </p:sp>
      <p:sp>
        <p:nvSpPr>
          <p:cNvPr id="14" name="Content Placeholder 3"/>
          <p:cNvSpPr>
            <a:spLocks noGrp="1"/>
          </p:cNvSpPr>
          <p:nvPr>
            <p:ph sz="half" idx="1"/>
          </p:nvPr>
        </p:nvSpPr>
        <p:spPr>
          <a:xfrm>
            <a:off x="7213689" y="2093742"/>
            <a:ext cx="1529695" cy="2592288"/>
          </a:xfrm>
          <a:solidFill>
            <a:schemeClr val="accent4">
              <a:lumMod val="60000"/>
              <a:lumOff val="40000"/>
            </a:schemeClr>
          </a:solidFill>
        </p:spPr>
        <p:txBody>
          <a:bodyPr>
            <a:normAutofit fontScale="92500" lnSpcReduction="20000"/>
          </a:bodyPr>
          <a:lstStyle/>
          <a:p>
            <a:pPr marL="0" indent="0">
              <a:buNone/>
            </a:pPr>
            <a:r>
              <a:rPr lang="en-GB" sz="1400" dirty="0"/>
              <a:t>Very tactile and wants to touch and feel things</a:t>
            </a:r>
          </a:p>
          <a:p>
            <a:pPr marL="0" indent="0">
              <a:buNone/>
            </a:pPr>
            <a:endParaRPr lang="en-GB" sz="1400" dirty="0"/>
          </a:p>
          <a:p>
            <a:pPr marL="0" indent="0">
              <a:buNone/>
            </a:pPr>
            <a:r>
              <a:rPr lang="en-GB" sz="1400" dirty="0"/>
              <a:t>High pain threshold</a:t>
            </a:r>
          </a:p>
          <a:p>
            <a:pPr marL="0" indent="0">
              <a:buNone/>
            </a:pPr>
            <a:endParaRPr lang="en-GB" sz="1400" dirty="0"/>
          </a:p>
          <a:p>
            <a:pPr marL="0" indent="0">
              <a:buNone/>
            </a:pPr>
            <a:r>
              <a:rPr lang="en-GB" sz="1400" dirty="0"/>
              <a:t>Might chew or suck things</a:t>
            </a:r>
          </a:p>
          <a:p>
            <a:pPr marL="0" indent="0">
              <a:buNone/>
            </a:pPr>
            <a:endParaRPr lang="en-GB" sz="1400" dirty="0"/>
          </a:p>
          <a:p>
            <a:pPr marL="0" indent="0">
              <a:buNone/>
            </a:pPr>
            <a:r>
              <a:rPr lang="en-GB" sz="1400" dirty="0"/>
              <a:t>May struggle with clothes and get muddled g inside out or wrong way round</a:t>
            </a:r>
          </a:p>
        </p:txBody>
      </p:sp>
      <p:pic>
        <p:nvPicPr>
          <p:cNvPr id="15"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4991209"/>
            <a:ext cx="1249763" cy="176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595056" y="5063376"/>
            <a:ext cx="2859428" cy="1615827"/>
          </a:xfrm>
          <a:prstGeom prst="rect">
            <a:avLst/>
          </a:prstGeom>
          <a:solidFill>
            <a:schemeClr val="accent6">
              <a:lumMod val="60000"/>
              <a:lumOff val="40000"/>
            </a:schemeClr>
          </a:solidFill>
        </p:spPr>
        <p:txBody>
          <a:bodyPr wrap="square" rtlCol="0">
            <a:spAutoFit/>
          </a:bodyPr>
          <a:lstStyle/>
          <a:p>
            <a:r>
              <a:rPr lang="en-GB" sz="1100" dirty="0"/>
              <a:t>Always moving around</a:t>
            </a:r>
          </a:p>
          <a:p>
            <a:r>
              <a:rPr lang="en-GB" sz="1100" dirty="0"/>
              <a:t>Spin , run , fidget </a:t>
            </a:r>
          </a:p>
          <a:p>
            <a:endParaRPr lang="en-GB" sz="1100" dirty="0"/>
          </a:p>
          <a:p>
            <a:r>
              <a:rPr lang="en-GB" sz="1100" dirty="0"/>
              <a:t>Get very tired as they bodies use lots of energy </a:t>
            </a:r>
          </a:p>
          <a:p>
            <a:endParaRPr lang="en-GB" sz="1100" dirty="0"/>
          </a:p>
          <a:p>
            <a:r>
              <a:rPr lang="en-GB" sz="1100" dirty="0"/>
              <a:t>Lie over a table </a:t>
            </a:r>
          </a:p>
          <a:p>
            <a:endParaRPr lang="en-GB" sz="1100" dirty="0"/>
          </a:p>
          <a:p>
            <a:r>
              <a:rPr lang="en-GB" sz="1100" dirty="0"/>
              <a:t>Problems with gross motor skills and coordination </a:t>
            </a:r>
          </a:p>
        </p:txBody>
      </p:sp>
      <p:pic>
        <p:nvPicPr>
          <p:cNvPr id="17"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4752" y="5181129"/>
            <a:ext cx="1292306" cy="96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162311" y="4924877"/>
            <a:ext cx="2736304" cy="1938992"/>
          </a:xfrm>
          <a:prstGeom prst="rect">
            <a:avLst/>
          </a:prstGeom>
          <a:solidFill>
            <a:schemeClr val="bg2">
              <a:lumMod val="75000"/>
            </a:schemeClr>
          </a:solidFill>
        </p:spPr>
        <p:txBody>
          <a:bodyPr wrap="square" rtlCol="0">
            <a:spAutoFit/>
          </a:bodyPr>
          <a:lstStyle/>
          <a:p>
            <a:r>
              <a:rPr lang="en-GB" sz="1200" dirty="0"/>
              <a:t>Strange walk , clumsy , fall over, cannot gage the amount of force is needed for something </a:t>
            </a:r>
            <a:r>
              <a:rPr lang="en-GB" sz="1200" dirty="0" err="1"/>
              <a:t>eg</a:t>
            </a:r>
            <a:r>
              <a:rPr lang="en-GB" sz="1200" dirty="0"/>
              <a:t> kicking a ball or throwing </a:t>
            </a:r>
          </a:p>
          <a:p>
            <a:endParaRPr lang="en-GB" sz="1200" dirty="0"/>
          </a:p>
          <a:p>
            <a:r>
              <a:rPr lang="en-GB" sz="1200" dirty="0"/>
              <a:t>Struggle with holding pens , pencils , paint brushes  and scissors</a:t>
            </a:r>
          </a:p>
          <a:p>
            <a:endParaRPr lang="en-GB" sz="1200" dirty="0"/>
          </a:p>
          <a:p>
            <a:r>
              <a:rPr lang="en-GB" sz="1200" dirty="0"/>
              <a:t>Need help ordering tasks – what is now , next and then</a:t>
            </a:r>
          </a:p>
          <a:p>
            <a:r>
              <a:rPr lang="en-GB" sz="1200" dirty="0"/>
              <a:t>Fear failure and lack resilience</a:t>
            </a:r>
          </a:p>
        </p:txBody>
      </p:sp>
      <p:sp>
        <p:nvSpPr>
          <p:cNvPr id="3" name="Footer Placeholder 2"/>
          <p:cNvSpPr>
            <a:spLocks noGrp="1"/>
          </p:cNvSpPr>
          <p:nvPr>
            <p:ph type="ftr" sz="quarter" idx="11"/>
          </p:nvPr>
        </p:nvSpPr>
        <p:spPr/>
        <p:txBody>
          <a:bodyPr/>
          <a:lstStyle/>
          <a:p>
            <a:r>
              <a:rPr lang="en-GB"/>
              <a:t>HBlackburn1</a:t>
            </a:r>
          </a:p>
        </p:txBody>
      </p:sp>
      <p:sp>
        <p:nvSpPr>
          <p:cNvPr id="5" name="Slide Number Placeholder 4"/>
          <p:cNvSpPr>
            <a:spLocks noGrp="1"/>
          </p:cNvSpPr>
          <p:nvPr>
            <p:ph type="sldNum" sz="quarter" idx="12"/>
          </p:nvPr>
        </p:nvSpPr>
        <p:spPr/>
        <p:txBody>
          <a:bodyPr/>
          <a:lstStyle/>
          <a:p>
            <a:fld id="{49A602CA-C052-44C5-8F81-31AAA1241455}" type="slidenum">
              <a:rPr lang="en-GB" smtClean="0"/>
              <a:t>10</a:t>
            </a:fld>
            <a:endParaRPr lang="en-GB"/>
          </a:p>
        </p:txBody>
      </p:sp>
    </p:spTree>
    <p:extLst>
      <p:ext uri="{BB962C8B-B14F-4D97-AF65-F5344CB8AC3E}">
        <p14:creationId xmlns:p14="http://schemas.microsoft.com/office/powerpoint/2010/main" val="2134515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145689"/>
            <a:ext cx="8229600" cy="821391"/>
          </a:xfrm>
        </p:spPr>
        <p:style>
          <a:lnRef idx="3">
            <a:schemeClr val="lt1"/>
          </a:lnRef>
          <a:fillRef idx="1">
            <a:schemeClr val="accent1"/>
          </a:fillRef>
          <a:effectRef idx="1">
            <a:schemeClr val="accent1"/>
          </a:effectRef>
          <a:fontRef idx="minor">
            <a:schemeClr val="lt1"/>
          </a:fontRef>
        </p:style>
        <p:txBody>
          <a:bodyPr>
            <a:normAutofit/>
          </a:bodyPr>
          <a:lstStyle/>
          <a:p>
            <a:r>
              <a:rPr lang="en-GB" sz="1800" dirty="0"/>
              <a:t>To really understand sensory issues, what do we do as adults to help us self regulate ?</a:t>
            </a:r>
          </a:p>
        </p:txBody>
      </p:sp>
      <p:sp>
        <p:nvSpPr>
          <p:cNvPr id="5" name="Rectangle 4"/>
          <p:cNvSpPr/>
          <p:nvPr/>
        </p:nvSpPr>
        <p:spPr>
          <a:xfrm>
            <a:off x="395536" y="980728"/>
            <a:ext cx="8424936" cy="646331"/>
          </a:xfrm>
          <a:prstGeom prst="rect">
            <a:avLst/>
          </a:prstGeom>
        </p:spPr>
        <p:txBody>
          <a:bodyPr wrap="square">
            <a:spAutoFit/>
          </a:bodyPr>
          <a:lstStyle/>
          <a:p>
            <a:r>
              <a:rPr lang="en-GB" dirty="0"/>
              <a:t>Complete the Adult preferences sensory motor checklist ( appendix 3)</a:t>
            </a:r>
          </a:p>
          <a:p>
            <a:r>
              <a:rPr lang="en-GB" dirty="0"/>
              <a:t>Or see below a table taken from  Sensory circuits by Susan </a:t>
            </a:r>
            <a:r>
              <a:rPr lang="en-GB" dirty="0" err="1"/>
              <a:t>Horwood</a:t>
            </a:r>
            <a:r>
              <a:rPr lang="en-GB" dirty="0"/>
              <a:t> (</a:t>
            </a:r>
            <a:r>
              <a:rPr lang="en-GB" dirty="0" err="1"/>
              <a:t>pg</a:t>
            </a:r>
            <a:r>
              <a:rPr lang="en-GB" dirty="0"/>
              <a:t> 16 ,17) </a:t>
            </a:r>
          </a:p>
        </p:txBody>
      </p:sp>
      <p:graphicFrame>
        <p:nvGraphicFramePr>
          <p:cNvPr id="6" name="Table 5"/>
          <p:cNvGraphicFramePr>
            <a:graphicFrameLocks noGrp="1"/>
          </p:cNvGraphicFramePr>
          <p:nvPr>
            <p:extLst>
              <p:ext uri="{D42A27DB-BD31-4B8C-83A1-F6EECF244321}">
                <p14:modId xmlns:p14="http://schemas.microsoft.com/office/powerpoint/2010/main" val="2003260656"/>
              </p:ext>
            </p:extLst>
          </p:nvPr>
        </p:nvGraphicFramePr>
        <p:xfrm>
          <a:off x="395536" y="1772816"/>
          <a:ext cx="8280920" cy="433324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3404491">
                  <a:extLst>
                    <a:ext uri="{9D8B030D-6E8A-4147-A177-3AD203B41FA5}">
                      <a16:colId xmlns:a16="http://schemas.microsoft.com/office/drawing/2014/main" val="20001"/>
                    </a:ext>
                  </a:extLst>
                </a:gridCol>
                <a:gridCol w="3292253">
                  <a:extLst>
                    <a:ext uri="{9D8B030D-6E8A-4147-A177-3AD203B41FA5}">
                      <a16:colId xmlns:a16="http://schemas.microsoft.com/office/drawing/2014/main" val="20002"/>
                    </a:ext>
                  </a:extLst>
                </a:gridCol>
              </a:tblGrid>
              <a:tr h="370840">
                <a:tc>
                  <a:txBody>
                    <a:bodyPr/>
                    <a:lstStyle/>
                    <a:p>
                      <a:endParaRPr lang="en-GB" sz="1400" dirty="0"/>
                    </a:p>
                  </a:txBody>
                  <a:tcPr/>
                </a:tc>
                <a:tc>
                  <a:txBody>
                    <a:bodyPr/>
                    <a:lstStyle/>
                    <a:p>
                      <a:r>
                        <a:rPr lang="en-GB" sz="1400" dirty="0"/>
                        <a:t>Adult </a:t>
                      </a:r>
                    </a:p>
                  </a:txBody>
                  <a:tcPr/>
                </a:tc>
                <a:tc>
                  <a:txBody>
                    <a:bodyPr/>
                    <a:lstStyle/>
                    <a:p>
                      <a:r>
                        <a:rPr lang="en-GB" sz="1400" dirty="0"/>
                        <a:t>Child</a:t>
                      </a:r>
                    </a:p>
                  </a:txBody>
                  <a:tcPr/>
                </a:tc>
                <a:extLst>
                  <a:ext uri="{0D108BD9-81ED-4DB2-BD59-A6C34878D82A}">
                    <a16:rowId xmlns:a16="http://schemas.microsoft.com/office/drawing/2014/main" val="10000"/>
                  </a:ext>
                </a:extLst>
              </a:tr>
              <a:tr h="370840">
                <a:tc>
                  <a:txBody>
                    <a:bodyPr/>
                    <a:lstStyle/>
                    <a:p>
                      <a:r>
                        <a:rPr lang="en-GB" sz="1400" dirty="0"/>
                        <a:t>Movement</a:t>
                      </a:r>
                    </a:p>
                  </a:txBody>
                  <a:tcPr/>
                </a:tc>
                <a:tc>
                  <a:txBody>
                    <a:bodyPr/>
                    <a:lstStyle/>
                    <a:p>
                      <a:r>
                        <a:rPr lang="en-GB" sz="1400" dirty="0"/>
                        <a:t>Swinging</a:t>
                      </a:r>
                      <a:r>
                        <a:rPr lang="en-GB" sz="1400" baseline="0" dirty="0"/>
                        <a:t> or bouncing one leg with leg crossed at the knee</a:t>
                      </a:r>
                      <a:endParaRPr lang="en-GB" sz="1400" dirty="0"/>
                    </a:p>
                    <a:p>
                      <a:endParaRPr lang="en-GB" sz="1400" dirty="0"/>
                    </a:p>
                  </a:txBody>
                  <a:tcPr/>
                </a:tc>
                <a:tc>
                  <a:txBody>
                    <a:bodyPr/>
                    <a:lstStyle/>
                    <a:p>
                      <a:r>
                        <a:rPr lang="en-GB" sz="1400" dirty="0"/>
                        <a:t>Skipping,</a:t>
                      </a:r>
                      <a:r>
                        <a:rPr lang="en-GB" sz="1400" baseline="0" dirty="0"/>
                        <a:t> constantly changing position when seated, tipping and rocking on chair</a:t>
                      </a:r>
                      <a:endParaRPr lang="en-GB" sz="1400" dirty="0"/>
                    </a:p>
                  </a:txBody>
                  <a:tcPr/>
                </a:tc>
                <a:extLst>
                  <a:ext uri="{0D108BD9-81ED-4DB2-BD59-A6C34878D82A}">
                    <a16:rowId xmlns:a16="http://schemas.microsoft.com/office/drawing/2014/main" val="10001"/>
                  </a:ext>
                </a:extLst>
              </a:tr>
              <a:tr h="370840">
                <a:tc>
                  <a:txBody>
                    <a:bodyPr/>
                    <a:lstStyle/>
                    <a:p>
                      <a:r>
                        <a:rPr lang="en-GB" sz="1400" dirty="0"/>
                        <a:t>Muscle Work</a:t>
                      </a:r>
                    </a:p>
                  </a:txBody>
                  <a:tcPr/>
                </a:tc>
                <a:tc>
                  <a:txBody>
                    <a:bodyPr/>
                    <a:lstStyle/>
                    <a:p>
                      <a:r>
                        <a:rPr lang="en-GB" sz="1400" dirty="0"/>
                        <a:t>Hoovering or housework, Unloading shopping and carrying</a:t>
                      </a:r>
                      <a:r>
                        <a:rPr lang="en-GB" sz="1400" baseline="0" dirty="0"/>
                        <a:t> bags, gardening</a:t>
                      </a:r>
                      <a:endParaRPr lang="en-GB" sz="1400" dirty="0"/>
                    </a:p>
                    <a:p>
                      <a:endParaRPr lang="en-GB" sz="1400" dirty="0"/>
                    </a:p>
                  </a:txBody>
                  <a:tcPr/>
                </a:tc>
                <a:tc>
                  <a:txBody>
                    <a:bodyPr/>
                    <a:lstStyle/>
                    <a:p>
                      <a:r>
                        <a:rPr lang="en-GB" sz="1400" dirty="0"/>
                        <a:t>Pushing</a:t>
                      </a:r>
                      <a:r>
                        <a:rPr lang="en-GB" sz="1400" baseline="0" dirty="0"/>
                        <a:t> and pulling games, crashing and banging games, climbing and swinging</a:t>
                      </a:r>
                      <a:endParaRPr lang="en-GB" sz="1400" dirty="0"/>
                    </a:p>
                  </a:txBody>
                  <a:tcPr/>
                </a:tc>
                <a:extLst>
                  <a:ext uri="{0D108BD9-81ED-4DB2-BD59-A6C34878D82A}">
                    <a16:rowId xmlns:a16="http://schemas.microsoft.com/office/drawing/2014/main" val="10002"/>
                  </a:ext>
                </a:extLst>
              </a:tr>
              <a:tr h="370840">
                <a:tc>
                  <a:txBody>
                    <a:bodyPr/>
                    <a:lstStyle/>
                    <a:p>
                      <a:r>
                        <a:rPr lang="en-GB" sz="1400" dirty="0"/>
                        <a:t>Tactile</a:t>
                      </a:r>
                    </a:p>
                  </a:txBody>
                  <a:tcPr/>
                </a:tc>
                <a:tc>
                  <a:txBody>
                    <a:bodyPr/>
                    <a:lstStyle/>
                    <a:p>
                      <a:r>
                        <a:rPr lang="en-GB" sz="1400" dirty="0"/>
                        <a:t>Stroking a pet, using creams and lotions</a:t>
                      </a:r>
                    </a:p>
                    <a:p>
                      <a:endParaRPr lang="en-GB" sz="1400" dirty="0"/>
                    </a:p>
                  </a:txBody>
                  <a:tcPr/>
                </a:tc>
                <a:tc>
                  <a:txBody>
                    <a:bodyPr/>
                    <a:lstStyle/>
                    <a:p>
                      <a:r>
                        <a:rPr lang="en-GB" sz="1400" dirty="0"/>
                        <a:t>Messy play , dressing up, tickle games</a:t>
                      </a:r>
                    </a:p>
                  </a:txBody>
                  <a:tcPr/>
                </a:tc>
                <a:extLst>
                  <a:ext uri="{0D108BD9-81ED-4DB2-BD59-A6C34878D82A}">
                    <a16:rowId xmlns:a16="http://schemas.microsoft.com/office/drawing/2014/main" val="10003"/>
                  </a:ext>
                </a:extLst>
              </a:tr>
              <a:tr h="370840">
                <a:tc>
                  <a:txBody>
                    <a:bodyPr/>
                    <a:lstStyle/>
                    <a:p>
                      <a:r>
                        <a:rPr lang="en-GB" sz="1400" dirty="0"/>
                        <a:t>Auditory</a:t>
                      </a:r>
                    </a:p>
                  </a:txBody>
                  <a:tcPr/>
                </a:tc>
                <a:tc>
                  <a:txBody>
                    <a:bodyPr/>
                    <a:lstStyle/>
                    <a:p>
                      <a:r>
                        <a:rPr lang="en-GB" sz="1400" dirty="0"/>
                        <a:t>Continuous background</a:t>
                      </a:r>
                      <a:r>
                        <a:rPr lang="en-GB" sz="1400" baseline="0" dirty="0"/>
                        <a:t> radio or TV, specific music or silence</a:t>
                      </a:r>
                      <a:endParaRPr lang="en-GB" sz="1400" dirty="0"/>
                    </a:p>
                    <a:p>
                      <a:endParaRPr lang="en-GB" sz="1400" dirty="0"/>
                    </a:p>
                  </a:txBody>
                  <a:tcPr/>
                </a:tc>
                <a:tc>
                  <a:txBody>
                    <a:bodyPr/>
                    <a:lstStyle/>
                    <a:p>
                      <a:r>
                        <a:rPr lang="en-GB" sz="1400" dirty="0"/>
                        <a:t>Constant</a:t>
                      </a:r>
                      <a:r>
                        <a:rPr lang="en-GB" sz="1400" baseline="0" dirty="0"/>
                        <a:t> chat,  noisy toys , making noises with mouth an tongue</a:t>
                      </a:r>
                      <a:endParaRPr lang="en-GB" sz="1400" dirty="0"/>
                    </a:p>
                  </a:txBody>
                  <a:tcPr/>
                </a:tc>
                <a:extLst>
                  <a:ext uri="{0D108BD9-81ED-4DB2-BD59-A6C34878D82A}">
                    <a16:rowId xmlns:a16="http://schemas.microsoft.com/office/drawing/2014/main" val="10004"/>
                  </a:ext>
                </a:extLst>
              </a:tr>
              <a:tr h="370840">
                <a:tc>
                  <a:txBody>
                    <a:bodyPr/>
                    <a:lstStyle/>
                    <a:p>
                      <a:r>
                        <a:rPr lang="en-GB" sz="1400" dirty="0"/>
                        <a:t>Oral</a:t>
                      </a:r>
                    </a:p>
                  </a:txBody>
                  <a:tcPr/>
                </a:tc>
                <a:tc>
                  <a:txBody>
                    <a:bodyPr/>
                    <a:lstStyle/>
                    <a:p>
                      <a:r>
                        <a:rPr lang="en-GB" sz="1400" dirty="0"/>
                        <a:t>Hot or cold drinks,</a:t>
                      </a:r>
                      <a:r>
                        <a:rPr lang="en-GB" sz="1400" baseline="0" dirty="0"/>
                        <a:t> chewing nails</a:t>
                      </a:r>
                      <a:endParaRPr lang="en-GB" sz="1400" dirty="0"/>
                    </a:p>
                    <a:p>
                      <a:endParaRPr lang="en-GB" sz="1400" dirty="0"/>
                    </a:p>
                  </a:txBody>
                  <a:tcPr/>
                </a:tc>
                <a:tc>
                  <a:txBody>
                    <a:bodyPr/>
                    <a:lstStyle/>
                    <a:p>
                      <a:r>
                        <a:rPr lang="en-GB" sz="1400" dirty="0"/>
                        <a:t>Chewing hair / toys, sucking</a:t>
                      </a:r>
                      <a:r>
                        <a:rPr lang="en-GB" sz="1400" baseline="0" dirty="0"/>
                        <a:t> cuffs on jumper</a:t>
                      </a:r>
                      <a:endParaRPr lang="en-GB" sz="1400" dirty="0"/>
                    </a:p>
                  </a:txBody>
                  <a:tcPr/>
                </a:tc>
                <a:extLst>
                  <a:ext uri="{0D108BD9-81ED-4DB2-BD59-A6C34878D82A}">
                    <a16:rowId xmlns:a16="http://schemas.microsoft.com/office/drawing/2014/main" val="10005"/>
                  </a:ext>
                </a:extLst>
              </a:tr>
              <a:tr h="370840">
                <a:tc>
                  <a:txBody>
                    <a:bodyPr/>
                    <a:lstStyle/>
                    <a:p>
                      <a:r>
                        <a:rPr lang="en-GB" sz="1400" dirty="0"/>
                        <a:t>Visual</a:t>
                      </a:r>
                    </a:p>
                  </a:txBody>
                  <a:tcPr/>
                </a:tc>
                <a:tc>
                  <a:txBody>
                    <a:bodyPr/>
                    <a:lstStyle/>
                    <a:p>
                      <a:r>
                        <a:rPr lang="en-GB" sz="1400" dirty="0"/>
                        <a:t>Looking out the window, watching a fish tank , executive toys</a:t>
                      </a:r>
                    </a:p>
                  </a:txBody>
                  <a:tcPr/>
                </a:tc>
                <a:tc>
                  <a:txBody>
                    <a:bodyPr/>
                    <a:lstStyle/>
                    <a:p>
                      <a:r>
                        <a:rPr lang="en-GB" sz="1400" dirty="0"/>
                        <a:t>Watching</a:t>
                      </a:r>
                      <a:r>
                        <a:rPr lang="en-GB" sz="1400" baseline="0" dirty="0"/>
                        <a:t> the same DVD over an dover, watching other children, looking out the </a:t>
                      </a:r>
                      <a:r>
                        <a:rPr lang="en-GB" sz="1400" baseline="0" dirty="0" err="1"/>
                        <a:t>wndow</a:t>
                      </a:r>
                      <a:endParaRPr lang="en-GB" sz="1400" dirty="0"/>
                    </a:p>
                  </a:txBody>
                  <a:tcPr/>
                </a:tc>
                <a:extLst>
                  <a:ext uri="{0D108BD9-81ED-4DB2-BD59-A6C34878D82A}">
                    <a16:rowId xmlns:a16="http://schemas.microsoft.com/office/drawing/2014/main" val="10006"/>
                  </a:ext>
                </a:extLst>
              </a:tr>
            </a:tbl>
          </a:graphicData>
        </a:graphic>
      </p:graphicFrame>
      <p:sp>
        <p:nvSpPr>
          <p:cNvPr id="3" name="Footer Placeholder 2"/>
          <p:cNvSpPr>
            <a:spLocks noGrp="1"/>
          </p:cNvSpPr>
          <p:nvPr>
            <p:ph type="ftr" sz="quarter" idx="11"/>
          </p:nvPr>
        </p:nvSpPr>
        <p:spPr/>
        <p:txBody>
          <a:bodyPr/>
          <a:lstStyle/>
          <a:p>
            <a:r>
              <a:rPr lang="en-GB"/>
              <a:t>HBlackburn1</a:t>
            </a:r>
          </a:p>
        </p:txBody>
      </p:sp>
      <p:sp>
        <p:nvSpPr>
          <p:cNvPr id="4" name="Slide Number Placeholder 3"/>
          <p:cNvSpPr>
            <a:spLocks noGrp="1"/>
          </p:cNvSpPr>
          <p:nvPr>
            <p:ph type="sldNum" sz="quarter" idx="12"/>
          </p:nvPr>
        </p:nvSpPr>
        <p:spPr/>
        <p:txBody>
          <a:bodyPr/>
          <a:lstStyle/>
          <a:p>
            <a:fld id="{49A602CA-C052-44C5-8F81-31AAA1241455}" type="slidenum">
              <a:rPr lang="en-GB" smtClean="0"/>
              <a:t>11</a:t>
            </a:fld>
            <a:endParaRPr lang="en-GB"/>
          </a:p>
        </p:txBody>
      </p:sp>
    </p:spTree>
    <p:extLst>
      <p:ext uri="{BB962C8B-B14F-4D97-AF65-F5344CB8AC3E}">
        <p14:creationId xmlns:p14="http://schemas.microsoft.com/office/powerpoint/2010/main" val="3344542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GB" dirty="0"/>
              <a:t>Which children will benefit from a sensory diet ?</a:t>
            </a:r>
          </a:p>
        </p:txBody>
      </p:sp>
      <p:sp>
        <p:nvSpPr>
          <p:cNvPr id="3" name="Content Placeholder 2"/>
          <p:cNvSpPr>
            <a:spLocks noGrp="1"/>
          </p:cNvSpPr>
          <p:nvPr>
            <p:ph idx="1"/>
          </p:nvPr>
        </p:nvSpPr>
        <p:spPr>
          <a:xfrm>
            <a:off x="467544" y="1844824"/>
            <a:ext cx="8229600" cy="4525963"/>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GB" sz="2400" dirty="0"/>
              <a:t>Child A – diagnosed with Autism has an EHCP has clear sensory and communication needs.</a:t>
            </a:r>
          </a:p>
          <a:p>
            <a:endParaRPr lang="en-GB" sz="2400" dirty="0"/>
          </a:p>
          <a:p>
            <a:r>
              <a:rPr lang="en-GB" sz="2400" dirty="0">
                <a:solidFill>
                  <a:srgbClr val="FF0000"/>
                </a:solidFill>
              </a:rPr>
              <a:t>Child B – diagnosed with anxiety and SPD has an EHCP</a:t>
            </a:r>
          </a:p>
          <a:p>
            <a:pPr marL="0" indent="0">
              <a:buNone/>
            </a:pPr>
            <a:endParaRPr lang="en-GB" sz="2400" dirty="0">
              <a:solidFill>
                <a:srgbClr val="FF0000"/>
              </a:solidFill>
            </a:endParaRPr>
          </a:p>
          <a:p>
            <a:r>
              <a:rPr lang="en-GB" sz="2400" dirty="0"/>
              <a:t>Child C –. Has autism , has an EHCP, struggles in space, with noise and has sensory issues relating to clothes. </a:t>
            </a:r>
          </a:p>
          <a:p>
            <a:pPr marL="0" indent="0">
              <a:buNone/>
            </a:pPr>
            <a:endParaRPr lang="en-GB" sz="2400" dirty="0"/>
          </a:p>
          <a:p>
            <a:r>
              <a:rPr lang="en-GB" sz="2400" dirty="0">
                <a:solidFill>
                  <a:srgbClr val="FF0000"/>
                </a:solidFill>
              </a:rPr>
              <a:t>Child D  - has been diagnosed with dyspraxia, dyslexia, anxiety </a:t>
            </a:r>
          </a:p>
          <a:p>
            <a:endParaRPr lang="en-GB" sz="2400" dirty="0">
              <a:solidFill>
                <a:srgbClr val="FF0000"/>
              </a:solidFill>
            </a:endParaRPr>
          </a:p>
          <a:p>
            <a:r>
              <a:rPr lang="en-GB" sz="2400" dirty="0"/>
              <a:t>Child E – diagnosis of autism , low </a:t>
            </a:r>
            <a:r>
              <a:rPr lang="en-GB" sz="2400"/>
              <a:t>self esteem</a:t>
            </a:r>
            <a:endParaRPr lang="en-GB" sz="2400" dirty="0"/>
          </a:p>
        </p:txBody>
      </p:sp>
      <p:sp>
        <p:nvSpPr>
          <p:cNvPr id="4" name="Footer Placeholder 3"/>
          <p:cNvSpPr>
            <a:spLocks noGrp="1"/>
          </p:cNvSpPr>
          <p:nvPr>
            <p:ph type="ftr" sz="quarter" idx="11"/>
          </p:nvPr>
        </p:nvSpPr>
        <p:spPr/>
        <p:txBody>
          <a:bodyPr/>
          <a:lstStyle/>
          <a:p>
            <a:r>
              <a:rPr lang="en-GB" dirty="0"/>
              <a:t>HBlackburn1</a:t>
            </a:r>
          </a:p>
        </p:txBody>
      </p:sp>
      <p:sp>
        <p:nvSpPr>
          <p:cNvPr id="5" name="Slide Number Placeholder 4"/>
          <p:cNvSpPr>
            <a:spLocks noGrp="1"/>
          </p:cNvSpPr>
          <p:nvPr>
            <p:ph type="sldNum" sz="quarter" idx="12"/>
          </p:nvPr>
        </p:nvSpPr>
        <p:spPr/>
        <p:txBody>
          <a:bodyPr/>
          <a:lstStyle/>
          <a:p>
            <a:fld id="{49A602CA-C052-44C5-8F81-31AAA1241455}" type="slidenum">
              <a:rPr lang="en-GB" smtClean="0"/>
              <a:t>12</a:t>
            </a:fld>
            <a:endParaRPr lang="en-GB"/>
          </a:p>
        </p:txBody>
      </p:sp>
    </p:spTree>
    <p:extLst>
      <p:ext uri="{BB962C8B-B14F-4D97-AF65-F5344CB8AC3E}">
        <p14:creationId xmlns:p14="http://schemas.microsoft.com/office/powerpoint/2010/main" val="237065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GB" dirty="0"/>
              <a:t>What will the sensory diet look like ?</a:t>
            </a:r>
          </a:p>
        </p:txBody>
      </p:sp>
      <p:sp>
        <p:nvSpPr>
          <p:cNvPr id="3" name="Content Placeholder 2"/>
          <p:cNvSpPr>
            <a:spLocks noGrp="1"/>
          </p:cNvSpPr>
          <p:nvPr>
            <p:ph idx="1"/>
          </p:nvPr>
        </p:nvSpPr>
        <p:spPr/>
        <p:txBody>
          <a:bodyPr>
            <a:normAutofit fontScale="62500" lnSpcReduction="20000"/>
          </a:bodyPr>
          <a:lstStyle/>
          <a:p>
            <a:r>
              <a:rPr lang="en-GB" dirty="0"/>
              <a:t>According to </a:t>
            </a:r>
            <a:r>
              <a:rPr lang="en-GB" dirty="0" err="1"/>
              <a:t>Horwood</a:t>
            </a:r>
            <a:r>
              <a:rPr lang="en-GB" dirty="0"/>
              <a:t> (2008)  (</a:t>
            </a:r>
            <a:r>
              <a:rPr lang="en-GB" dirty="0" err="1"/>
              <a:t>pg</a:t>
            </a:r>
            <a:r>
              <a:rPr lang="en-GB" dirty="0"/>
              <a:t>  31)  there is a specific structure for creating sensory circuits . This includes : </a:t>
            </a:r>
          </a:p>
          <a:p>
            <a:pPr marL="0" indent="0">
              <a:buNone/>
            </a:pPr>
            <a:endParaRPr lang="en-GB" dirty="0"/>
          </a:p>
          <a:p>
            <a:r>
              <a:rPr lang="en-GB" b="1" i="1" dirty="0">
                <a:solidFill>
                  <a:srgbClr val="00B050"/>
                </a:solidFill>
              </a:rPr>
              <a:t>Alerting Section </a:t>
            </a:r>
            <a:r>
              <a:rPr lang="en-GB" i="1" dirty="0">
                <a:solidFill>
                  <a:srgbClr val="00B050"/>
                </a:solidFill>
              </a:rPr>
              <a:t>– </a:t>
            </a:r>
            <a:r>
              <a:rPr lang="en-GB" dirty="0">
                <a:solidFill>
                  <a:srgbClr val="00B050"/>
                </a:solidFill>
              </a:rPr>
              <a:t>this provides vestibular stimulation  </a:t>
            </a:r>
          </a:p>
          <a:p>
            <a:r>
              <a:rPr lang="en-GB" b="1" i="1" dirty="0">
                <a:solidFill>
                  <a:srgbClr val="00B050"/>
                </a:solidFill>
              </a:rPr>
              <a:t>Organising Section </a:t>
            </a:r>
            <a:r>
              <a:rPr lang="en-GB" i="1" dirty="0">
                <a:solidFill>
                  <a:srgbClr val="00B050"/>
                </a:solidFill>
              </a:rPr>
              <a:t>– </a:t>
            </a:r>
            <a:r>
              <a:rPr lang="en-GB" dirty="0">
                <a:solidFill>
                  <a:srgbClr val="00B050"/>
                </a:solidFill>
              </a:rPr>
              <a:t>This requires a multi sensory approach which  allows the child to do more than one thing at a time.</a:t>
            </a:r>
          </a:p>
          <a:p>
            <a:r>
              <a:rPr lang="en-GB" b="1" i="1" dirty="0">
                <a:solidFill>
                  <a:srgbClr val="00B050"/>
                </a:solidFill>
              </a:rPr>
              <a:t>Calming Section </a:t>
            </a:r>
            <a:r>
              <a:rPr lang="en-GB" i="1" dirty="0">
                <a:solidFill>
                  <a:srgbClr val="00B050"/>
                </a:solidFill>
              </a:rPr>
              <a:t>– </a:t>
            </a:r>
            <a:r>
              <a:rPr lang="en-GB" dirty="0">
                <a:solidFill>
                  <a:srgbClr val="00B050"/>
                </a:solidFill>
              </a:rPr>
              <a:t>return to lessons calm and focused</a:t>
            </a:r>
          </a:p>
          <a:p>
            <a:endParaRPr lang="en-GB" dirty="0"/>
          </a:p>
          <a:p>
            <a:r>
              <a:rPr lang="en-GB" dirty="0"/>
              <a:t>Without an order we could end up sending children out of the session over aroused and not calm .</a:t>
            </a:r>
          </a:p>
          <a:p>
            <a:endParaRPr lang="en-GB" dirty="0"/>
          </a:p>
          <a:p>
            <a:r>
              <a:rPr lang="en-GB" dirty="0"/>
              <a:t>To begin the diet I need to find out some specific information from parents and have either teaching staff or TA observe student  in the classroom . This will  give us an indication of whether the child is under or over aroused and how many times a day we need to do some form of activity to aid self regulation.</a:t>
            </a:r>
          </a:p>
        </p:txBody>
      </p:sp>
      <p:sp>
        <p:nvSpPr>
          <p:cNvPr id="4" name="Footer Placeholder 3"/>
          <p:cNvSpPr>
            <a:spLocks noGrp="1"/>
          </p:cNvSpPr>
          <p:nvPr>
            <p:ph type="ftr" sz="quarter" idx="11"/>
          </p:nvPr>
        </p:nvSpPr>
        <p:spPr/>
        <p:txBody>
          <a:bodyPr/>
          <a:lstStyle/>
          <a:p>
            <a:r>
              <a:rPr lang="en-GB"/>
              <a:t>HBlackburn1</a:t>
            </a:r>
          </a:p>
        </p:txBody>
      </p:sp>
      <p:sp>
        <p:nvSpPr>
          <p:cNvPr id="5" name="Slide Number Placeholder 4"/>
          <p:cNvSpPr>
            <a:spLocks noGrp="1"/>
          </p:cNvSpPr>
          <p:nvPr>
            <p:ph type="sldNum" sz="quarter" idx="12"/>
          </p:nvPr>
        </p:nvSpPr>
        <p:spPr/>
        <p:txBody>
          <a:bodyPr/>
          <a:lstStyle/>
          <a:p>
            <a:fld id="{49A602CA-C052-44C5-8F81-31AAA1241455}" type="slidenum">
              <a:rPr lang="en-GB" smtClean="0"/>
              <a:t>13</a:t>
            </a:fld>
            <a:endParaRPr lang="en-GB"/>
          </a:p>
        </p:txBody>
      </p:sp>
    </p:spTree>
    <p:extLst>
      <p:ext uri="{BB962C8B-B14F-4D97-AF65-F5344CB8AC3E}">
        <p14:creationId xmlns:p14="http://schemas.microsoft.com/office/powerpoint/2010/main" val="141368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6707088" cy="634082"/>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GB" dirty="0"/>
              <a:t>Alerting section </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222885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340768"/>
            <a:ext cx="2250182" cy="2512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5690" y="4469277"/>
            <a:ext cx="1911205" cy="223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3853107"/>
            <a:ext cx="2071211" cy="219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3290" y="1209675"/>
            <a:ext cx="1514475" cy="159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258" y="4234570"/>
            <a:ext cx="1735462" cy="181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3857" y="1180644"/>
            <a:ext cx="1924101" cy="182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6895" y="2771034"/>
            <a:ext cx="1710914" cy="1950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8024" y="4871251"/>
            <a:ext cx="15494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73857" y="3120015"/>
            <a:ext cx="1326257" cy="146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GB"/>
              <a:t>HBlackburn1</a:t>
            </a:r>
          </a:p>
        </p:txBody>
      </p:sp>
      <p:sp>
        <p:nvSpPr>
          <p:cNvPr id="4" name="Slide Number Placeholder 3"/>
          <p:cNvSpPr>
            <a:spLocks noGrp="1"/>
          </p:cNvSpPr>
          <p:nvPr>
            <p:ph type="sldNum" sz="quarter" idx="12"/>
          </p:nvPr>
        </p:nvSpPr>
        <p:spPr/>
        <p:txBody>
          <a:bodyPr/>
          <a:lstStyle/>
          <a:p>
            <a:fld id="{49A602CA-C052-44C5-8F81-31AAA1241455}" type="slidenum">
              <a:rPr lang="en-GB" smtClean="0"/>
              <a:t>14</a:t>
            </a:fld>
            <a:endParaRPr lang="en-GB"/>
          </a:p>
        </p:txBody>
      </p:sp>
    </p:spTree>
    <p:extLst>
      <p:ext uri="{BB962C8B-B14F-4D97-AF65-F5344CB8AC3E}">
        <p14:creationId xmlns:p14="http://schemas.microsoft.com/office/powerpoint/2010/main" val="325920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29411" cy="850106"/>
          </a:xfrm>
        </p:spPr>
        <p:style>
          <a:lnRef idx="3">
            <a:schemeClr val="lt1"/>
          </a:lnRef>
          <a:fillRef idx="1">
            <a:schemeClr val="accent1"/>
          </a:fillRef>
          <a:effectRef idx="1">
            <a:schemeClr val="accent1"/>
          </a:effectRef>
          <a:fontRef idx="minor">
            <a:schemeClr val="lt1"/>
          </a:fontRef>
        </p:style>
        <p:txBody>
          <a:bodyPr/>
          <a:lstStyle/>
          <a:p>
            <a:r>
              <a:rPr lang="en-GB" dirty="0"/>
              <a:t>Organising section </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950" y="1205786"/>
            <a:ext cx="2159473" cy="21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097556"/>
            <a:ext cx="165735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0565" y="1219956"/>
            <a:ext cx="202882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096" y="3804800"/>
            <a:ext cx="177800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4000" y="3611817"/>
            <a:ext cx="1663700"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6611" y="3930277"/>
            <a:ext cx="1500187"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1155" y="1268760"/>
            <a:ext cx="1500187" cy="164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936" y="1268760"/>
            <a:ext cx="20574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9712" y="4629405"/>
            <a:ext cx="1585913"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42369" y="5245956"/>
            <a:ext cx="1130661" cy="136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01222" y="5220159"/>
            <a:ext cx="1242778" cy="141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GB"/>
              <a:t>HBlackburn1</a:t>
            </a:r>
          </a:p>
        </p:txBody>
      </p:sp>
      <p:sp>
        <p:nvSpPr>
          <p:cNvPr id="4" name="Slide Number Placeholder 3"/>
          <p:cNvSpPr>
            <a:spLocks noGrp="1"/>
          </p:cNvSpPr>
          <p:nvPr>
            <p:ph type="sldNum" sz="quarter" idx="12"/>
          </p:nvPr>
        </p:nvSpPr>
        <p:spPr/>
        <p:txBody>
          <a:bodyPr/>
          <a:lstStyle/>
          <a:p>
            <a:fld id="{49A602CA-C052-44C5-8F81-31AAA1241455}" type="slidenum">
              <a:rPr lang="en-GB" smtClean="0"/>
              <a:t>15</a:t>
            </a:fld>
            <a:endParaRPr lang="en-GB"/>
          </a:p>
        </p:txBody>
      </p:sp>
    </p:spTree>
    <p:extLst>
      <p:ext uri="{BB962C8B-B14F-4D97-AF65-F5344CB8AC3E}">
        <p14:creationId xmlns:p14="http://schemas.microsoft.com/office/powerpoint/2010/main" val="46277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994122"/>
          </a:xfrm>
        </p:spPr>
        <p:style>
          <a:lnRef idx="3">
            <a:schemeClr val="lt1"/>
          </a:lnRef>
          <a:fillRef idx="1">
            <a:schemeClr val="accent1"/>
          </a:fillRef>
          <a:effectRef idx="1">
            <a:schemeClr val="accent1"/>
          </a:effectRef>
          <a:fontRef idx="minor">
            <a:schemeClr val="lt1"/>
          </a:fontRef>
        </p:style>
        <p:txBody>
          <a:bodyPr/>
          <a:lstStyle/>
          <a:p>
            <a:r>
              <a:rPr lang="en-GB" dirty="0"/>
              <a:t>Calming section</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20712"/>
            <a:ext cx="209550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71" y="4057402"/>
            <a:ext cx="214312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478" y="4059757"/>
            <a:ext cx="19431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0925" y="4383632"/>
            <a:ext cx="2028825"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853" y="1453398"/>
            <a:ext cx="221932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336" y="1123735"/>
            <a:ext cx="1357511" cy="1210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9528" y="2326231"/>
            <a:ext cx="20955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GB"/>
              <a:t>HBlackburn1</a:t>
            </a:r>
          </a:p>
        </p:txBody>
      </p:sp>
      <p:sp>
        <p:nvSpPr>
          <p:cNvPr id="4" name="Slide Number Placeholder 3"/>
          <p:cNvSpPr>
            <a:spLocks noGrp="1"/>
          </p:cNvSpPr>
          <p:nvPr>
            <p:ph type="sldNum" sz="quarter" idx="12"/>
          </p:nvPr>
        </p:nvSpPr>
        <p:spPr/>
        <p:txBody>
          <a:bodyPr/>
          <a:lstStyle/>
          <a:p>
            <a:fld id="{49A602CA-C052-44C5-8F81-31AAA1241455}" type="slidenum">
              <a:rPr lang="en-GB" smtClean="0"/>
              <a:t>16</a:t>
            </a:fld>
            <a:endParaRPr lang="en-GB"/>
          </a:p>
        </p:txBody>
      </p:sp>
    </p:spTree>
    <p:extLst>
      <p:ext uri="{BB962C8B-B14F-4D97-AF65-F5344CB8AC3E}">
        <p14:creationId xmlns:p14="http://schemas.microsoft.com/office/powerpoint/2010/main" val="375978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4525963"/>
          </a:xfrm>
        </p:spPr>
        <p:txBody>
          <a:bodyPr>
            <a:noAutofit/>
          </a:bodyPr>
          <a:lstStyle/>
          <a:p>
            <a:pPr marL="0" indent="0">
              <a:buNone/>
            </a:pPr>
            <a:r>
              <a:rPr lang="en-GB" sz="2000" dirty="0"/>
              <a:t>  What do we need to find out ?</a:t>
            </a:r>
          </a:p>
          <a:p>
            <a:pPr marL="0" indent="0">
              <a:buNone/>
            </a:pPr>
            <a:endParaRPr lang="en-GB" sz="2000" dirty="0"/>
          </a:p>
          <a:p>
            <a:pPr marL="0" indent="0">
              <a:buNone/>
            </a:pPr>
            <a:r>
              <a:rPr lang="en-GB" sz="2000" dirty="0"/>
              <a:t>I have carried out a baseline of child B:</a:t>
            </a:r>
          </a:p>
          <a:p>
            <a:pPr marL="0" indent="0">
              <a:buNone/>
            </a:pPr>
            <a:r>
              <a:rPr lang="en-GB" sz="2000" dirty="0"/>
              <a:t>.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2" name="TextBox 1"/>
          <p:cNvSpPr txBox="1"/>
          <p:nvPr/>
        </p:nvSpPr>
        <p:spPr>
          <a:xfrm>
            <a:off x="395536" y="2061818"/>
            <a:ext cx="2952328" cy="147732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dirty="0"/>
              <a:t>1.Parent sensory organizing worksheet - taken from The sensory child gets organized, Caroline </a:t>
            </a:r>
            <a:r>
              <a:rPr lang="en-GB" dirty="0" err="1"/>
              <a:t>Dalgleish</a:t>
            </a:r>
            <a:r>
              <a:rPr lang="en-GB" dirty="0"/>
              <a:t>.  (See Appendix 2. </a:t>
            </a:r>
          </a:p>
        </p:txBody>
      </p:sp>
      <p:sp>
        <p:nvSpPr>
          <p:cNvPr id="4" name="TextBox 3"/>
          <p:cNvSpPr txBox="1"/>
          <p:nvPr/>
        </p:nvSpPr>
        <p:spPr>
          <a:xfrm>
            <a:off x="6354198" y="2034714"/>
            <a:ext cx="1944216" cy="175432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GB" dirty="0"/>
              <a:t>3. What do we already know and working with the OT what kind of activities do they suggest.</a:t>
            </a:r>
          </a:p>
        </p:txBody>
      </p:sp>
      <p:sp>
        <p:nvSpPr>
          <p:cNvPr id="5" name="TextBox 4"/>
          <p:cNvSpPr txBox="1"/>
          <p:nvPr/>
        </p:nvSpPr>
        <p:spPr>
          <a:xfrm>
            <a:off x="3635896" y="2158365"/>
            <a:ext cx="2448272"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dirty="0"/>
              <a:t>2. School observations from class TA </a:t>
            </a:r>
          </a:p>
        </p:txBody>
      </p:sp>
      <p:pic>
        <p:nvPicPr>
          <p:cNvPr id="1028" name="Picture 4" descr="Image result for person thin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2573" y="2986791"/>
            <a:ext cx="1697459" cy="19371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67944" y="4762574"/>
            <a:ext cx="1188132" cy="261610"/>
          </a:xfrm>
          <a:prstGeom prst="rect">
            <a:avLst/>
          </a:prstGeom>
          <a:noFill/>
        </p:spPr>
        <p:txBody>
          <a:bodyPr wrap="square" rtlCol="0">
            <a:spAutoFit/>
          </a:bodyPr>
          <a:lstStyle/>
          <a:p>
            <a:r>
              <a:rPr lang="en-GB" sz="1100" dirty="0"/>
              <a:t>Pixy.org</a:t>
            </a:r>
          </a:p>
        </p:txBody>
      </p:sp>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832" t="20523" r="17974" b="14366"/>
          <a:stretch/>
        </p:blipFill>
        <p:spPr bwMode="auto">
          <a:xfrm>
            <a:off x="801986" y="4673060"/>
            <a:ext cx="2520280" cy="187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726" t="20523" r="17869" b="14366"/>
          <a:stretch/>
        </p:blipFill>
        <p:spPr bwMode="auto">
          <a:xfrm>
            <a:off x="5724128" y="4627592"/>
            <a:ext cx="2574285" cy="190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684942" y="5374085"/>
            <a:ext cx="1954136" cy="1200329"/>
          </a:xfrm>
          <a:prstGeom prst="rect">
            <a:avLst/>
          </a:prstGeom>
          <a:noFill/>
        </p:spPr>
        <p:txBody>
          <a:bodyPr wrap="square" rtlCol="0">
            <a:spAutoFit/>
          </a:bodyPr>
          <a:lstStyle/>
          <a:p>
            <a:r>
              <a:rPr lang="en-GB" dirty="0"/>
              <a:t>Ask the child Q’s to work out which senses need working on.</a:t>
            </a:r>
          </a:p>
        </p:txBody>
      </p:sp>
      <p:cxnSp>
        <p:nvCxnSpPr>
          <p:cNvPr id="12" name="Straight Arrow Connector 11"/>
          <p:cNvCxnSpPr/>
          <p:nvPr/>
        </p:nvCxnSpPr>
        <p:spPr>
          <a:xfrm flipV="1">
            <a:off x="5256075" y="5548961"/>
            <a:ext cx="252981" cy="271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403242" y="5547416"/>
            <a:ext cx="281700" cy="169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GB"/>
              <a:t>HBlackburn1</a:t>
            </a:r>
          </a:p>
        </p:txBody>
      </p:sp>
      <p:sp>
        <p:nvSpPr>
          <p:cNvPr id="9" name="Slide Number Placeholder 8"/>
          <p:cNvSpPr>
            <a:spLocks noGrp="1"/>
          </p:cNvSpPr>
          <p:nvPr>
            <p:ph type="sldNum" sz="quarter" idx="12"/>
          </p:nvPr>
        </p:nvSpPr>
        <p:spPr/>
        <p:txBody>
          <a:bodyPr/>
          <a:lstStyle/>
          <a:p>
            <a:fld id="{49A602CA-C052-44C5-8F81-31AAA1241455}" type="slidenum">
              <a:rPr lang="en-GB" smtClean="0"/>
              <a:t>17</a:t>
            </a:fld>
            <a:endParaRPr lang="en-GB"/>
          </a:p>
        </p:txBody>
      </p:sp>
    </p:spTree>
    <p:extLst>
      <p:ext uri="{BB962C8B-B14F-4D97-AF65-F5344CB8AC3E}">
        <p14:creationId xmlns:p14="http://schemas.microsoft.com/office/powerpoint/2010/main" val="3433206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GB" sz="3200" dirty="0"/>
              <a:t>What do we already know about child  ( from parent response and OT work)  </a:t>
            </a:r>
          </a:p>
        </p:txBody>
      </p:sp>
      <p:sp>
        <p:nvSpPr>
          <p:cNvPr id="3" name="Content Placeholder 2"/>
          <p:cNvSpPr>
            <a:spLocks noGrp="1"/>
          </p:cNvSpPr>
          <p:nvPr>
            <p:ph idx="1"/>
          </p:nvPr>
        </p:nvSpPr>
        <p:spPr/>
        <p:txBody>
          <a:bodyPr>
            <a:normAutofit/>
          </a:bodyPr>
          <a:lstStyle/>
          <a:p>
            <a:pPr marL="0" indent="0">
              <a:buNone/>
            </a:pPr>
            <a:r>
              <a:rPr lang="en-GB" dirty="0"/>
              <a:t>Create a list that is applicable to the child in question</a:t>
            </a:r>
          </a:p>
        </p:txBody>
      </p:sp>
      <p:sp>
        <p:nvSpPr>
          <p:cNvPr id="4" name="Footer Placeholder 3"/>
          <p:cNvSpPr>
            <a:spLocks noGrp="1"/>
          </p:cNvSpPr>
          <p:nvPr>
            <p:ph type="ftr" sz="quarter" idx="11"/>
          </p:nvPr>
        </p:nvSpPr>
        <p:spPr/>
        <p:txBody>
          <a:bodyPr/>
          <a:lstStyle/>
          <a:p>
            <a:r>
              <a:rPr lang="en-GB"/>
              <a:t>HBlackburn1</a:t>
            </a:r>
          </a:p>
        </p:txBody>
      </p:sp>
      <p:sp>
        <p:nvSpPr>
          <p:cNvPr id="5" name="Slide Number Placeholder 4"/>
          <p:cNvSpPr>
            <a:spLocks noGrp="1"/>
          </p:cNvSpPr>
          <p:nvPr>
            <p:ph type="sldNum" sz="quarter" idx="12"/>
          </p:nvPr>
        </p:nvSpPr>
        <p:spPr/>
        <p:txBody>
          <a:bodyPr/>
          <a:lstStyle/>
          <a:p>
            <a:fld id="{49A602CA-C052-44C5-8F81-31AAA1241455}" type="slidenum">
              <a:rPr lang="en-GB" smtClean="0"/>
              <a:t>18</a:t>
            </a:fld>
            <a:endParaRPr lang="en-GB"/>
          </a:p>
        </p:txBody>
      </p:sp>
    </p:spTree>
    <p:extLst>
      <p:ext uri="{BB962C8B-B14F-4D97-AF65-F5344CB8AC3E}">
        <p14:creationId xmlns:p14="http://schemas.microsoft.com/office/powerpoint/2010/main" val="1194640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GB" dirty="0"/>
              <a:t>Intended outcomes</a:t>
            </a:r>
          </a:p>
        </p:txBody>
      </p:sp>
      <p:sp>
        <p:nvSpPr>
          <p:cNvPr id="3" name="Content Placeholder 2"/>
          <p:cNvSpPr>
            <a:spLocks noGrp="1"/>
          </p:cNvSpPr>
          <p:nvPr>
            <p:ph idx="1"/>
          </p:nvPr>
        </p:nvSpPr>
        <p:spPr/>
        <p:txBody>
          <a:bodyPr>
            <a:normAutofit fontScale="85000" lnSpcReduction="10000"/>
          </a:bodyPr>
          <a:lstStyle/>
          <a:p>
            <a:r>
              <a:rPr lang="en-GB" dirty="0"/>
              <a:t>To carry out a set sensory circuit each day for 15 minutes that will be divided into 3 main stages.</a:t>
            </a:r>
          </a:p>
          <a:p>
            <a:r>
              <a:rPr lang="en-GB" dirty="0">
                <a:solidFill>
                  <a:srgbClr val="00B050"/>
                </a:solidFill>
              </a:rPr>
              <a:t>To gradually increase the difficulty of the activities once the child becomes more competent</a:t>
            </a:r>
          </a:p>
          <a:p>
            <a:r>
              <a:rPr lang="en-GB" dirty="0"/>
              <a:t>We should see a difference in how the child copes each day with lessons and hopefully parents will be able to feedback how the child feels once they return home. </a:t>
            </a:r>
          </a:p>
          <a:p>
            <a:r>
              <a:rPr lang="en-GB" dirty="0">
                <a:solidFill>
                  <a:srgbClr val="00B050"/>
                </a:solidFill>
              </a:rPr>
              <a:t>We should be able to determine if one session  per day is enough to help self regulate the child especially if they also carry a weighted bag and use stress reliever toys during lessons.</a:t>
            </a:r>
          </a:p>
          <a:p>
            <a:endParaRPr lang="en-GB" dirty="0"/>
          </a:p>
        </p:txBody>
      </p:sp>
      <p:sp>
        <p:nvSpPr>
          <p:cNvPr id="4" name="Footer Placeholder 3"/>
          <p:cNvSpPr>
            <a:spLocks noGrp="1"/>
          </p:cNvSpPr>
          <p:nvPr>
            <p:ph type="ftr" sz="quarter" idx="11"/>
          </p:nvPr>
        </p:nvSpPr>
        <p:spPr/>
        <p:txBody>
          <a:bodyPr/>
          <a:lstStyle/>
          <a:p>
            <a:r>
              <a:rPr lang="en-GB"/>
              <a:t>HBlackburn1</a:t>
            </a:r>
          </a:p>
        </p:txBody>
      </p:sp>
      <p:sp>
        <p:nvSpPr>
          <p:cNvPr id="5" name="Slide Number Placeholder 4"/>
          <p:cNvSpPr>
            <a:spLocks noGrp="1"/>
          </p:cNvSpPr>
          <p:nvPr>
            <p:ph type="sldNum" sz="quarter" idx="12"/>
          </p:nvPr>
        </p:nvSpPr>
        <p:spPr/>
        <p:txBody>
          <a:bodyPr/>
          <a:lstStyle/>
          <a:p>
            <a:fld id="{49A602CA-C052-44C5-8F81-31AAA1241455}" type="slidenum">
              <a:rPr lang="en-GB" smtClean="0"/>
              <a:t>19</a:t>
            </a:fld>
            <a:endParaRPr lang="en-GB"/>
          </a:p>
        </p:txBody>
      </p:sp>
    </p:spTree>
    <p:extLst>
      <p:ext uri="{BB962C8B-B14F-4D97-AF65-F5344CB8AC3E}">
        <p14:creationId xmlns:p14="http://schemas.microsoft.com/office/powerpoint/2010/main" val="90032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style>
          <a:lnRef idx="3">
            <a:schemeClr val="lt1"/>
          </a:lnRef>
          <a:fillRef idx="1">
            <a:schemeClr val="accent1"/>
          </a:fillRef>
          <a:effectRef idx="1">
            <a:schemeClr val="accent1"/>
          </a:effectRef>
          <a:fontRef idx="minor">
            <a:schemeClr val="lt1"/>
          </a:fontRef>
        </p:style>
        <p:txBody>
          <a:bodyPr>
            <a:normAutofit/>
          </a:bodyPr>
          <a:lstStyle/>
          <a:p>
            <a:r>
              <a:rPr lang="en-GB" sz="3600" dirty="0"/>
              <a:t>Sensory symptoms reported by Parents </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124744"/>
            <a:ext cx="6753814" cy="5333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219" y="6537592"/>
            <a:ext cx="1603324" cy="253916"/>
          </a:xfrm>
          <a:prstGeom prst="rect">
            <a:avLst/>
          </a:prstGeom>
        </p:spPr>
        <p:txBody>
          <a:bodyPr wrap="none">
            <a:spAutoFit/>
          </a:bodyPr>
          <a:lstStyle/>
          <a:p>
            <a:r>
              <a:rPr lang="en-GB" sz="1050" dirty="0"/>
              <a:t>By Michelle </a:t>
            </a:r>
            <a:r>
              <a:rPr lang="en-GB" sz="1050" dirty="0" err="1"/>
              <a:t>Critelli</a:t>
            </a:r>
            <a:r>
              <a:rPr lang="en-GB" sz="1050" dirty="0"/>
              <a:t>, OTR/L</a:t>
            </a:r>
          </a:p>
        </p:txBody>
      </p:sp>
      <p:sp>
        <p:nvSpPr>
          <p:cNvPr id="5" name="Rectangle 4"/>
          <p:cNvSpPr/>
          <p:nvPr/>
        </p:nvSpPr>
        <p:spPr>
          <a:xfrm>
            <a:off x="1615543" y="6545287"/>
            <a:ext cx="7407250" cy="246221"/>
          </a:xfrm>
          <a:prstGeom prst="rect">
            <a:avLst/>
          </a:prstGeom>
        </p:spPr>
        <p:txBody>
          <a:bodyPr wrap="square">
            <a:spAutoFit/>
          </a:bodyPr>
          <a:lstStyle/>
          <a:p>
            <a:r>
              <a:rPr lang="en-GB" sz="1000" dirty="0">
                <a:hlinkClick r:id="rId4"/>
              </a:rPr>
              <a:t>https://www.firstchildrenservices.com/do-you-know-me-common-sensory-processing-disorder-symptoms-that-are-easy-to-overlook/</a:t>
            </a:r>
            <a:endParaRPr lang="en-GB" sz="1000" dirty="0"/>
          </a:p>
        </p:txBody>
      </p:sp>
      <p:sp>
        <p:nvSpPr>
          <p:cNvPr id="3" name="Footer Placeholder 2"/>
          <p:cNvSpPr>
            <a:spLocks noGrp="1"/>
          </p:cNvSpPr>
          <p:nvPr>
            <p:ph type="ftr" sz="quarter" idx="11"/>
          </p:nvPr>
        </p:nvSpPr>
        <p:spPr/>
        <p:txBody>
          <a:bodyPr/>
          <a:lstStyle/>
          <a:p>
            <a:r>
              <a:rPr lang="en-GB"/>
              <a:t>HBlackburn1</a:t>
            </a:r>
          </a:p>
        </p:txBody>
      </p:sp>
      <p:sp>
        <p:nvSpPr>
          <p:cNvPr id="6" name="Slide Number Placeholder 5"/>
          <p:cNvSpPr>
            <a:spLocks noGrp="1"/>
          </p:cNvSpPr>
          <p:nvPr>
            <p:ph type="sldNum" sz="quarter" idx="12"/>
          </p:nvPr>
        </p:nvSpPr>
        <p:spPr/>
        <p:txBody>
          <a:bodyPr/>
          <a:lstStyle/>
          <a:p>
            <a:fld id="{49A602CA-C052-44C5-8F81-31AAA1241455}" type="slidenum">
              <a:rPr lang="en-GB" smtClean="0"/>
              <a:t>2</a:t>
            </a:fld>
            <a:endParaRPr lang="en-GB"/>
          </a:p>
        </p:txBody>
      </p:sp>
    </p:spTree>
    <p:extLst>
      <p:ext uri="{BB962C8B-B14F-4D97-AF65-F5344CB8AC3E}">
        <p14:creationId xmlns:p14="http://schemas.microsoft.com/office/powerpoint/2010/main" val="2871057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20000"/>
          </a:bodyPr>
          <a:lstStyle/>
          <a:p>
            <a:r>
              <a:rPr lang="en-GB" dirty="0"/>
              <a:t>I will train up 2 x TA and the Bridge manager , this means we always have at least 1 member of staff on hand to work with Student B .</a:t>
            </a:r>
          </a:p>
          <a:p>
            <a:endParaRPr lang="en-GB" dirty="0"/>
          </a:p>
          <a:p>
            <a:r>
              <a:rPr lang="en-GB" dirty="0">
                <a:solidFill>
                  <a:srgbClr val="00B050"/>
                </a:solidFill>
              </a:rPr>
              <a:t>The session will last about 15 minutes per day and if necessary can run over into break time.</a:t>
            </a:r>
          </a:p>
          <a:p>
            <a:pPr marL="0" indent="0">
              <a:buNone/>
            </a:pPr>
            <a:endParaRPr lang="en-GB" dirty="0"/>
          </a:p>
          <a:p>
            <a:r>
              <a:rPr lang="en-GB" dirty="0"/>
              <a:t>I am also going to design a program of self regulation that children can use in lessons if they feel they are becoming anxious using strategies from :</a:t>
            </a:r>
          </a:p>
          <a:p>
            <a:pPr marL="0" indent="0">
              <a:buNone/>
            </a:pPr>
            <a:endParaRPr lang="en-GB" dirty="0"/>
          </a:p>
          <a:p>
            <a:r>
              <a:rPr lang="en-GB" sz="2400" dirty="0" err="1"/>
              <a:t>Brukner</a:t>
            </a:r>
            <a:r>
              <a:rPr lang="en-GB" sz="2400" dirty="0"/>
              <a:t> ( 2017) Stay cool and in control with the Keep Calm Guru</a:t>
            </a:r>
          </a:p>
          <a:p>
            <a:r>
              <a:rPr lang="en-GB" sz="2400" dirty="0" err="1"/>
              <a:t>Brukner</a:t>
            </a:r>
            <a:r>
              <a:rPr lang="en-GB" sz="2400" dirty="0"/>
              <a:t> ( 2014)The kids guide to staying Awesome and on Control </a:t>
            </a:r>
          </a:p>
        </p:txBody>
      </p:sp>
      <p:sp>
        <p:nvSpPr>
          <p:cNvPr id="2" name="Footer Placeholder 1"/>
          <p:cNvSpPr>
            <a:spLocks noGrp="1"/>
          </p:cNvSpPr>
          <p:nvPr>
            <p:ph type="ftr" sz="quarter" idx="11"/>
          </p:nvPr>
        </p:nvSpPr>
        <p:spPr/>
        <p:txBody>
          <a:bodyPr/>
          <a:lstStyle/>
          <a:p>
            <a:r>
              <a:rPr lang="en-GB"/>
              <a:t>HBlackburn1</a:t>
            </a:r>
          </a:p>
        </p:txBody>
      </p:sp>
      <p:sp>
        <p:nvSpPr>
          <p:cNvPr id="4" name="Slide Number Placeholder 3"/>
          <p:cNvSpPr>
            <a:spLocks noGrp="1"/>
          </p:cNvSpPr>
          <p:nvPr>
            <p:ph type="sldNum" sz="quarter" idx="12"/>
          </p:nvPr>
        </p:nvSpPr>
        <p:spPr/>
        <p:txBody>
          <a:bodyPr/>
          <a:lstStyle/>
          <a:p>
            <a:fld id="{49A602CA-C052-44C5-8F81-31AAA1241455}" type="slidenum">
              <a:rPr lang="en-GB" smtClean="0"/>
              <a:t>20</a:t>
            </a:fld>
            <a:endParaRPr lang="en-GB"/>
          </a:p>
        </p:txBody>
      </p:sp>
    </p:spTree>
    <p:extLst>
      <p:ext uri="{BB962C8B-B14F-4D97-AF65-F5344CB8AC3E}">
        <p14:creationId xmlns:p14="http://schemas.microsoft.com/office/powerpoint/2010/main" val="74482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GB" dirty="0"/>
              <a:t>Strategies for during lessons.</a:t>
            </a:r>
          </a:p>
        </p:txBody>
      </p:sp>
      <p:sp>
        <p:nvSpPr>
          <p:cNvPr id="3" name="Content Placeholder 2"/>
          <p:cNvSpPr>
            <a:spLocks noGrp="1"/>
          </p:cNvSpPr>
          <p:nvPr>
            <p:ph idx="1"/>
          </p:nvPr>
        </p:nvSpPr>
        <p:spPr/>
        <p:txBody>
          <a:bodyPr/>
          <a:lstStyle/>
          <a:p>
            <a:endParaRPr lang="en-GB" dirty="0"/>
          </a:p>
          <a:p>
            <a:endParaRPr lang="en-GB" dirty="0"/>
          </a:p>
          <a:p>
            <a:endParaRPr lang="en-GB" dirty="0"/>
          </a:p>
          <a:p>
            <a:endParaRPr lang="en-GB" dirty="0"/>
          </a:p>
          <a:p>
            <a:endParaRPr lang="en-GB" dirty="0"/>
          </a:p>
          <a:p>
            <a:r>
              <a:rPr lang="en-GB" sz="1800" dirty="0"/>
              <a:t>Taken from the kids guide to staying Awesome and in Control. </a:t>
            </a:r>
            <a:r>
              <a:rPr lang="en-GB" sz="1800" dirty="0" err="1"/>
              <a:t>Brukner</a:t>
            </a:r>
            <a:r>
              <a:rPr lang="en-GB" sz="1800" dirty="0"/>
              <a:t> (Pg94)</a:t>
            </a:r>
          </a:p>
          <a:p>
            <a:r>
              <a:rPr lang="en-GB" sz="1800" dirty="0"/>
              <a:t>This mini guide will  be laminated and stuck in the child's planner. A time out may give them enough time to perform some of the above exercises and then return to class.</a:t>
            </a:r>
          </a:p>
        </p:txBody>
      </p:sp>
      <p:pic>
        <p:nvPicPr>
          <p:cNvPr id="3074" name="Picture 2" descr="C:\Users\teacher\Downloads\IMG_049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b="46667"/>
          <a:stretch/>
        </p:blipFill>
        <p:spPr bwMode="auto">
          <a:xfrm>
            <a:off x="755576" y="1700808"/>
            <a:ext cx="7584420" cy="259228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a:t>HBlackburn1</a:t>
            </a:r>
          </a:p>
        </p:txBody>
      </p:sp>
      <p:sp>
        <p:nvSpPr>
          <p:cNvPr id="5" name="Slide Number Placeholder 4"/>
          <p:cNvSpPr>
            <a:spLocks noGrp="1"/>
          </p:cNvSpPr>
          <p:nvPr>
            <p:ph type="sldNum" sz="quarter" idx="12"/>
          </p:nvPr>
        </p:nvSpPr>
        <p:spPr/>
        <p:txBody>
          <a:bodyPr/>
          <a:lstStyle/>
          <a:p>
            <a:fld id="{49A602CA-C052-44C5-8F81-31AAA1241455}" type="slidenum">
              <a:rPr lang="en-GB" smtClean="0"/>
              <a:t>21</a:t>
            </a:fld>
            <a:endParaRPr lang="en-GB"/>
          </a:p>
        </p:txBody>
      </p:sp>
    </p:spTree>
    <p:extLst>
      <p:ext uri="{BB962C8B-B14F-4D97-AF65-F5344CB8AC3E}">
        <p14:creationId xmlns:p14="http://schemas.microsoft.com/office/powerpoint/2010/main" val="2545284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3">
            <a:schemeClr val="lt1"/>
          </a:lnRef>
          <a:fillRef idx="1">
            <a:schemeClr val="accent1"/>
          </a:fillRef>
          <a:effectRef idx="1">
            <a:schemeClr val="accent1"/>
          </a:effectRef>
          <a:fontRef idx="minor">
            <a:schemeClr val="lt1"/>
          </a:fontRef>
        </p:style>
        <p:txBody>
          <a:bodyPr>
            <a:normAutofit/>
          </a:bodyPr>
          <a:lstStyle/>
          <a:p>
            <a:r>
              <a:rPr lang="en-GB" sz="2400" dirty="0"/>
              <a:t>How we set up our room. We took an empty science lab and …….</a:t>
            </a:r>
          </a:p>
        </p:txBody>
      </p:sp>
      <p:pic>
        <p:nvPicPr>
          <p:cNvPr id="1026" name="Picture 2" descr="C:\Users\teacher\Downloads\IMG_05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1409" y="1593979"/>
            <a:ext cx="1859680" cy="24795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eacher\Downloads\IMG_05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190" y="1849729"/>
            <a:ext cx="3343920" cy="25079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eacher\Downloads\IMG_059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902" y="5103627"/>
            <a:ext cx="2218284" cy="166371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H="1" flipV="1">
            <a:off x="2188006" y="6174448"/>
            <a:ext cx="1440160" cy="350896"/>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500581" y="3500198"/>
            <a:ext cx="311779" cy="179888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56916" y="3604110"/>
            <a:ext cx="1024943" cy="615719"/>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748180" y="4388430"/>
            <a:ext cx="0" cy="84077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995936" y="1988840"/>
            <a:ext cx="1020138" cy="72008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90346" y="1988840"/>
            <a:ext cx="1491513" cy="553791"/>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1" idx="3"/>
          </p:cNvCxnSpPr>
          <p:nvPr/>
        </p:nvCxnSpPr>
        <p:spPr>
          <a:xfrm>
            <a:off x="4738881" y="3342500"/>
            <a:ext cx="949243" cy="15769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58237" y="4219829"/>
            <a:ext cx="110125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Scooter board</a:t>
            </a:r>
          </a:p>
        </p:txBody>
      </p:sp>
      <p:sp>
        <p:nvSpPr>
          <p:cNvPr id="35" name="TextBox 34"/>
          <p:cNvSpPr txBox="1"/>
          <p:nvPr/>
        </p:nvSpPr>
        <p:spPr>
          <a:xfrm>
            <a:off x="3353228" y="5005746"/>
            <a:ext cx="85045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400" dirty="0"/>
              <a:t>Step boxes various heights with weights </a:t>
            </a:r>
          </a:p>
        </p:txBody>
      </p:sp>
      <p:sp>
        <p:nvSpPr>
          <p:cNvPr id="44" name="TextBox 43"/>
          <p:cNvSpPr txBox="1"/>
          <p:nvPr/>
        </p:nvSpPr>
        <p:spPr>
          <a:xfrm>
            <a:off x="206289" y="2542631"/>
            <a:ext cx="1101254"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200" dirty="0"/>
              <a:t>Ladders with cones to develop r/l sided coordination</a:t>
            </a:r>
          </a:p>
        </p:txBody>
      </p:sp>
      <p:sp>
        <p:nvSpPr>
          <p:cNvPr id="42" name="TextBox 41"/>
          <p:cNvSpPr txBox="1"/>
          <p:nvPr/>
        </p:nvSpPr>
        <p:spPr>
          <a:xfrm>
            <a:off x="3491880" y="1593979"/>
            <a:ext cx="108012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400" dirty="0"/>
              <a:t>Mini trampoline</a:t>
            </a:r>
          </a:p>
        </p:txBody>
      </p:sp>
      <p:sp>
        <p:nvSpPr>
          <p:cNvPr id="47" name="TextBox 46"/>
          <p:cNvSpPr txBox="1"/>
          <p:nvPr/>
        </p:nvSpPr>
        <p:spPr>
          <a:xfrm>
            <a:off x="6948264" y="5378732"/>
            <a:ext cx="172819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Tunnel to pull body through</a:t>
            </a:r>
          </a:p>
        </p:txBody>
      </p:sp>
      <p:sp>
        <p:nvSpPr>
          <p:cNvPr id="50" name="TextBox 49"/>
          <p:cNvSpPr txBox="1"/>
          <p:nvPr/>
        </p:nvSpPr>
        <p:spPr>
          <a:xfrm>
            <a:off x="4853730" y="5299078"/>
            <a:ext cx="1212110"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400" dirty="0"/>
              <a:t>Space hoppers and gym balls to sit on or to roll over </a:t>
            </a:r>
            <a:r>
              <a:rPr lang="en-GB" sz="1400" dirty="0" err="1"/>
              <a:t>childs</a:t>
            </a:r>
            <a:r>
              <a:rPr lang="en-GB" sz="1400" dirty="0"/>
              <a:t>  back</a:t>
            </a:r>
          </a:p>
        </p:txBody>
      </p:sp>
      <p:sp>
        <p:nvSpPr>
          <p:cNvPr id="51" name="TextBox 50"/>
          <p:cNvSpPr txBox="1"/>
          <p:nvPr/>
        </p:nvSpPr>
        <p:spPr>
          <a:xfrm>
            <a:off x="3668487" y="2865446"/>
            <a:ext cx="1070394"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400" dirty="0"/>
              <a:t>Wobble board with  pull cords to hold</a:t>
            </a:r>
          </a:p>
        </p:txBody>
      </p:sp>
      <p:sp>
        <p:nvSpPr>
          <p:cNvPr id="3" name="Footer Placeholder 2"/>
          <p:cNvSpPr>
            <a:spLocks noGrp="1"/>
          </p:cNvSpPr>
          <p:nvPr>
            <p:ph type="ftr" sz="quarter" idx="11"/>
          </p:nvPr>
        </p:nvSpPr>
        <p:spPr/>
        <p:txBody>
          <a:bodyPr/>
          <a:lstStyle/>
          <a:p>
            <a:r>
              <a:rPr lang="en-GB"/>
              <a:t>HBlackburn1</a:t>
            </a:r>
          </a:p>
        </p:txBody>
      </p:sp>
      <p:sp>
        <p:nvSpPr>
          <p:cNvPr id="4" name="Slide Number Placeholder 3"/>
          <p:cNvSpPr>
            <a:spLocks noGrp="1"/>
          </p:cNvSpPr>
          <p:nvPr>
            <p:ph type="sldNum" sz="quarter" idx="12"/>
          </p:nvPr>
        </p:nvSpPr>
        <p:spPr/>
        <p:txBody>
          <a:bodyPr/>
          <a:lstStyle/>
          <a:p>
            <a:fld id="{49A602CA-C052-44C5-8F81-31AAA1241455}" type="slidenum">
              <a:rPr lang="en-GB" smtClean="0"/>
              <a:t>22</a:t>
            </a:fld>
            <a:endParaRPr lang="en-GB"/>
          </a:p>
        </p:txBody>
      </p:sp>
    </p:spTree>
    <p:extLst>
      <p:ext uri="{BB962C8B-B14F-4D97-AF65-F5344CB8AC3E}">
        <p14:creationId xmlns:p14="http://schemas.microsoft.com/office/powerpoint/2010/main" val="1389355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teacher\Downloads\IMG_05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69527" y="4005065"/>
            <a:ext cx="3326384" cy="2494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teacher\Downloads\IMG_05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4269" y="628118"/>
            <a:ext cx="3967989" cy="297599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3059832" y="5497010"/>
            <a:ext cx="1368152" cy="272749"/>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164288" y="2780928"/>
            <a:ext cx="0" cy="2076266"/>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619672" y="2780928"/>
            <a:ext cx="504056" cy="2304256"/>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11560" y="3068960"/>
            <a:ext cx="0" cy="1788234"/>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9526" y="1870096"/>
            <a:ext cx="946089"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Fine motor skill blocks</a:t>
            </a:r>
          </a:p>
        </p:txBody>
      </p:sp>
      <p:sp>
        <p:nvSpPr>
          <p:cNvPr id="20" name="TextBox 19"/>
          <p:cNvSpPr txBox="1"/>
          <p:nvPr/>
        </p:nvSpPr>
        <p:spPr>
          <a:xfrm>
            <a:off x="2040821" y="1303729"/>
            <a:ext cx="939081" cy="116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400" dirty="0"/>
              <a:t>SAQ pull cord, attach to wrist and pull</a:t>
            </a:r>
          </a:p>
        </p:txBody>
      </p:sp>
      <p:sp>
        <p:nvSpPr>
          <p:cNvPr id="21" name="TextBox 20"/>
          <p:cNvSpPr txBox="1"/>
          <p:nvPr/>
        </p:nvSpPr>
        <p:spPr>
          <a:xfrm>
            <a:off x="4280193" y="4573680"/>
            <a:ext cx="136815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Various hand weights</a:t>
            </a:r>
          </a:p>
        </p:txBody>
      </p:sp>
      <p:sp>
        <p:nvSpPr>
          <p:cNvPr id="22" name="TextBox 21"/>
          <p:cNvSpPr txBox="1"/>
          <p:nvPr/>
        </p:nvSpPr>
        <p:spPr>
          <a:xfrm>
            <a:off x="6732240" y="5035345"/>
            <a:ext cx="122413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Bean bag  area for  lying in or calming </a:t>
            </a:r>
          </a:p>
        </p:txBody>
      </p:sp>
      <p:sp>
        <p:nvSpPr>
          <p:cNvPr id="2" name="Footer Placeholder 1"/>
          <p:cNvSpPr>
            <a:spLocks noGrp="1"/>
          </p:cNvSpPr>
          <p:nvPr>
            <p:ph type="ftr" sz="quarter" idx="11"/>
          </p:nvPr>
        </p:nvSpPr>
        <p:spPr/>
        <p:txBody>
          <a:bodyPr/>
          <a:lstStyle/>
          <a:p>
            <a:r>
              <a:rPr lang="en-GB"/>
              <a:t>HBlackburn1</a:t>
            </a:r>
          </a:p>
        </p:txBody>
      </p:sp>
      <p:sp>
        <p:nvSpPr>
          <p:cNvPr id="3" name="Slide Number Placeholder 2"/>
          <p:cNvSpPr>
            <a:spLocks noGrp="1"/>
          </p:cNvSpPr>
          <p:nvPr>
            <p:ph type="sldNum" sz="quarter" idx="12"/>
          </p:nvPr>
        </p:nvSpPr>
        <p:spPr/>
        <p:txBody>
          <a:bodyPr/>
          <a:lstStyle/>
          <a:p>
            <a:fld id="{49A602CA-C052-44C5-8F81-31AAA1241455}" type="slidenum">
              <a:rPr lang="en-GB" smtClean="0"/>
              <a:t>23</a:t>
            </a:fld>
            <a:endParaRPr lang="en-GB"/>
          </a:p>
        </p:txBody>
      </p:sp>
    </p:spTree>
    <p:extLst>
      <p:ext uri="{BB962C8B-B14F-4D97-AF65-F5344CB8AC3E}">
        <p14:creationId xmlns:p14="http://schemas.microsoft.com/office/powerpoint/2010/main" val="1532504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p:spPr>
        <p:txBody>
          <a:bodyPr>
            <a:normAutofit fontScale="90000"/>
          </a:bodyPr>
          <a:lstStyle/>
          <a:p>
            <a:r>
              <a:rPr lang="en-GB" dirty="0"/>
              <a:t>References</a:t>
            </a:r>
          </a:p>
        </p:txBody>
      </p:sp>
      <p:sp>
        <p:nvSpPr>
          <p:cNvPr id="3" name="Content Placeholder 2"/>
          <p:cNvSpPr>
            <a:spLocks noGrp="1"/>
          </p:cNvSpPr>
          <p:nvPr>
            <p:ph idx="1"/>
          </p:nvPr>
        </p:nvSpPr>
        <p:spPr>
          <a:xfrm>
            <a:off x="457200" y="1268760"/>
            <a:ext cx="8229600" cy="5328592"/>
          </a:xfrm>
        </p:spPr>
        <p:txBody>
          <a:bodyPr>
            <a:normAutofit lnSpcReduction="10000"/>
          </a:bodyPr>
          <a:lstStyle/>
          <a:p>
            <a:r>
              <a:rPr lang="en-GB" sz="1400" dirty="0" err="1"/>
              <a:t>Aspergers</a:t>
            </a:r>
            <a:r>
              <a:rPr lang="en-GB" sz="1400" dirty="0"/>
              <a:t> central.com May 2015    </a:t>
            </a:r>
            <a:r>
              <a:rPr lang="en-GB" sz="1400" dirty="0">
                <a:hlinkClick r:id="rId2"/>
              </a:rPr>
              <a:t>https://www.youtube.com/watch?v=LAzw-Af_MnA&amp;t=58s</a:t>
            </a:r>
            <a:endParaRPr lang="en-GB" sz="1400" dirty="0"/>
          </a:p>
          <a:p>
            <a:endParaRPr lang="en-GB" sz="1400" dirty="0"/>
          </a:p>
          <a:p>
            <a:pPr marL="0" indent="0">
              <a:buNone/>
            </a:pPr>
            <a:r>
              <a:rPr lang="en-GB" sz="1400" dirty="0">
                <a:hlinkClick r:id="rId3"/>
              </a:rPr>
              <a:t>         Benne  ( 2016 )  https://autismawarenesscentre.com/does-my-child-have-sensory-processing-disorder/</a:t>
            </a:r>
            <a:endParaRPr lang="en-GB" sz="1400" dirty="0"/>
          </a:p>
          <a:p>
            <a:r>
              <a:rPr lang="en-GB" sz="1400" dirty="0" err="1"/>
              <a:t>Brukner</a:t>
            </a:r>
            <a:r>
              <a:rPr lang="en-GB" sz="1400" dirty="0"/>
              <a:t> ( 2014) The kids guide to staying Awesome  and on Control . Jessica Kingsley Publisher</a:t>
            </a:r>
          </a:p>
          <a:p>
            <a:endParaRPr lang="en-GB" sz="1400" dirty="0"/>
          </a:p>
          <a:p>
            <a:r>
              <a:rPr lang="en-GB" sz="1400" dirty="0" err="1"/>
              <a:t>Brukner</a:t>
            </a:r>
            <a:r>
              <a:rPr lang="en-GB" sz="1400" dirty="0"/>
              <a:t> ( 2017) (Stay cool and in control with the Keep Calm Guru . Jessica Kingsley Publisher</a:t>
            </a:r>
          </a:p>
          <a:p>
            <a:pPr marL="0" indent="0">
              <a:buNone/>
            </a:pPr>
            <a:endParaRPr lang="en-GB" sz="1400" dirty="0"/>
          </a:p>
          <a:p>
            <a:r>
              <a:rPr lang="en-GB" sz="1400" dirty="0"/>
              <a:t>Canavan ( 2015 ) Supporting pupils on the autism spectrum in primary schools , Routledge publishing </a:t>
            </a:r>
          </a:p>
          <a:p>
            <a:pPr marL="0" indent="0">
              <a:buNone/>
            </a:pPr>
            <a:endParaRPr lang="en-GB" sz="1400" dirty="0"/>
          </a:p>
          <a:p>
            <a:r>
              <a:rPr lang="en-GB" sz="1400" dirty="0"/>
              <a:t>Canavan ( 2015 ) Supporting pupils on the autism spectrum in secondary schools , Routledge publishing </a:t>
            </a:r>
          </a:p>
          <a:p>
            <a:endParaRPr lang="en-GB" sz="1400" dirty="0"/>
          </a:p>
          <a:p>
            <a:r>
              <a:rPr lang="en-GB" sz="1400" dirty="0"/>
              <a:t>  </a:t>
            </a:r>
            <a:r>
              <a:rPr lang="en-GB" sz="1400" dirty="0" err="1"/>
              <a:t>Arkey</a:t>
            </a:r>
            <a:r>
              <a:rPr lang="en-GB" sz="1400" dirty="0"/>
              <a:t> ( no date )</a:t>
            </a:r>
            <a:r>
              <a:rPr lang="en-GB" sz="1400" dirty="0">
                <a:hlinkClick r:id="rId4"/>
              </a:rPr>
              <a:t>https://childmind.org/article/sensory-processing-issues-explained/</a:t>
            </a:r>
            <a:endParaRPr lang="en-GB" sz="1400" dirty="0"/>
          </a:p>
          <a:p>
            <a:pPr marL="0" indent="0">
              <a:buNone/>
            </a:pPr>
            <a:endParaRPr lang="en-GB" sz="1400" dirty="0"/>
          </a:p>
          <a:p>
            <a:r>
              <a:rPr lang="en-GB" sz="1400" dirty="0" err="1"/>
              <a:t>Dalgleish</a:t>
            </a:r>
            <a:r>
              <a:rPr lang="en-GB" sz="1400" dirty="0"/>
              <a:t> ( 2013) The sensory child gets organized , Touchstone book</a:t>
            </a:r>
          </a:p>
          <a:p>
            <a:pPr marL="0" indent="0">
              <a:buNone/>
            </a:pPr>
            <a:endParaRPr lang="en-GB" sz="1400" dirty="0"/>
          </a:p>
          <a:p>
            <a:r>
              <a:rPr lang="en-GB" sz="1400" dirty="0"/>
              <a:t>Daniels (  2018   ) Visual learning and  teaching and essential guide for educators K-8  , Free star publishing</a:t>
            </a:r>
          </a:p>
          <a:p>
            <a:endParaRPr lang="en-GB" sz="1400" dirty="0"/>
          </a:p>
          <a:p>
            <a:r>
              <a:rPr lang="en-GB" sz="1400" dirty="0"/>
              <a:t>Daniels  ( 2018) </a:t>
            </a:r>
            <a:r>
              <a:rPr lang="en-GB" sz="1400" dirty="0">
                <a:hlinkClick r:id="rId5"/>
              </a:rPr>
              <a:t>https://www.insightresources.org/2019/04/26/why-visual-learning-and-teaching/</a:t>
            </a:r>
            <a:endParaRPr lang="en-GB" sz="1400" dirty="0"/>
          </a:p>
          <a:p>
            <a:pPr marL="0" indent="0">
              <a:buNone/>
            </a:pPr>
            <a:endParaRPr lang="en-GB" sz="1400" dirty="0"/>
          </a:p>
          <a:p>
            <a:r>
              <a:rPr lang="en-GB" sz="1400" dirty="0"/>
              <a:t> </a:t>
            </a:r>
            <a:r>
              <a:rPr lang="en-GB" sz="1400" dirty="0" err="1"/>
              <a:t>Horwood</a:t>
            </a:r>
            <a:r>
              <a:rPr lang="en-GB" sz="1400" dirty="0"/>
              <a:t> ( 2008 ) Sensory circuits, a sensory motor skills programme for children .  LDA Publishing</a:t>
            </a:r>
          </a:p>
          <a:p>
            <a:endParaRPr lang="en-GB" sz="1400" dirty="0"/>
          </a:p>
          <a:p>
            <a:r>
              <a:rPr lang="en-GB" sz="1400" dirty="0" err="1"/>
              <a:t>Mahoy</a:t>
            </a:r>
            <a:r>
              <a:rPr lang="en-GB" sz="1400" dirty="0"/>
              <a:t> ( 2015)  </a:t>
            </a:r>
            <a:r>
              <a:rPr lang="en-GB" sz="1400" dirty="0">
                <a:hlinkClick r:id="rId6"/>
              </a:rPr>
              <a:t>https://www.youtube.com/watch?v=K2P4Ed6G3gw</a:t>
            </a:r>
            <a:endParaRPr lang="en-GB" sz="1400" dirty="0"/>
          </a:p>
          <a:p>
            <a:pPr marL="0" indent="0">
              <a:buNone/>
            </a:pPr>
            <a:endParaRPr lang="en-GB" sz="1400" dirty="0"/>
          </a:p>
          <a:p>
            <a:endParaRPr lang="en-GB" sz="1400" dirty="0"/>
          </a:p>
        </p:txBody>
      </p:sp>
      <p:sp>
        <p:nvSpPr>
          <p:cNvPr id="4" name="Footer Placeholder 3"/>
          <p:cNvSpPr>
            <a:spLocks noGrp="1"/>
          </p:cNvSpPr>
          <p:nvPr>
            <p:ph type="ftr" sz="quarter" idx="11"/>
          </p:nvPr>
        </p:nvSpPr>
        <p:spPr/>
        <p:txBody>
          <a:bodyPr/>
          <a:lstStyle/>
          <a:p>
            <a:r>
              <a:rPr lang="en-GB"/>
              <a:t>HBlackburn1</a:t>
            </a:r>
          </a:p>
        </p:txBody>
      </p:sp>
      <p:sp>
        <p:nvSpPr>
          <p:cNvPr id="5" name="Slide Number Placeholder 4"/>
          <p:cNvSpPr>
            <a:spLocks noGrp="1"/>
          </p:cNvSpPr>
          <p:nvPr>
            <p:ph type="sldNum" sz="quarter" idx="12"/>
          </p:nvPr>
        </p:nvSpPr>
        <p:spPr/>
        <p:txBody>
          <a:bodyPr/>
          <a:lstStyle/>
          <a:p>
            <a:fld id="{49A602CA-C052-44C5-8F81-31AAA1241455}" type="slidenum">
              <a:rPr lang="en-GB" smtClean="0"/>
              <a:t>24</a:t>
            </a:fld>
            <a:endParaRPr lang="en-GB"/>
          </a:p>
        </p:txBody>
      </p:sp>
    </p:spTree>
    <p:extLst>
      <p:ext uri="{BB962C8B-B14F-4D97-AF65-F5344CB8AC3E}">
        <p14:creationId xmlns:p14="http://schemas.microsoft.com/office/powerpoint/2010/main" val="464072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5688632"/>
          </a:xfrm>
        </p:spPr>
        <p:txBody>
          <a:bodyPr>
            <a:normAutofit/>
          </a:bodyPr>
          <a:lstStyle/>
          <a:p>
            <a:pPr marL="0" indent="0">
              <a:buNone/>
            </a:pPr>
            <a:endParaRPr lang="en-GB" dirty="0"/>
          </a:p>
          <a:p>
            <a:r>
              <a:rPr lang="en-GB" sz="1600" dirty="0"/>
              <a:t>Pixy.com ( picture )</a:t>
            </a:r>
          </a:p>
          <a:p>
            <a:pPr marL="0" indent="0">
              <a:buNone/>
            </a:pPr>
            <a:endParaRPr lang="en-GB" sz="1600" dirty="0"/>
          </a:p>
          <a:p>
            <a:r>
              <a:rPr lang="en-GB" sz="1600" dirty="0"/>
              <a:t>Sensory Mini’s  Sue Allen and </a:t>
            </a:r>
            <a:r>
              <a:rPr lang="en-GB" sz="1600" dirty="0" err="1"/>
              <a:t>Anthea</a:t>
            </a:r>
            <a:r>
              <a:rPr lang="en-GB" sz="1600" dirty="0"/>
              <a:t> Thornton (2019) </a:t>
            </a:r>
            <a:r>
              <a:rPr lang="en-GB" sz="1600" dirty="0">
                <a:hlinkClick r:id="rId2"/>
              </a:rPr>
              <a:t>https://www.youtube.com/watch?v=ueDQjhJDqIg</a:t>
            </a:r>
            <a:endParaRPr lang="en-GB" sz="1600" dirty="0"/>
          </a:p>
          <a:p>
            <a:endParaRPr lang="en-GB" sz="1600" dirty="0"/>
          </a:p>
          <a:p>
            <a:r>
              <a:rPr lang="en-GB" sz="1600" dirty="0"/>
              <a:t>Sensory Mini’s  Sue Allen and </a:t>
            </a:r>
            <a:r>
              <a:rPr lang="en-GB" sz="1600" dirty="0" err="1"/>
              <a:t>Anthea</a:t>
            </a:r>
            <a:r>
              <a:rPr lang="en-GB" sz="1600" dirty="0"/>
              <a:t> Thornton (2019) </a:t>
            </a:r>
            <a:r>
              <a:rPr lang="en-GB" sz="1600" dirty="0">
                <a:hlinkClick r:id="rId3"/>
              </a:rPr>
              <a:t>https://www.youtube.com/watch?v=Oquc160D1dw</a:t>
            </a:r>
            <a:endParaRPr lang="en-GB" sz="1600" dirty="0"/>
          </a:p>
          <a:p>
            <a:endParaRPr lang="en-GB" sz="1600" dirty="0">
              <a:hlinkClick r:id="rId4"/>
            </a:endParaRPr>
          </a:p>
          <a:p>
            <a:r>
              <a:rPr lang="en-GB" sz="1600" dirty="0">
                <a:hlinkClick r:id="rId5"/>
              </a:rPr>
              <a:t>https://www.smartkidswithspd.org</a:t>
            </a:r>
            <a:r>
              <a:rPr lang="en-GB" sz="1600" dirty="0"/>
              <a:t> ( no date )</a:t>
            </a:r>
          </a:p>
          <a:p>
            <a:endParaRPr lang="en-GB" sz="1600" dirty="0"/>
          </a:p>
          <a:p>
            <a:r>
              <a:rPr lang="en-GB" sz="1600" dirty="0"/>
              <a:t>worldatlas.com ( picture)</a:t>
            </a:r>
          </a:p>
          <a:p>
            <a:endParaRPr lang="en-GB" sz="1600" dirty="0">
              <a:hlinkClick r:id="rId6"/>
            </a:endParaRPr>
          </a:p>
          <a:p>
            <a:r>
              <a:rPr lang="en-GB" sz="1600" dirty="0">
                <a:hlinkClick r:id="rId6"/>
              </a:rPr>
              <a:t>https://www.webmd.com/children/sensory-processing-disorder#1</a:t>
            </a:r>
            <a:r>
              <a:rPr lang="en-GB" sz="1600" dirty="0"/>
              <a:t> ( no date )</a:t>
            </a:r>
            <a:r>
              <a:rPr lang="en-GB" dirty="0"/>
              <a:t> </a:t>
            </a:r>
          </a:p>
        </p:txBody>
      </p:sp>
      <p:sp>
        <p:nvSpPr>
          <p:cNvPr id="2" name="Footer Placeholder 1"/>
          <p:cNvSpPr>
            <a:spLocks noGrp="1"/>
          </p:cNvSpPr>
          <p:nvPr>
            <p:ph type="ftr" sz="quarter" idx="11"/>
          </p:nvPr>
        </p:nvSpPr>
        <p:spPr/>
        <p:txBody>
          <a:bodyPr/>
          <a:lstStyle/>
          <a:p>
            <a:r>
              <a:rPr lang="en-GB"/>
              <a:t>HBlackburn1</a:t>
            </a:r>
          </a:p>
        </p:txBody>
      </p:sp>
      <p:sp>
        <p:nvSpPr>
          <p:cNvPr id="4" name="Slide Number Placeholder 3"/>
          <p:cNvSpPr>
            <a:spLocks noGrp="1"/>
          </p:cNvSpPr>
          <p:nvPr>
            <p:ph type="sldNum" sz="quarter" idx="12"/>
          </p:nvPr>
        </p:nvSpPr>
        <p:spPr/>
        <p:txBody>
          <a:bodyPr/>
          <a:lstStyle/>
          <a:p>
            <a:fld id="{49A602CA-C052-44C5-8F81-31AAA1241455}" type="slidenum">
              <a:rPr lang="en-GB" smtClean="0"/>
              <a:t>25</a:t>
            </a:fld>
            <a:endParaRPr lang="en-GB"/>
          </a:p>
        </p:txBody>
      </p:sp>
    </p:spTree>
    <p:extLst>
      <p:ext uri="{BB962C8B-B14F-4D97-AF65-F5344CB8AC3E}">
        <p14:creationId xmlns:p14="http://schemas.microsoft.com/office/powerpoint/2010/main" val="3344032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02" t="15530" r="40298" b="4804"/>
          <a:stretch/>
        </p:blipFill>
        <p:spPr bwMode="auto">
          <a:xfrm>
            <a:off x="2312579" y="188640"/>
            <a:ext cx="4759703" cy="6215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476672"/>
            <a:ext cx="1296144" cy="369332"/>
          </a:xfrm>
          <a:prstGeom prst="rect">
            <a:avLst/>
          </a:prstGeom>
          <a:noFill/>
        </p:spPr>
        <p:txBody>
          <a:bodyPr wrap="square" rtlCol="0">
            <a:spAutoFit/>
          </a:bodyPr>
          <a:lstStyle/>
          <a:p>
            <a:r>
              <a:rPr lang="en-GB" dirty="0"/>
              <a:t>Appendix 1</a:t>
            </a:r>
          </a:p>
        </p:txBody>
      </p:sp>
      <p:sp>
        <p:nvSpPr>
          <p:cNvPr id="5" name="TextBox 4"/>
          <p:cNvSpPr txBox="1"/>
          <p:nvPr/>
        </p:nvSpPr>
        <p:spPr>
          <a:xfrm>
            <a:off x="323528" y="5234359"/>
            <a:ext cx="1440160" cy="1169551"/>
          </a:xfrm>
          <a:prstGeom prst="rect">
            <a:avLst/>
          </a:prstGeom>
          <a:noFill/>
        </p:spPr>
        <p:txBody>
          <a:bodyPr wrap="square" rtlCol="0">
            <a:spAutoFit/>
          </a:bodyPr>
          <a:lstStyle/>
          <a:p>
            <a:r>
              <a:rPr lang="en-GB" sz="1400" dirty="0"/>
              <a:t>Daniels ( 2018) visual learning and teaching an essential guide for educators k-8  </a:t>
            </a:r>
          </a:p>
        </p:txBody>
      </p:sp>
      <p:sp>
        <p:nvSpPr>
          <p:cNvPr id="2" name="Footer Placeholder 1"/>
          <p:cNvSpPr>
            <a:spLocks noGrp="1"/>
          </p:cNvSpPr>
          <p:nvPr>
            <p:ph type="ftr" sz="quarter" idx="11"/>
          </p:nvPr>
        </p:nvSpPr>
        <p:spPr/>
        <p:txBody>
          <a:bodyPr/>
          <a:lstStyle/>
          <a:p>
            <a:r>
              <a:rPr lang="en-GB"/>
              <a:t>HBlackburn1</a:t>
            </a:r>
          </a:p>
        </p:txBody>
      </p:sp>
      <p:sp>
        <p:nvSpPr>
          <p:cNvPr id="3" name="Slide Number Placeholder 2"/>
          <p:cNvSpPr>
            <a:spLocks noGrp="1"/>
          </p:cNvSpPr>
          <p:nvPr>
            <p:ph type="sldNum" sz="quarter" idx="12"/>
          </p:nvPr>
        </p:nvSpPr>
        <p:spPr/>
        <p:txBody>
          <a:bodyPr/>
          <a:lstStyle/>
          <a:p>
            <a:fld id="{49A602CA-C052-44C5-8F81-31AAA1241455}" type="slidenum">
              <a:rPr lang="en-GB" smtClean="0"/>
              <a:t>26</a:t>
            </a:fld>
            <a:endParaRPr lang="en-GB"/>
          </a:p>
        </p:txBody>
      </p:sp>
    </p:spTree>
    <p:extLst>
      <p:ext uri="{BB962C8B-B14F-4D97-AF65-F5344CB8AC3E}">
        <p14:creationId xmlns:p14="http://schemas.microsoft.com/office/powerpoint/2010/main" val="3604736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60648"/>
            <a:ext cx="1512168" cy="369332"/>
          </a:xfrm>
          <a:prstGeom prst="rect">
            <a:avLst/>
          </a:prstGeom>
          <a:noFill/>
        </p:spPr>
        <p:txBody>
          <a:bodyPr wrap="square" rtlCol="0">
            <a:spAutoFit/>
          </a:bodyPr>
          <a:lstStyle/>
          <a:p>
            <a:r>
              <a:rPr lang="en-GB" dirty="0"/>
              <a:t>Appendix 2</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94" t="16978" r="40211" b="5168"/>
          <a:stretch/>
        </p:blipFill>
        <p:spPr bwMode="auto">
          <a:xfrm>
            <a:off x="1907704" y="260648"/>
            <a:ext cx="4953226" cy="634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5234359"/>
            <a:ext cx="1440160" cy="1169551"/>
          </a:xfrm>
          <a:prstGeom prst="rect">
            <a:avLst/>
          </a:prstGeom>
          <a:noFill/>
        </p:spPr>
        <p:txBody>
          <a:bodyPr wrap="square" rtlCol="0">
            <a:spAutoFit/>
          </a:bodyPr>
          <a:lstStyle/>
          <a:p>
            <a:r>
              <a:rPr lang="en-GB" sz="1400" dirty="0"/>
              <a:t>Daniels ( 2018) visual learning and teaching an essential guide for educators k-8  </a:t>
            </a:r>
          </a:p>
        </p:txBody>
      </p:sp>
      <p:sp>
        <p:nvSpPr>
          <p:cNvPr id="2" name="Footer Placeholder 1"/>
          <p:cNvSpPr>
            <a:spLocks noGrp="1"/>
          </p:cNvSpPr>
          <p:nvPr>
            <p:ph type="ftr" sz="quarter" idx="11"/>
          </p:nvPr>
        </p:nvSpPr>
        <p:spPr/>
        <p:txBody>
          <a:bodyPr/>
          <a:lstStyle/>
          <a:p>
            <a:r>
              <a:rPr lang="en-GB"/>
              <a:t>HBlackburn1</a:t>
            </a:r>
          </a:p>
        </p:txBody>
      </p:sp>
      <p:sp>
        <p:nvSpPr>
          <p:cNvPr id="3" name="Slide Number Placeholder 2"/>
          <p:cNvSpPr>
            <a:spLocks noGrp="1"/>
          </p:cNvSpPr>
          <p:nvPr>
            <p:ph type="sldNum" sz="quarter" idx="12"/>
          </p:nvPr>
        </p:nvSpPr>
        <p:spPr/>
        <p:txBody>
          <a:bodyPr/>
          <a:lstStyle/>
          <a:p>
            <a:fld id="{49A602CA-C052-44C5-8F81-31AAA1241455}" type="slidenum">
              <a:rPr lang="en-GB" smtClean="0"/>
              <a:t>27</a:t>
            </a:fld>
            <a:endParaRPr lang="en-GB"/>
          </a:p>
        </p:txBody>
      </p:sp>
    </p:spTree>
    <p:extLst>
      <p:ext uri="{BB962C8B-B14F-4D97-AF65-F5344CB8AC3E}">
        <p14:creationId xmlns:p14="http://schemas.microsoft.com/office/powerpoint/2010/main" val="2023609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66528" cy="706090"/>
          </a:xfrm>
        </p:spPr>
        <p:txBody>
          <a:bodyPr>
            <a:normAutofit/>
          </a:bodyPr>
          <a:lstStyle/>
          <a:p>
            <a:r>
              <a:rPr lang="en-GB" sz="1200" dirty="0"/>
              <a:t>APPENDIX 3</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826" t="15548" r="42235" b="3964"/>
          <a:stretch/>
        </p:blipFill>
        <p:spPr bwMode="auto">
          <a:xfrm>
            <a:off x="0" y="970156"/>
            <a:ext cx="4415883" cy="588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775" t="16387" r="42115" b="5412"/>
          <a:stretch/>
        </p:blipFill>
        <p:spPr bwMode="auto">
          <a:xfrm>
            <a:off x="4627756" y="1053790"/>
            <a:ext cx="4438185" cy="5720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GB"/>
              <a:t>HBlackburn1</a:t>
            </a:r>
          </a:p>
        </p:txBody>
      </p:sp>
      <p:sp>
        <p:nvSpPr>
          <p:cNvPr id="4" name="Slide Number Placeholder 3"/>
          <p:cNvSpPr>
            <a:spLocks noGrp="1"/>
          </p:cNvSpPr>
          <p:nvPr>
            <p:ph type="sldNum" sz="quarter" idx="12"/>
          </p:nvPr>
        </p:nvSpPr>
        <p:spPr/>
        <p:txBody>
          <a:bodyPr/>
          <a:lstStyle/>
          <a:p>
            <a:fld id="{49A602CA-C052-44C5-8F81-31AAA1241455}" type="slidenum">
              <a:rPr lang="en-GB" smtClean="0"/>
              <a:t>28</a:t>
            </a:fld>
            <a:endParaRPr lang="en-GB"/>
          </a:p>
        </p:txBody>
      </p:sp>
    </p:spTree>
    <p:extLst>
      <p:ext uri="{BB962C8B-B14F-4D97-AF65-F5344CB8AC3E}">
        <p14:creationId xmlns:p14="http://schemas.microsoft.com/office/powerpoint/2010/main" val="222605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0" y="135478"/>
            <a:ext cx="2324138" cy="413202"/>
          </a:xfrm>
        </p:spPr>
        <p:txBody>
          <a:bodyPr>
            <a:normAutofit/>
          </a:bodyPr>
          <a:lstStyle/>
          <a:p>
            <a:r>
              <a:rPr lang="en-GB" sz="1200" dirty="0"/>
              <a:t>Appendix 4</a:t>
            </a:r>
          </a:p>
        </p:txBody>
      </p:sp>
      <p:sp>
        <p:nvSpPr>
          <p:cNvPr id="6" name="TextBox 5"/>
          <p:cNvSpPr txBox="1"/>
          <p:nvPr/>
        </p:nvSpPr>
        <p:spPr>
          <a:xfrm>
            <a:off x="251520" y="620688"/>
            <a:ext cx="8568952" cy="4980851"/>
          </a:xfrm>
          <a:prstGeom prst="rect">
            <a:avLst/>
          </a:prstGeom>
          <a:noFill/>
        </p:spPr>
        <p:txBody>
          <a:bodyPr wrap="square" rtlCol="0">
            <a:spAutoFit/>
          </a:bodyPr>
          <a:lstStyle/>
          <a:p>
            <a:pPr>
              <a:lnSpc>
                <a:spcPct val="115000"/>
              </a:lnSpc>
              <a:spcAft>
                <a:spcPts val="1000"/>
              </a:spcAft>
            </a:pPr>
            <a:r>
              <a:rPr lang="en-GB" sz="1200" b="1" dirty="0">
                <a:ea typeface="Calibri"/>
                <a:cs typeface="Times New Roman"/>
              </a:rPr>
              <a:t>Sensory organising worksheet</a:t>
            </a:r>
          </a:p>
          <a:p>
            <a:pPr lvl="0">
              <a:lnSpc>
                <a:spcPct val="115000"/>
              </a:lnSpc>
              <a:spcAft>
                <a:spcPts val="1000"/>
              </a:spcAft>
            </a:pPr>
            <a:r>
              <a:rPr lang="en-GB" sz="1200" dirty="0">
                <a:ea typeface="Calibri"/>
                <a:cs typeface="Times New Roman"/>
              </a:rPr>
              <a:t>1.What are some of the main challenges your child lives with  day to day . Are the core issues related to anxiety , </a:t>
            </a:r>
            <a:r>
              <a:rPr lang="en-GB" sz="1200" dirty="0" err="1">
                <a:ea typeface="Calibri"/>
                <a:cs typeface="Times New Roman"/>
              </a:rPr>
              <a:t>rigidy</a:t>
            </a:r>
            <a:r>
              <a:rPr lang="en-GB" sz="1200" dirty="0">
                <a:ea typeface="Calibri"/>
                <a:cs typeface="Times New Roman"/>
              </a:rPr>
              <a:t> and or attentional issues.</a:t>
            </a:r>
          </a:p>
          <a:p>
            <a:pPr>
              <a:lnSpc>
                <a:spcPct val="115000"/>
              </a:lnSpc>
              <a:spcAft>
                <a:spcPts val="1000"/>
              </a:spcAft>
            </a:pPr>
            <a:r>
              <a:rPr lang="en-GB" sz="1200" dirty="0">
                <a:ea typeface="Calibri"/>
                <a:cs typeface="Times New Roman"/>
              </a:rPr>
              <a:t>2.Do you see any sensory tendencies in your child? Do you notice any challenges or sensitivities around their ability to process information from their senses ( movement , sound, touch, smell, taste , seeing)</a:t>
            </a:r>
          </a:p>
          <a:p>
            <a:pPr>
              <a:lnSpc>
                <a:spcPct val="115000"/>
              </a:lnSpc>
              <a:spcAft>
                <a:spcPts val="1000"/>
              </a:spcAft>
            </a:pPr>
            <a:r>
              <a:rPr lang="en-GB" sz="1200" dirty="0">
                <a:ea typeface="Calibri"/>
                <a:cs typeface="Times New Roman"/>
              </a:rPr>
              <a:t>3.What are your child’s strengths, things they are good at , love to do?</a:t>
            </a:r>
          </a:p>
          <a:p>
            <a:pPr>
              <a:lnSpc>
                <a:spcPct val="115000"/>
              </a:lnSpc>
              <a:spcAft>
                <a:spcPts val="1000"/>
              </a:spcAft>
            </a:pPr>
            <a:r>
              <a:rPr lang="en-GB" sz="1200" dirty="0">
                <a:ea typeface="Calibri"/>
                <a:cs typeface="Times New Roman"/>
              </a:rPr>
              <a:t>4.List the 3 biggest challenges for your child that impact home for him/her and your whole family.</a:t>
            </a:r>
          </a:p>
          <a:p>
            <a:pPr lvl="0">
              <a:lnSpc>
                <a:spcPct val="115000"/>
              </a:lnSpc>
              <a:spcAft>
                <a:spcPts val="0"/>
              </a:spcAft>
            </a:pPr>
            <a:r>
              <a:rPr lang="en-GB" sz="1200" dirty="0">
                <a:ea typeface="Calibri"/>
                <a:cs typeface="Times New Roman"/>
              </a:rPr>
              <a:t>5. How does your child process information / learn best? visual, auditory or tactile? </a:t>
            </a:r>
          </a:p>
          <a:p>
            <a:pPr lvl="0">
              <a:lnSpc>
                <a:spcPct val="115000"/>
              </a:lnSpc>
              <a:spcAft>
                <a:spcPts val="0"/>
              </a:spcAft>
            </a:pPr>
            <a:endParaRPr lang="en-GB" sz="1200" dirty="0">
              <a:ea typeface="Calibri"/>
              <a:cs typeface="Times New Roman"/>
            </a:endParaRPr>
          </a:p>
          <a:p>
            <a:pPr lvl="0">
              <a:lnSpc>
                <a:spcPct val="115000"/>
              </a:lnSpc>
              <a:spcAft>
                <a:spcPts val="0"/>
              </a:spcAft>
            </a:pPr>
            <a:r>
              <a:rPr lang="en-GB" sz="1200" dirty="0">
                <a:ea typeface="Calibri"/>
                <a:cs typeface="Times New Roman"/>
              </a:rPr>
              <a:t>6.What are the common triggers for your child( things that get him/her upset , anxious or overwhelmed)</a:t>
            </a:r>
          </a:p>
          <a:p>
            <a:pPr lvl="0">
              <a:lnSpc>
                <a:spcPct val="115000"/>
              </a:lnSpc>
              <a:spcAft>
                <a:spcPts val="0"/>
              </a:spcAft>
            </a:pPr>
            <a:endParaRPr lang="en-GB" sz="1200" dirty="0">
              <a:ea typeface="Calibri"/>
              <a:cs typeface="Times New Roman"/>
            </a:endParaRPr>
          </a:p>
          <a:p>
            <a:pPr lvl="0">
              <a:lnSpc>
                <a:spcPct val="115000"/>
              </a:lnSpc>
              <a:spcAft>
                <a:spcPts val="0"/>
              </a:spcAft>
            </a:pPr>
            <a:r>
              <a:rPr lang="en-GB" sz="1200" dirty="0">
                <a:ea typeface="Calibri"/>
                <a:cs typeface="Times New Roman"/>
              </a:rPr>
              <a:t>7.How does you child calm down when upset.</a:t>
            </a:r>
          </a:p>
          <a:p>
            <a:pPr marL="457200">
              <a:lnSpc>
                <a:spcPct val="115000"/>
              </a:lnSpc>
              <a:spcAft>
                <a:spcPts val="0"/>
              </a:spcAft>
            </a:pPr>
            <a:r>
              <a:rPr lang="en-GB" sz="1200" dirty="0">
                <a:ea typeface="Calibri"/>
                <a:cs typeface="Times New Roman"/>
              </a:rPr>
              <a:t> </a:t>
            </a:r>
          </a:p>
          <a:p>
            <a:pPr lvl="0">
              <a:lnSpc>
                <a:spcPct val="115000"/>
              </a:lnSpc>
              <a:spcAft>
                <a:spcPts val="0"/>
              </a:spcAft>
            </a:pPr>
            <a:r>
              <a:rPr lang="en-GB" sz="1200" dirty="0">
                <a:ea typeface="Calibri"/>
                <a:cs typeface="Times New Roman"/>
              </a:rPr>
              <a:t>8.Does your child have difficulty with transitions at home? If so what transitions at home cause the most anxiety or disruption ? ( </a:t>
            </a:r>
            <a:r>
              <a:rPr lang="en-GB" sz="1200" dirty="0" err="1">
                <a:ea typeface="Calibri"/>
                <a:cs typeface="Times New Roman"/>
              </a:rPr>
              <a:t>eg</a:t>
            </a:r>
            <a:r>
              <a:rPr lang="en-GB" sz="1200" dirty="0">
                <a:ea typeface="Calibri"/>
                <a:cs typeface="Times New Roman"/>
              </a:rPr>
              <a:t> morning cleaning teeth and getting dressed)</a:t>
            </a:r>
          </a:p>
          <a:p>
            <a:pPr lvl="0">
              <a:lnSpc>
                <a:spcPct val="115000"/>
              </a:lnSpc>
              <a:spcAft>
                <a:spcPts val="0"/>
              </a:spcAft>
            </a:pPr>
            <a:endParaRPr lang="en-GB" sz="1200" dirty="0">
              <a:ea typeface="Calibri"/>
              <a:cs typeface="Times New Roman"/>
            </a:endParaRPr>
          </a:p>
          <a:p>
            <a:pPr lvl="0">
              <a:lnSpc>
                <a:spcPct val="115000"/>
              </a:lnSpc>
              <a:spcAft>
                <a:spcPts val="0"/>
              </a:spcAft>
            </a:pPr>
            <a:r>
              <a:rPr lang="en-GB" sz="1200" dirty="0">
                <a:ea typeface="Calibri"/>
                <a:cs typeface="Times New Roman"/>
              </a:rPr>
              <a:t>9. Does your child have a favourite colour , character or fascination ?</a:t>
            </a:r>
          </a:p>
          <a:p>
            <a:pPr marL="457200">
              <a:lnSpc>
                <a:spcPct val="115000"/>
              </a:lnSpc>
              <a:spcAft>
                <a:spcPts val="0"/>
              </a:spcAft>
            </a:pPr>
            <a:r>
              <a:rPr lang="en-GB" sz="1200" dirty="0">
                <a:ea typeface="Calibri"/>
                <a:cs typeface="Times New Roman"/>
              </a:rPr>
              <a:t> </a:t>
            </a:r>
          </a:p>
          <a:p>
            <a:pPr lvl="0">
              <a:lnSpc>
                <a:spcPct val="115000"/>
              </a:lnSpc>
              <a:spcAft>
                <a:spcPts val="1000"/>
              </a:spcAft>
            </a:pPr>
            <a:r>
              <a:rPr lang="en-GB" sz="1200" dirty="0">
                <a:ea typeface="Calibri"/>
                <a:cs typeface="Times New Roman"/>
              </a:rPr>
              <a:t>10.As a parent what are your top 3 issues you would like to work on with your child that would make the biggest impact on your day to day experience at home?</a:t>
            </a:r>
          </a:p>
        </p:txBody>
      </p:sp>
      <p:sp>
        <p:nvSpPr>
          <p:cNvPr id="3" name="Footer Placeholder 2"/>
          <p:cNvSpPr>
            <a:spLocks noGrp="1"/>
          </p:cNvSpPr>
          <p:nvPr>
            <p:ph type="ftr" sz="quarter" idx="11"/>
          </p:nvPr>
        </p:nvSpPr>
        <p:spPr/>
        <p:txBody>
          <a:bodyPr/>
          <a:lstStyle/>
          <a:p>
            <a:r>
              <a:rPr lang="en-GB"/>
              <a:t>HBlackburn1</a:t>
            </a:r>
          </a:p>
        </p:txBody>
      </p:sp>
      <p:sp>
        <p:nvSpPr>
          <p:cNvPr id="4" name="Slide Number Placeholder 3"/>
          <p:cNvSpPr>
            <a:spLocks noGrp="1"/>
          </p:cNvSpPr>
          <p:nvPr>
            <p:ph type="sldNum" sz="quarter" idx="12"/>
          </p:nvPr>
        </p:nvSpPr>
        <p:spPr/>
        <p:txBody>
          <a:bodyPr/>
          <a:lstStyle/>
          <a:p>
            <a:fld id="{49A602CA-C052-44C5-8F81-31AAA1241455}" type="slidenum">
              <a:rPr lang="en-GB" smtClean="0"/>
              <a:t>29</a:t>
            </a:fld>
            <a:endParaRPr lang="en-GB"/>
          </a:p>
        </p:txBody>
      </p:sp>
    </p:spTree>
    <p:extLst>
      <p:ext uri="{BB962C8B-B14F-4D97-AF65-F5344CB8AC3E}">
        <p14:creationId xmlns:p14="http://schemas.microsoft.com/office/powerpoint/2010/main" val="32363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GB" dirty="0"/>
              <a:t>Most of us are familiar with the 5 basic senses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56792"/>
            <a:ext cx="7557417" cy="503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53336"/>
            <a:ext cx="3312368" cy="369332"/>
          </a:xfrm>
          <a:prstGeom prst="rect">
            <a:avLst/>
          </a:prstGeom>
          <a:noFill/>
        </p:spPr>
        <p:txBody>
          <a:bodyPr wrap="square" rtlCol="0">
            <a:spAutoFit/>
          </a:bodyPr>
          <a:lstStyle/>
          <a:p>
            <a:r>
              <a:rPr lang="en-GB" dirty="0"/>
              <a:t>Image from worldatlas.com</a:t>
            </a:r>
          </a:p>
        </p:txBody>
      </p:sp>
      <p:sp>
        <p:nvSpPr>
          <p:cNvPr id="3" name="Footer Placeholder 2"/>
          <p:cNvSpPr>
            <a:spLocks noGrp="1"/>
          </p:cNvSpPr>
          <p:nvPr>
            <p:ph type="ftr" sz="quarter" idx="11"/>
          </p:nvPr>
        </p:nvSpPr>
        <p:spPr/>
        <p:txBody>
          <a:bodyPr/>
          <a:lstStyle/>
          <a:p>
            <a:r>
              <a:rPr lang="en-GB"/>
              <a:t>HBlackburn1</a:t>
            </a:r>
          </a:p>
        </p:txBody>
      </p:sp>
      <p:sp>
        <p:nvSpPr>
          <p:cNvPr id="5" name="Slide Number Placeholder 4"/>
          <p:cNvSpPr>
            <a:spLocks noGrp="1"/>
          </p:cNvSpPr>
          <p:nvPr>
            <p:ph type="sldNum" sz="quarter" idx="12"/>
          </p:nvPr>
        </p:nvSpPr>
        <p:spPr/>
        <p:txBody>
          <a:bodyPr/>
          <a:lstStyle/>
          <a:p>
            <a:fld id="{49A602CA-C052-44C5-8F81-31AAA1241455}" type="slidenum">
              <a:rPr lang="en-GB" smtClean="0"/>
              <a:t>3</a:t>
            </a:fld>
            <a:endParaRPr lang="en-GB"/>
          </a:p>
        </p:txBody>
      </p:sp>
    </p:spTree>
    <p:extLst>
      <p:ext uri="{BB962C8B-B14F-4D97-AF65-F5344CB8AC3E}">
        <p14:creationId xmlns:p14="http://schemas.microsoft.com/office/powerpoint/2010/main" val="631746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10744" cy="922114"/>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r>
              <a:rPr lang="en-GB" sz="1800" dirty="0"/>
              <a:t>TA observation  ( Appendix  5)  </a:t>
            </a:r>
          </a:p>
        </p:txBody>
      </p:sp>
      <p:sp>
        <p:nvSpPr>
          <p:cNvPr id="3" name="Content Placeholder 2"/>
          <p:cNvSpPr>
            <a:spLocks noGrp="1"/>
          </p:cNvSpPr>
          <p:nvPr>
            <p:ph idx="1"/>
          </p:nvPr>
        </p:nvSpPr>
        <p:spPr>
          <a:xfrm>
            <a:off x="457200" y="1340768"/>
            <a:ext cx="8229600" cy="5400600"/>
          </a:xfrm>
        </p:spPr>
        <p:txBody>
          <a:bodyPr>
            <a:normAutofit/>
          </a:bodyPr>
          <a:lstStyle/>
          <a:p>
            <a:r>
              <a:rPr lang="en-GB" sz="1200" dirty="0"/>
              <a:t>The TA was asked to observe:</a:t>
            </a:r>
          </a:p>
          <a:p>
            <a:r>
              <a:rPr lang="en-GB" sz="1200" dirty="0"/>
              <a:t>How they sit. She can often slump forward and </a:t>
            </a:r>
          </a:p>
          <a:p>
            <a:r>
              <a:rPr lang="en-GB" sz="1200" dirty="0"/>
              <a:t>Concentration / attention span</a:t>
            </a:r>
          </a:p>
          <a:p>
            <a:r>
              <a:rPr lang="en-GB" sz="1200" dirty="0"/>
              <a:t>Collaboration with other students</a:t>
            </a:r>
          </a:p>
          <a:p>
            <a:r>
              <a:rPr lang="en-GB" sz="1200" dirty="0"/>
              <a:t>Does the student fidget </a:t>
            </a:r>
          </a:p>
          <a:p>
            <a:r>
              <a:rPr lang="en-GB" sz="1200" dirty="0"/>
              <a:t>Do certain tasks cause anxiety or distress</a:t>
            </a:r>
          </a:p>
          <a:p>
            <a:r>
              <a:rPr lang="en-GB" sz="1200" dirty="0"/>
              <a:t>How the child is affected by noise, light, touch, smell.</a:t>
            </a:r>
          </a:p>
          <a:p>
            <a:endParaRPr lang="en-GB" sz="1200" dirty="0"/>
          </a:p>
          <a:p>
            <a:r>
              <a:rPr lang="en-GB" sz="1200" dirty="0"/>
              <a:t>Child B is a very quiet child. However the more comfortable she gets with students the more she relaxes and will smile and laugh.</a:t>
            </a:r>
          </a:p>
          <a:p>
            <a:r>
              <a:rPr lang="en-GB" sz="1200" dirty="0"/>
              <a:t>She writes with her left hand but her hand turns inwards so she struggles with longer writing tasks. She often slumps over the desk so is not in a great position for writing</a:t>
            </a:r>
          </a:p>
          <a:p>
            <a:r>
              <a:rPr lang="en-GB" sz="1200" dirty="0"/>
              <a:t>She will collaborate with other students as  long as she does not feel uncomfortable.</a:t>
            </a:r>
          </a:p>
          <a:p>
            <a:r>
              <a:rPr lang="en-GB" sz="1200" dirty="0"/>
              <a:t>She does not fidget  and does not appear to  distressed , although their have been times when she has taken herself to the bridge.</a:t>
            </a:r>
          </a:p>
          <a:p>
            <a:r>
              <a:rPr lang="en-GB" sz="1200" dirty="0"/>
              <a:t>She  does not like noise , she needs to be made aware when there is to be noise </a:t>
            </a:r>
            <a:r>
              <a:rPr lang="en-GB" sz="1200" dirty="0" err="1"/>
              <a:t>ie</a:t>
            </a:r>
            <a:r>
              <a:rPr lang="en-GB" sz="1200" dirty="0"/>
              <a:t> the fire alarm practice . She likes to go to the library at break time to play games or sit quietly.  She is fine with lunch as it is a quiet sitting and there is less noise. She prefers to leave lessons 1 minute early so she is not in the corridor rush between lessons. She enjoys art but does not like getting her hands dirty –we have had to think about some of the painting or smudging work that we do and let her wash her hands when she needs to .</a:t>
            </a:r>
          </a:p>
          <a:p>
            <a:r>
              <a:rPr lang="en-GB" sz="1200" dirty="0"/>
              <a:t>She  does not like to be touched . She finds it difficult when people look over her to see her work as she is often hunched and then she curls up more.</a:t>
            </a:r>
          </a:p>
          <a:p>
            <a:r>
              <a:rPr lang="en-GB" sz="1200" dirty="0"/>
              <a:t>She is sometimes late in the morning , this is often due to having a crisis moment before school.</a:t>
            </a:r>
          </a:p>
          <a:p>
            <a:endParaRPr lang="en-GB" dirty="0"/>
          </a:p>
        </p:txBody>
      </p:sp>
      <p:sp>
        <p:nvSpPr>
          <p:cNvPr id="4" name="Footer Placeholder 3"/>
          <p:cNvSpPr>
            <a:spLocks noGrp="1"/>
          </p:cNvSpPr>
          <p:nvPr>
            <p:ph type="ftr" sz="quarter" idx="11"/>
          </p:nvPr>
        </p:nvSpPr>
        <p:spPr/>
        <p:txBody>
          <a:bodyPr/>
          <a:lstStyle/>
          <a:p>
            <a:r>
              <a:rPr lang="en-GB"/>
              <a:t>HBlackburn1</a:t>
            </a:r>
          </a:p>
        </p:txBody>
      </p:sp>
      <p:sp>
        <p:nvSpPr>
          <p:cNvPr id="5" name="Slide Number Placeholder 4"/>
          <p:cNvSpPr>
            <a:spLocks noGrp="1"/>
          </p:cNvSpPr>
          <p:nvPr>
            <p:ph type="sldNum" sz="quarter" idx="12"/>
          </p:nvPr>
        </p:nvSpPr>
        <p:spPr/>
        <p:txBody>
          <a:bodyPr/>
          <a:lstStyle/>
          <a:p>
            <a:fld id="{49A602CA-C052-44C5-8F81-31AAA1241455}" type="slidenum">
              <a:rPr lang="en-GB" smtClean="0"/>
              <a:t>30</a:t>
            </a:fld>
            <a:endParaRPr lang="en-GB"/>
          </a:p>
        </p:txBody>
      </p:sp>
    </p:spTree>
    <p:extLst>
      <p:ext uri="{BB962C8B-B14F-4D97-AF65-F5344CB8AC3E}">
        <p14:creationId xmlns:p14="http://schemas.microsoft.com/office/powerpoint/2010/main" val="90536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619670" y="-819469"/>
            <a:ext cx="5904657" cy="820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6453336"/>
            <a:ext cx="3312368" cy="369332"/>
          </a:xfrm>
          <a:prstGeom prst="rect">
            <a:avLst/>
          </a:prstGeom>
          <a:noFill/>
        </p:spPr>
        <p:txBody>
          <a:bodyPr wrap="square" rtlCol="0">
            <a:spAutoFit/>
          </a:bodyPr>
          <a:lstStyle/>
          <a:p>
            <a:r>
              <a:rPr lang="en-GB" dirty="0"/>
              <a:t>www.northstar.pathscom</a:t>
            </a:r>
          </a:p>
        </p:txBody>
      </p:sp>
      <p:sp>
        <p:nvSpPr>
          <p:cNvPr id="2" name="Footer Placeholder 1"/>
          <p:cNvSpPr>
            <a:spLocks noGrp="1"/>
          </p:cNvSpPr>
          <p:nvPr>
            <p:ph type="ftr" sz="quarter" idx="11"/>
          </p:nvPr>
        </p:nvSpPr>
        <p:spPr/>
        <p:txBody>
          <a:bodyPr/>
          <a:lstStyle/>
          <a:p>
            <a:r>
              <a:rPr lang="en-GB"/>
              <a:t>HBlackburn1</a:t>
            </a:r>
          </a:p>
        </p:txBody>
      </p:sp>
      <p:sp>
        <p:nvSpPr>
          <p:cNvPr id="3" name="Slide Number Placeholder 2"/>
          <p:cNvSpPr>
            <a:spLocks noGrp="1"/>
          </p:cNvSpPr>
          <p:nvPr>
            <p:ph type="sldNum" sz="quarter" idx="12"/>
          </p:nvPr>
        </p:nvSpPr>
        <p:spPr/>
        <p:txBody>
          <a:bodyPr/>
          <a:lstStyle/>
          <a:p>
            <a:fld id="{49A602CA-C052-44C5-8F81-31AAA1241455}" type="slidenum">
              <a:rPr lang="en-GB" smtClean="0"/>
              <a:t>4</a:t>
            </a:fld>
            <a:endParaRPr lang="en-GB"/>
          </a:p>
        </p:txBody>
      </p:sp>
    </p:spTree>
    <p:extLst>
      <p:ext uri="{BB962C8B-B14F-4D97-AF65-F5344CB8AC3E}">
        <p14:creationId xmlns:p14="http://schemas.microsoft.com/office/powerpoint/2010/main" val="123460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n-GB" dirty="0"/>
              <a:t>However what we don’t think about is  sense number 6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560984"/>
            <a:ext cx="3312368" cy="466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5949280"/>
            <a:ext cx="1872208" cy="369332"/>
          </a:xfrm>
          <a:prstGeom prst="rect">
            <a:avLst/>
          </a:prstGeom>
          <a:noFill/>
        </p:spPr>
        <p:txBody>
          <a:bodyPr wrap="square" rtlCol="0">
            <a:spAutoFit/>
          </a:bodyPr>
          <a:lstStyle/>
          <a:p>
            <a:r>
              <a:rPr lang="en-GB" dirty="0"/>
              <a:t>Subtleyoga.com</a:t>
            </a:r>
          </a:p>
        </p:txBody>
      </p:sp>
      <p:sp>
        <p:nvSpPr>
          <p:cNvPr id="3" name="Footer Placeholder 2"/>
          <p:cNvSpPr>
            <a:spLocks noGrp="1"/>
          </p:cNvSpPr>
          <p:nvPr>
            <p:ph type="ftr" sz="quarter" idx="11"/>
          </p:nvPr>
        </p:nvSpPr>
        <p:spPr/>
        <p:txBody>
          <a:bodyPr/>
          <a:lstStyle/>
          <a:p>
            <a:r>
              <a:rPr lang="en-GB"/>
              <a:t>HBlackburn1</a:t>
            </a:r>
          </a:p>
        </p:txBody>
      </p:sp>
      <p:sp>
        <p:nvSpPr>
          <p:cNvPr id="6" name="Slide Number Placeholder 5"/>
          <p:cNvSpPr>
            <a:spLocks noGrp="1"/>
          </p:cNvSpPr>
          <p:nvPr>
            <p:ph type="sldNum" sz="quarter" idx="12"/>
          </p:nvPr>
        </p:nvSpPr>
        <p:spPr/>
        <p:txBody>
          <a:bodyPr/>
          <a:lstStyle/>
          <a:p>
            <a:fld id="{49A602CA-C052-44C5-8F81-31AAA1241455}" type="slidenum">
              <a:rPr lang="en-GB" smtClean="0"/>
              <a:t>5</a:t>
            </a:fld>
            <a:endParaRPr lang="en-GB"/>
          </a:p>
        </p:txBody>
      </p:sp>
    </p:spTree>
    <p:extLst>
      <p:ext uri="{BB962C8B-B14F-4D97-AF65-F5344CB8AC3E}">
        <p14:creationId xmlns:p14="http://schemas.microsoft.com/office/powerpoint/2010/main" val="415114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GB" dirty="0"/>
              <a:t>Proprioception activities</a:t>
            </a:r>
          </a:p>
        </p:txBody>
      </p:sp>
      <p:sp>
        <p:nvSpPr>
          <p:cNvPr id="3" name="Content Placeholder 2"/>
          <p:cNvSpPr>
            <a:spLocks noGrp="1"/>
          </p:cNvSpPr>
          <p:nvPr>
            <p:ph idx="1"/>
          </p:nvPr>
        </p:nvSpPr>
        <p:spPr/>
        <p:txBody>
          <a:bodyPr/>
          <a:lstStyle/>
          <a:p>
            <a:r>
              <a:rPr lang="en-GB" dirty="0">
                <a:hlinkClick r:id="rId3"/>
              </a:rPr>
              <a:t>https://www.youtube.com/watch?v=Oquc160D1dw</a:t>
            </a:r>
            <a:endParaRPr lang="en-GB" dirty="0"/>
          </a:p>
        </p:txBody>
      </p:sp>
      <p:sp>
        <p:nvSpPr>
          <p:cNvPr id="4" name="Footer Placeholder 3"/>
          <p:cNvSpPr>
            <a:spLocks noGrp="1"/>
          </p:cNvSpPr>
          <p:nvPr>
            <p:ph type="ftr" sz="quarter" idx="11"/>
          </p:nvPr>
        </p:nvSpPr>
        <p:spPr/>
        <p:txBody>
          <a:bodyPr/>
          <a:lstStyle/>
          <a:p>
            <a:r>
              <a:rPr lang="en-GB"/>
              <a:t>HBlackburn1</a:t>
            </a:r>
          </a:p>
        </p:txBody>
      </p:sp>
      <p:sp>
        <p:nvSpPr>
          <p:cNvPr id="5" name="Slide Number Placeholder 4"/>
          <p:cNvSpPr>
            <a:spLocks noGrp="1"/>
          </p:cNvSpPr>
          <p:nvPr>
            <p:ph type="sldNum" sz="quarter" idx="12"/>
          </p:nvPr>
        </p:nvSpPr>
        <p:spPr/>
        <p:txBody>
          <a:bodyPr/>
          <a:lstStyle/>
          <a:p>
            <a:fld id="{49A602CA-C052-44C5-8F81-31AAA1241455}" type="slidenum">
              <a:rPr lang="en-GB" smtClean="0"/>
              <a:t>6</a:t>
            </a:fld>
            <a:endParaRPr lang="en-GB"/>
          </a:p>
        </p:txBody>
      </p:sp>
    </p:spTree>
    <p:extLst>
      <p:ext uri="{BB962C8B-B14F-4D97-AF65-F5344CB8AC3E}">
        <p14:creationId xmlns:p14="http://schemas.microsoft.com/office/powerpoint/2010/main" val="353268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64704"/>
          </a:xfrm>
        </p:spPr>
        <p:style>
          <a:lnRef idx="3">
            <a:schemeClr val="lt1"/>
          </a:lnRef>
          <a:fillRef idx="1">
            <a:schemeClr val="accent1"/>
          </a:fillRef>
          <a:effectRef idx="1">
            <a:schemeClr val="accent1"/>
          </a:effectRef>
          <a:fontRef idx="minor">
            <a:schemeClr val="lt1"/>
          </a:fontRef>
        </p:style>
        <p:txBody>
          <a:bodyPr/>
          <a:lstStyle/>
          <a:p>
            <a:r>
              <a:rPr lang="en-GB" dirty="0"/>
              <a:t> And sense Number 7</a:t>
            </a:r>
          </a:p>
        </p:txBody>
      </p:sp>
      <p:sp>
        <p:nvSpPr>
          <p:cNvPr id="3" name="Content Placeholder 2"/>
          <p:cNvSpPr>
            <a:spLocks noGrp="1"/>
          </p:cNvSpPr>
          <p:nvPr>
            <p:ph idx="1"/>
          </p:nvPr>
        </p:nvSpPr>
        <p:spPr>
          <a:xfrm>
            <a:off x="6912" y="764704"/>
            <a:ext cx="8229600" cy="4525963"/>
          </a:xfrm>
        </p:spPr>
        <p:txBody>
          <a:bodyPr/>
          <a:lstStyle/>
          <a:p>
            <a:pPr marL="0" indent="0">
              <a:buNone/>
            </a:pPr>
            <a:r>
              <a:rPr lang="en-GB" dirty="0"/>
              <a:t>			The Vestibular system</a:t>
            </a:r>
          </a:p>
        </p:txBody>
      </p:sp>
      <p:pic>
        <p:nvPicPr>
          <p:cNvPr id="3074" name="Picture 2" descr="Your balance system in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384898"/>
            <a:ext cx="6912768" cy="5184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04" y="6488668"/>
            <a:ext cx="3324564" cy="369332"/>
          </a:xfrm>
          <a:prstGeom prst="rect">
            <a:avLst/>
          </a:prstGeom>
        </p:spPr>
        <p:txBody>
          <a:bodyPr wrap="none">
            <a:spAutoFit/>
          </a:bodyPr>
          <a:lstStyle/>
          <a:p>
            <a:r>
              <a:rPr lang="en-GB" i="1" dirty="0"/>
              <a:t> Infographic by </a:t>
            </a:r>
            <a:r>
              <a:rPr lang="en-GB" i="1" dirty="0" err="1"/>
              <a:t>Garyfallia</a:t>
            </a:r>
            <a:r>
              <a:rPr lang="en-GB" i="1" dirty="0"/>
              <a:t> Pagonis</a:t>
            </a:r>
            <a:endParaRPr lang="en-GB" dirty="0"/>
          </a:p>
        </p:txBody>
      </p:sp>
      <p:sp>
        <p:nvSpPr>
          <p:cNvPr id="5" name="Footer Placeholder 4"/>
          <p:cNvSpPr>
            <a:spLocks noGrp="1"/>
          </p:cNvSpPr>
          <p:nvPr>
            <p:ph type="ftr" sz="quarter" idx="11"/>
          </p:nvPr>
        </p:nvSpPr>
        <p:spPr/>
        <p:txBody>
          <a:bodyPr/>
          <a:lstStyle/>
          <a:p>
            <a:r>
              <a:rPr lang="en-GB"/>
              <a:t>HBlackburn1</a:t>
            </a:r>
          </a:p>
        </p:txBody>
      </p:sp>
      <p:sp>
        <p:nvSpPr>
          <p:cNvPr id="6" name="Slide Number Placeholder 5"/>
          <p:cNvSpPr>
            <a:spLocks noGrp="1"/>
          </p:cNvSpPr>
          <p:nvPr>
            <p:ph type="sldNum" sz="quarter" idx="12"/>
          </p:nvPr>
        </p:nvSpPr>
        <p:spPr/>
        <p:txBody>
          <a:bodyPr/>
          <a:lstStyle/>
          <a:p>
            <a:fld id="{49A602CA-C052-44C5-8F81-31AAA1241455}" type="slidenum">
              <a:rPr lang="en-GB" smtClean="0"/>
              <a:t>7</a:t>
            </a:fld>
            <a:endParaRPr lang="en-GB"/>
          </a:p>
        </p:txBody>
      </p:sp>
    </p:spTree>
    <p:extLst>
      <p:ext uri="{BB962C8B-B14F-4D97-AF65-F5344CB8AC3E}">
        <p14:creationId xmlns:p14="http://schemas.microsoft.com/office/powerpoint/2010/main" val="954501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GB" dirty="0"/>
              <a:t>Vestibular Activities</a:t>
            </a:r>
          </a:p>
        </p:txBody>
      </p:sp>
      <p:sp>
        <p:nvSpPr>
          <p:cNvPr id="3" name="Content Placeholder 2"/>
          <p:cNvSpPr>
            <a:spLocks noGrp="1"/>
          </p:cNvSpPr>
          <p:nvPr>
            <p:ph idx="1"/>
          </p:nvPr>
        </p:nvSpPr>
        <p:spPr/>
        <p:txBody>
          <a:bodyPr/>
          <a:lstStyle/>
          <a:p>
            <a:r>
              <a:rPr lang="en-GB" dirty="0">
                <a:hlinkClick r:id="rId3"/>
              </a:rPr>
              <a:t>https://www.youtube.com/watch?v=ueDQjhJDqIg</a:t>
            </a:r>
            <a:endParaRPr lang="en-GB" dirty="0"/>
          </a:p>
          <a:p>
            <a:endParaRPr lang="en-GB" dirty="0"/>
          </a:p>
          <a:p>
            <a:endParaRPr lang="en-GB" dirty="0"/>
          </a:p>
        </p:txBody>
      </p:sp>
      <p:sp>
        <p:nvSpPr>
          <p:cNvPr id="4" name="Footer Placeholder 3"/>
          <p:cNvSpPr>
            <a:spLocks noGrp="1"/>
          </p:cNvSpPr>
          <p:nvPr>
            <p:ph type="ftr" sz="quarter" idx="11"/>
          </p:nvPr>
        </p:nvSpPr>
        <p:spPr/>
        <p:txBody>
          <a:bodyPr/>
          <a:lstStyle/>
          <a:p>
            <a:r>
              <a:rPr lang="en-GB"/>
              <a:t>HBlackburn1</a:t>
            </a:r>
          </a:p>
        </p:txBody>
      </p:sp>
      <p:sp>
        <p:nvSpPr>
          <p:cNvPr id="5" name="Slide Number Placeholder 4"/>
          <p:cNvSpPr>
            <a:spLocks noGrp="1"/>
          </p:cNvSpPr>
          <p:nvPr>
            <p:ph type="sldNum" sz="quarter" idx="12"/>
          </p:nvPr>
        </p:nvSpPr>
        <p:spPr/>
        <p:txBody>
          <a:bodyPr/>
          <a:lstStyle/>
          <a:p>
            <a:fld id="{49A602CA-C052-44C5-8F81-31AAA1241455}" type="slidenum">
              <a:rPr lang="en-GB" smtClean="0"/>
              <a:t>8</a:t>
            </a:fld>
            <a:endParaRPr lang="en-GB"/>
          </a:p>
        </p:txBody>
      </p:sp>
    </p:spTree>
    <p:extLst>
      <p:ext uri="{BB962C8B-B14F-4D97-AF65-F5344CB8AC3E}">
        <p14:creationId xmlns:p14="http://schemas.microsoft.com/office/powerpoint/2010/main" val="403590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13" y="116632"/>
            <a:ext cx="7981153" cy="634082"/>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GB" dirty="0"/>
              <a:t>Hyper sensory or under responsive </a:t>
            </a:r>
          </a:p>
        </p:txBody>
      </p:sp>
      <p:sp>
        <p:nvSpPr>
          <p:cNvPr id="4" name="Content Placeholder 3"/>
          <p:cNvSpPr>
            <a:spLocks noGrp="1"/>
          </p:cNvSpPr>
          <p:nvPr>
            <p:ph sz="half" idx="1"/>
          </p:nvPr>
        </p:nvSpPr>
        <p:spPr>
          <a:xfrm>
            <a:off x="2043471" y="2081797"/>
            <a:ext cx="1512167" cy="2592288"/>
          </a:xfrm>
          <a:solidFill>
            <a:srgbClr val="FFC000"/>
          </a:solidFill>
        </p:spPr>
        <p:txBody>
          <a:bodyPr>
            <a:normAutofit/>
          </a:bodyPr>
          <a:lstStyle/>
          <a:p>
            <a:pPr marL="0" indent="0">
              <a:buNone/>
            </a:pPr>
            <a:r>
              <a:rPr lang="en-GB" sz="1200" dirty="0"/>
              <a:t>Struggle with noise, may pick up noise from lights or crinkling plastic.</a:t>
            </a:r>
          </a:p>
          <a:p>
            <a:pPr marL="0" indent="0">
              <a:buNone/>
            </a:pPr>
            <a:endParaRPr lang="en-GB" sz="1200" dirty="0"/>
          </a:p>
          <a:p>
            <a:pPr marL="0" indent="0">
              <a:buNone/>
            </a:pPr>
            <a:r>
              <a:rPr lang="en-GB" sz="1200" dirty="0"/>
              <a:t>Get lost with long explanations</a:t>
            </a:r>
          </a:p>
          <a:p>
            <a:pPr marL="0" indent="0">
              <a:buNone/>
            </a:pPr>
            <a:endParaRPr lang="en-GB" sz="1200" dirty="0"/>
          </a:p>
          <a:p>
            <a:pPr marL="0" indent="0">
              <a:buNone/>
            </a:pPr>
            <a:r>
              <a:rPr lang="en-GB" sz="1200" dirty="0"/>
              <a:t>Not aware of own voice volume</a:t>
            </a:r>
          </a:p>
          <a:p>
            <a:endParaRPr lang="en-GB" sz="1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13" y="934512"/>
            <a:ext cx="1125263" cy="120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3" y="974403"/>
            <a:ext cx="106362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2746" y="975065"/>
            <a:ext cx="985837"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974403"/>
            <a:ext cx="97790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3727" y="881774"/>
            <a:ext cx="865340" cy="117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3"/>
          <p:cNvSpPr>
            <a:spLocks noGrp="1"/>
          </p:cNvSpPr>
          <p:nvPr>
            <p:ph sz="half" idx="1"/>
          </p:nvPr>
        </p:nvSpPr>
        <p:spPr>
          <a:xfrm>
            <a:off x="238956" y="2076022"/>
            <a:ext cx="1603176" cy="2592288"/>
          </a:xfrm>
          <a:solidFill>
            <a:schemeClr val="accent2">
              <a:lumMod val="60000"/>
              <a:lumOff val="40000"/>
            </a:schemeClr>
          </a:solidFill>
        </p:spPr>
        <p:txBody>
          <a:bodyPr>
            <a:normAutofit/>
          </a:bodyPr>
          <a:lstStyle/>
          <a:p>
            <a:pPr marL="0" indent="0">
              <a:buNone/>
            </a:pPr>
            <a:r>
              <a:rPr lang="en-GB" sz="1200" dirty="0"/>
              <a:t>Colours may be seem brighter</a:t>
            </a:r>
          </a:p>
          <a:p>
            <a:pPr marL="0" indent="0">
              <a:buNone/>
            </a:pPr>
            <a:endParaRPr lang="en-GB" sz="1200" dirty="0"/>
          </a:p>
          <a:p>
            <a:pPr marL="0" indent="0">
              <a:buNone/>
            </a:pPr>
            <a:r>
              <a:rPr lang="en-GB" sz="1200" dirty="0"/>
              <a:t>Pictures and writing could be distorted</a:t>
            </a:r>
          </a:p>
          <a:p>
            <a:pPr marL="0" indent="0">
              <a:buNone/>
            </a:pPr>
            <a:endParaRPr lang="en-GB" sz="1200" dirty="0"/>
          </a:p>
          <a:p>
            <a:pPr marL="0" indent="0">
              <a:buNone/>
            </a:pPr>
            <a:r>
              <a:rPr lang="en-GB" sz="1200" dirty="0"/>
              <a:t>Cluttered walls  and desks will distract them</a:t>
            </a:r>
          </a:p>
          <a:p>
            <a:pPr marL="0" indent="0">
              <a:buNone/>
            </a:pPr>
            <a:endParaRPr lang="en-GB" sz="1200" dirty="0"/>
          </a:p>
          <a:p>
            <a:pPr marL="0" indent="0">
              <a:buNone/>
            </a:pPr>
            <a:r>
              <a:rPr lang="en-GB" sz="1200" dirty="0"/>
              <a:t>Difficulty tracking when reading</a:t>
            </a:r>
          </a:p>
          <a:p>
            <a:endParaRPr lang="en-GB" sz="1200" dirty="0"/>
          </a:p>
        </p:txBody>
      </p:sp>
      <p:sp>
        <p:nvSpPr>
          <p:cNvPr id="12" name="Content Placeholder 3"/>
          <p:cNvSpPr>
            <a:spLocks noGrp="1"/>
          </p:cNvSpPr>
          <p:nvPr>
            <p:ph sz="half" idx="1"/>
          </p:nvPr>
        </p:nvSpPr>
        <p:spPr>
          <a:xfrm>
            <a:off x="3799580" y="2089670"/>
            <a:ext cx="1512168" cy="2592288"/>
          </a:xfrm>
          <a:solidFill>
            <a:srgbClr val="92D050"/>
          </a:solidFill>
        </p:spPr>
        <p:txBody>
          <a:bodyPr>
            <a:normAutofit/>
          </a:bodyPr>
          <a:lstStyle/>
          <a:p>
            <a:pPr marL="0" indent="0">
              <a:buNone/>
            </a:pPr>
            <a:r>
              <a:rPr lang="en-GB" sz="1200" dirty="0"/>
              <a:t>Some smells could become overpowering and lead to child feeling sick </a:t>
            </a:r>
          </a:p>
          <a:p>
            <a:pPr marL="0" indent="0">
              <a:buNone/>
            </a:pPr>
            <a:endParaRPr lang="en-GB" sz="1200" dirty="0"/>
          </a:p>
          <a:p>
            <a:pPr marL="0" indent="0">
              <a:buNone/>
            </a:pPr>
            <a:r>
              <a:rPr lang="en-GB" sz="1200" dirty="0"/>
              <a:t>EG perfume </a:t>
            </a:r>
          </a:p>
          <a:p>
            <a:pPr marL="0" indent="0">
              <a:buNone/>
            </a:pPr>
            <a:r>
              <a:rPr lang="en-GB" sz="1200" dirty="0"/>
              <a:t>Deodorant </a:t>
            </a:r>
          </a:p>
          <a:p>
            <a:pPr marL="0" indent="0">
              <a:buNone/>
            </a:pPr>
            <a:r>
              <a:rPr lang="en-GB" sz="1200" dirty="0"/>
              <a:t>Body odour</a:t>
            </a:r>
          </a:p>
          <a:p>
            <a:pPr marL="0" indent="0">
              <a:buNone/>
            </a:pPr>
            <a:r>
              <a:rPr lang="en-GB" sz="1200" dirty="0"/>
              <a:t>Smelly feet</a:t>
            </a:r>
          </a:p>
          <a:p>
            <a:endParaRPr lang="en-GB" sz="1200" dirty="0"/>
          </a:p>
        </p:txBody>
      </p:sp>
      <p:sp>
        <p:nvSpPr>
          <p:cNvPr id="13" name="Content Placeholder 3"/>
          <p:cNvSpPr>
            <a:spLocks noGrp="1"/>
          </p:cNvSpPr>
          <p:nvPr>
            <p:ph sz="half" idx="1"/>
          </p:nvPr>
        </p:nvSpPr>
        <p:spPr>
          <a:xfrm>
            <a:off x="5580112" y="2095445"/>
            <a:ext cx="1512168" cy="2592288"/>
          </a:xfrm>
          <a:solidFill>
            <a:schemeClr val="accent5">
              <a:lumMod val="40000"/>
              <a:lumOff val="60000"/>
            </a:schemeClr>
          </a:solidFill>
        </p:spPr>
        <p:txBody>
          <a:bodyPr>
            <a:normAutofit/>
          </a:bodyPr>
          <a:lstStyle/>
          <a:p>
            <a:pPr marL="0" indent="0">
              <a:buNone/>
            </a:pPr>
            <a:r>
              <a:rPr lang="en-GB" sz="1200" dirty="0"/>
              <a:t>May be a picky eater</a:t>
            </a:r>
          </a:p>
          <a:p>
            <a:pPr marL="0" indent="0">
              <a:buNone/>
            </a:pPr>
            <a:endParaRPr lang="en-GB" sz="1200" dirty="0"/>
          </a:p>
          <a:p>
            <a:pPr marL="0" indent="0">
              <a:buNone/>
            </a:pPr>
            <a:r>
              <a:rPr lang="en-GB" sz="1200" dirty="0"/>
              <a:t>Struggle with textures</a:t>
            </a:r>
          </a:p>
          <a:p>
            <a:pPr marL="0" indent="0">
              <a:buNone/>
            </a:pPr>
            <a:endParaRPr lang="en-GB" sz="1200" dirty="0"/>
          </a:p>
          <a:p>
            <a:pPr marL="0" indent="0">
              <a:buNone/>
            </a:pPr>
            <a:r>
              <a:rPr lang="en-GB" sz="1200" dirty="0"/>
              <a:t>Detect particular tastes and not want to eat it.</a:t>
            </a:r>
          </a:p>
          <a:p>
            <a:endParaRPr lang="en-GB" sz="1200" dirty="0"/>
          </a:p>
        </p:txBody>
      </p:sp>
      <p:sp>
        <p:nvSpPr>
          <p:cNvPr id="14" name="Content Placeholder 3"/>
          <p:cNvSpPr>
            <a:spLocks noGrp="1"/>
          </p:cNvSpPr>
          <p:nvPr>
            <p:ph sz="half" idx="1"/>
          </p:nvPr>
        </p:nvSpPr>
        <p:spPr>
          <a:xfrm>
            <a:off x="7261549" y="2136656"/>
            <a:ext cx="1529695" cy="2592288"/>
          </a:xfrm>
          <a:solidFill>
            <a:schemeClr val="accent4">
              <a:lumMod val="60000"/>
              <a:lumOff val="40000"/>
            </a:schemeClr>
          </a:solidFill>
        </p:spPr>
        <p:txBody>
          <a:bodyPr>
            <a:normAutofit fontScale="77500" lnSpcReduction="20000"/>
          </a:bodyPr>
          <a:lstStyle/>
          <a:p>
            <a:pPr marL="0" indent="0">
              <a:buNone/>
            </a:pPr>
            <a:r>
              <a:rPr lang="en-GB" sz="1400" dirty="0"/>
              <a:t>Light touch can give a sensation of real pain </a:t>
            </a:r>
          </a:p>
          <a:p>
            <a:pPr marL="0" indent="0">
              <a:buNone/>
            </a:pPr>
            <a:endParaRPr lang="en-GB" sz="1400" dirty="0"/>
          </a:p>
          <a:p>
            <a:pPr marL="0" indent="0">
              <a:buNone/>
            </a:pPr>
            <a:r>
              <a:rPr lang="en-GB" sz="1400" dirty="0"/>
              <a:t>Struggle with the feeling of certain clothes they are itchy or cause pain</a:t>
            </a:r>
          </a:p>
          <a:p>
            <a:pPr marL="0" indent="0">
              <a:buNone/>
            </a:pPr>
            <a:endParaRPr lang="en-GB" sz="1400" dirty="0"/>
          </a:p>
          <a:p>
            <a:pPr marL="0" indent="0">
              <a:buNone/>
            </a:pPr>
            <a:r>
              <a:rPr lang="en-GB" sz="1400" dirty="0"/>
              <a:t>Might struggle with water  on their face or clothes</a:t>
            </a:r>
          </a:p>
          <a:p>
            <a:pPr marL="0" indent="0">
              <a:buNone/>
            </a:pPr>
            <a:endParaRPr lang="en-GB" sz="1400" dirty="0"/>
          </a:p>
          <a:p>
            <a:pPr marL="0" indent="0">
              <a:buNone/>
            </a:pPr>
            <a:r>
              <a:rPr lang="en-GB" sz="1400" dirty="0"/>
              <a:t>Might not be able to tolerate dirt</a:t>
            </a:r>
          </a:p>
          <a:p>
            <a:pPr marL="0" indent="0">
              <a:buNone/>
            </a:pPr>
            <a:endParaRPr lang="en-GB" sz="1400" dirty="0"/>
          </a:p>
          <a:p>
            <a:pPr marL="0" indent="0">
              <a:buNone/>
            </a:pPr>
            <a:r>
              <a:rPr lang="en-GB" sz="1400" dirty="0"/>
              <a:t>Low pain threshold</a:t>
            </a:r>
          </a:p>
        </p:txBody>
      </p:sp>
      <p:pic>
        <p:nvPicPr>
          <p:cNvPr id="15"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4991209"/>
            <a:ext cx="1249763" cy="176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91680" y="5068377"/>
            <a:ext cx="2459570" cy="1569660"/>
          </a:xfrm>
          <a:prstGeom prst="rect">
            <a:avLst/>
          </a:prstGeom>
          <a:solidFill>
            <a:schemeClr val="accent6">
              <a:lumMod val="60000"/>
              <a:lumOff val="40000"/>
            </a:schemeClr>
          </a:solidFill>
        </p:spPr>
        <p:txBody>
          <a:bodyPr wrap="square" rtlCol="0">
            <a:spAutoFit/>
          </a:bodyPr>
          <a:lstStyle/>
          <a:p>
            <a:r>
              <a:rPr lang="en-GB" sz="1200" dirty="0"/>
              <a:t>Will often be clumsy.</a:t>
            </a:r>
          </a:p>
          <a:p>
            <a:endParaRPr lang="en-GB" sz="1200" dirty="0"/>
          </a:p>
          <a:p>
            <a:r>
              <a:rPr lang="en-GB" sz="1200" dirty="0"/>
              <a:t>Don’t enjoy change of direction and can often feel dizzy</a:t>
            </a:r>
          </a:p>
          <a:p>
            <a:endParaRPr lang="en-GB" sz="1200" dirty="0"/>
          </a:p>
          <a:p>
            <a:r>
              <a:rPr lang="en-GB" sz="1200" dirty="0"/>
              <a:t>May not ride a bike</a:t>
            </a:r>
          </a:p>
          <a:p>
            <a:endParaRPr lang="en-GB" sz="1200" dirty="0"/>
          </a:p>
          <a:p>
            <a:r>
              <a:rPr lang="en-GB" sz="1200" dirty="0"/>
              <a:t>Car sick</a:t>
            </a:r>
          </a:p>
        </p:txBody>
      </p:sp>
      <p:pic>
        <p:nvPicPr>
          <p:cNvPr id="5127"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1416" y="5195555"/>
            <a:ext cx="1292306" cy="96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68144" y="5181129"/>
            <a:ext cx="2736304" cy="1015663"/>
          </a:xfrm>
          <a:prstGeom prst="rect">
            <a:avLst/>
          </a:prstGeom>
          <a:solidFill>
            <a:schemeClr val="bg2">
              <a:lumMod val="75000"/>
            </a:schemeClr>
          </a:solidFill>
        </p:spPr>
        <p:txBody>
          <a:bodyPr wrap="square" rtlCol="0">
            <a:spAutoFit/>
          </a:bodyPr>
          <a:lstStyle/>
          <a:p>
            <a:r>
              <a:rPr lang="en-GB" sz="1200" dirty="0"/>
              <a:t>Discomfort  sitting for long periods</a:t>
            </a:r>
          </a:p>
          <a:p>
            <a:endParaRPr lang="en-GB" sz="1200" dirty="0"/>
          </a:p>
          <a:p>
            <a:r>
              <a:rPr lang="en-GB" sz="1200" dirty="0"/>
              <a:t>Struggle to remain balanced so fidget and may become off task</a:t>
            </a:r>
          </a:p>
          <a:p>
            <a:endParaRPr lang="en-GB" sz="1200" dirty="0"/>
          </a:p>
        </p:txBody>
      </p:sp>
      <p:sp>
        <p:nvSpPr>
          <p:cNvPr id="3" name="Footer Placeholder 2"/>
          <p:cNvSpPr>
            <a:spLocks noGrp="1"/>
          </p:cNvSpPr>
          <p:nvPr>
            <p:ph type="ftr" sz="quarter" idx="11"/>
          </p:nvPr>
        </p:nvSpPr>
        <p:spPr/>
        <p:txBody>
          <a:bodyPr/>
          <a:lstStyle/>
          <a:p>
            <a:r>
              <a:rPr lang="en-GB"/>
              <a:t>HBlackburn1</a:t>
            </a:r>
          </a:p>
        </p:txBody>
      </p:sp>
      <p:sp>
        <p:nvSpPr>
          <p:cNvPr id="5" name="Slide Number Placeholder 4"/>
          <p:cNvSpPr>
            <a:spLocks noGrp="1"/>
          </p:cNvSpPr>
          <p:nvPr>
            <p:ph type="sldNum" sz="quarter" idx="12"/>
          </p:nvPr>
        </p:nvSpPr>
        <p:spPr/>
        <p:txBody>
          <a:bodyPr/>
          <a:lstStyle/>
          <a:p>
            <a:fld id="{49A602CA-C052-44C5-8F81-31AAA1241455}" type="slidenum">
              <a:rPr lang="en-GB" smtClean="0"/>
              <a:t>9</a:t>
            </a:fld>
            <a:endParaRPr lang="en-GB"/>
          </a:p>
        </p:txBody>
      </p:sp>
    </p:spTree>
    <p:extLst>
      <p:ext uri="{BB962C8B-B14F-4D97-AF65-F5344CB8AC3E}">
        <p14:creationId xmlns:p14="http://schemas.microsoft.com/office/powerpoint/2010/main" val="1400313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1982</TotalTime>
  <Words>7266</Words>
  <Application>Microsoft Office PowerPoint</Application>
  <PresentationFormat>On-screen Show (4:3)</PresentationFormat>
  <Paragraphs>574</Paragraphs>
  <Slides>30</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Sensory Processing Disorder </vt:lpstr>
      <vt:lpstr>Sensory symptoms reported by Parents </vt:lpstr>
      <vt:lpstr>Most of us are familiar with the 5 basic senses</vt:lpstr>
      <vt:lpstr>PowerPoint Presentation</vt:lpstr>
      <vt:lpstr>However what we don’t think about is  sense number 6 </vt:lpstr>
      <vt:lpstr>Proprioception activities</vt:lpstr>
      <vt:lpstr> And sense Number 7</vt:lpstr>
      <vt:lpstr>Vestibular Activities</vt:lpstr>
      <vt:lpstr>Hyper sensory or under responsive </vt:lpstr>
      <vt:lpstr>Hypo sensory or over responsive </vt:lpstr>
      <vt:lpstr>To really understand sensory issues, what do we do as adults to help us self regulate ?</vt:lpstr>
      <vt:lpstr>Which children will benefit from a sensory diet ?</vt:lpstr>
      <vt:lpstr>What will the sensory diet look like ?</vt:lpstr>
      <vt:lpstr>Alerting section </vt:lpstr>
      <vt:lpstr>Organising section </vt:lpstr>
      <vt:lpstr>Calming section</vt:lpstr>
      <vt:lpstr>PowerPoint Presentation</vt:lpstr>
      <vt:lpstr>What do we already know about child  ( from parent response and OT work)  </vt:lpstr>
      <vt:lpstr>Intended outcomes</vt:lpstr>
      <vt:lpstr>PowerPoint Presentation</vt:lpstr>
      <vt:lpstr>Strategies for during lessons.</vt:lpstr>
      <vt:lpstr>How we set up our room. We took an empty science lab and …….</vt:lpstr>
      <vt:lpstr>PowerPoint Presentation</vt:lpstr>
      <vt:lpstr>References</vt:lpstr>
      <vt:lpstr>PowerPoint Presentation</vt:lpstr>
      <vt:lpstr>PowerPoint Presentation</vt:lpstr>
      <vt:lpstr>PowerPoint Presentation</vt:lpstr>
      <vt:lpstr>APPENDIX 3</vt:lpstr>
      <vt:lpstr>Appendix 4</vt:lpstr>
      <vt:lpstr>TA observation  ( Appendix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H Blackburn</cp:lastModifiedBy>
  <cp:revision>116</cp:revision>
  <dcterms:created xsi:type="dcterms:W3CDTF">2019-12-07T17:11:59Z</dcterms:created>
  <dcterms:modified xsi:type="dcterms:W3CDTF">2020-06-24T11:22:18Z</dcterms:modified>
</cp:coreProperties>
</file>