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Playfair Display"/>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8C91AC-78B0-4DE6-9A27-95C1E98DFEAE}">
  <a:tblStyle styleId="{438C91AC-78B0-4DE6-9A27-95C1E98DFEA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layfairDisplay-regular.fntdata"/><Relationship Id="rId21" Type="http://schemas.openxmlformats.org/officeDocument/2006/relationships/slide" Target="slides/slide15.xml"/><Relationship Id="rId24" Type="http://schemas.openxmlformats.org/officeDocument/2006/relationships/font" Target="fonts/PlayfairDisplay-italic.fntdata"/><Relationship Id="rId23" Type="http://schemas.openxmlformats.org/officeDocument/2006/relationships/font" Target="fonts/PlayfairDispl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PlayfairDisplay-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mins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cb0e8d0c3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cb0e8d0c3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cb0e8d0c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cb0e8d0c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cb0e8d0c3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cb0e8d0c3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c1b9e3c3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c1b9e3c3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c1b9e3c3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c1b9e3c3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cb0e8d0c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cb0e8d0c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9cb0e8d0c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9cb0e8d0c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mins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c1b9e3c3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c1b9e3c3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c1b9e3c3b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ac1b9e3c3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cb0e8d0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cb0e8d0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mins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cb0e8d0c3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cb0e8d0c3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c1b9e3c3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c1b9e3c3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cb0e8d0c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cb0e8d0c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cb0e8d0c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cb0e8d0c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mins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rive.google.com/drive/folders/1-sLQqW01W31ETnEF0V9YlqRg3-c6ELaj?usp=sharing" TargetMode="External"/><Relationship Id="rId4" Type="http://schemas.openxmlformats.org/officeDocument/2006/relationships/hyperlink" Target="https://drive.google.com/file/d/137nDTGXptXMzrcYoyfNgvV0iJq5Dlpa5/view?usp=sharing" TargetMode="External"/><Relationship Id="rId5" Type="http://schemas.openxmlformats.org/officeDocument/2006/relationships/hyperlink" Target="https://drive.google.com/file/d/1rEE6GcOPviT0FiPrUW28-jYhvQZY1MGV/view?usp=sharing" TargetMode="External"/><Relationship Id="rId6" Type="http://schemas.openxmlformats.org/officeDocument/2006/relationships/hyperlink" Target="https://drive.google.com/file/d/1c1qBPDGAsbFqafoH75MekIzefWDeKjsU/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0.png"/><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0" y="40400"/>
            <a:ext cx="4127700" cy="880800"/>
          </a:xfrm>
          <a:prstGeom prst="rect">
            <a:avLst/>
          </a:prstGeom>
          <a:solidFill>
            <a:srgbClr val="FFFF00"/>
          </a:solidFill>
        </p:spPr>
        <p:txBody>
          <a:bodyPr anchorCtr="0" anchor="b" bIns="91425" lIns="91425" spcFirstLastPara="1" rIns="91425" wrap="square" tIns="91425">
            <a:noAutofit/>
          </a:bodyPr>
          <a:lstStyle/>
          <a:p>
            <a:pPr indent="0" lvl="0" marL="0" rtl="0" algn="l">
              <a:spcBef>
                <a:spcPts val="1000"/>
              </a:spcBef>
              <a:spcAft>
                <a:spcPts val="0"/>
              </a:spcAft>
              <a:buNone/>
            </a:pPr>
            <a:r>
              <a:rPr lang="en-GB" sz="4200">
                <a:latin typeface="Comic Sans MS"/>
                <a:ea typeface="Comic Sans MS"/>
                <a:cs typeface="Comic Sans MS"/>
                <a:sym typeface="Comic Sans MS"/>
              </a:rPr>
              <a:t>Differentiation</a:t>
            </a:r>
            <a:endParaRPr sz="4200">
              <a:latin typeface="Comic Sans MS"/>
              <a:ea typeface="Comic Sans MS"/>
              <a:cs typeface="Comic Sans MS"/>
              <a:sym typeface="Comic Sans MS"/>
            </a:endParaRPr>
          </a:p>
        </p:txBody>
      </p:sp>
      <p:pic>
        <p:nvPicPr>
          <p:cNvPr id="69" name="Google Shape;69;p13"/>
          <p:cNvPicPr preferRelativeResize="0"/>
          <p:nvPr/>
        </p:nvPicPr>
        <p:blipFill>
          <a:blip r:embed="rId3">
            <a:alphaModFix/>
          </a:blip>
          <a:stretch>
            <a:fillRect/>
          </a:stretch>
        </p:blipFill>
        <p:spPr>
          <a:xfrm>
            <a:off x="1463775" y="1069825"/>
            <a:ext cx="6205175" cy="3880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2"/>
          <p:cNvPicPr preferRelativeResize="0"/>
          <p:nvPr/>
        </p:nvPicPr>
        <p:blipFill>
          <a:blip r:embed="rId3">
            <a:alphaModFix/>
          </a:blip>
          <a:stretch>
            <a:fillRect/>
          </a:stretch>
        </p:blipFill>
        <p:spPr>
          <a:xfrm>
            <a:off x="1114755" y="0"/>
            <a:ext cx="6914490"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idx="1" type="body"/>
          </p:nvPr>
        </p:nvSpPr>
        <p:spPr>
          <a:xfrm>
            <a:off x="270200" y="1647175"/>
            <a:ext cx="8562000" cy="292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latin typeface="Comic Sans MS"/>
                <a:ea typeface="Comic Sans MS"/>
                <a:cs typeface="Comic Sans MS"/>
                <a:sym typeface="Comic Sans MS"/>
              </a:rPr>
              <a:t>Take 3 of the 9 statements and try to come up with a practical way of implementing this in your classroom/ subject area</a:t>
            </a:r>
            <a:endParaRPr>
              <a:latin typeface="Comic Sans MS"/>
              <a:ea typeface="Comic Sans MS"/>
              <a:cs typeface="Comic Sans MS"/>
              <a:sym typeface="Comic Sans MS"/>
            </a:endParaRPr>
          </a:p>
        </p:txBody>
      </p:sp>
      <p:sp>
        <p:nvSpPr>
          <p:cNvPr id="131" name="Google Shape;131;p23"/>
          <p:cNvSpPr/>
          <p:nvPr/>
        </p:nvSpPr>
        <p:spPr>
          <a:xfrm>
            <a:off x="2386514" y="252125"/>
            <a:ext cx="4195305" cy="121979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00FF"/>
                </a:solidFill>
                <a:latin typeface="Arial"/>
              </a:rPr>
              <a:t>In pairs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4"/>
          <p:cNvPicPr preferRelativeResize="0"/>
          <p:nvPr/>
        </p:nvPicPr>
        <p:blipFill rotWithShape="1">
          <a:blip r:embed="rId3">
            <a:alphaModFix/>
          </a:blip>
          <a:srcRect b="5146" l="23718" r="24596" t="8654"/>
          <a:stretch/>
        </p:blipFill>
        <p:spPr>
          <a:xfrm>
            <a:off x="405750" y="72650"/>
            <a:ext cx="7957776" cy="5229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Establishing  routines</a:t>
            </a:r>
            <a:endParaRPr/>
          </a:p>
        </p:txBody>
      </p:sp>
      <p:sp>
        <p:nvSpPr>
          <p:cNvPr id="142" name="Google Shape;142;p25"/>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3" name="Google Shape;143;p25"/>
          <p:cNvPicPr preferRelativeResize="0"/>
          <p:nvPr/>
        </p:nvPicPr>
        <p:blipFill>
          <a:blip r:embed="rId3">
            <a:alphaModFix/>
          </a:blip>
          <a:stretch>
            <a:fillRect/>
          </a:stretch>
        </p:blipFill>
        <p:spPr>
          <a:xfrm>
            <a:off x="257850" y="0"/>
            <a:ext cx="8650549"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6"/>
          <p:cNvPicPr preferRelativeResize="0"/>
          <p:nvPr/>
        </p:nvPicPr>
        <p:blipFill>
          <a:blip r:embed="rId3">
            <a:alphaModFix/>
          </a:blip>
          <a:stretch>
            <a:fillRect/>
          </a:stretch>
        </p:blipFill>
        <p:spPr>
          <a:xfrm>
            <a:off x="194325" y="116475"/>
            <a:ext cx="8480576" cy="4838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omic Sans MS"/>
                <a:ea typeface="Comic Sans MS"/>
                <a:cs typeface="Comic Sans MS"/>
                <a:sym typeface="Comic Sans MS"/>
              </a:rPr>
              <a:t>S</a:t>
            </a:r>
            <a:r>
              <a:rPr lang="en-GB">
                <a:latin typeface="Comic Sans MS"/>
                <a:ea typeface="Comic Sans MS"/>
                <a:cs typeface="Comic Sans MS"/>
                <a:sym typeface="Comic Sans MS"/>
              </a:rPr>
              <a:t>upport on drive</a:t>
            </a:r>
            <a:endParaRPr>
              <a:latin typeface="Comic Sans MS"/>
              <a:ea typeface="Comic Sans MS"/>
              <a:cs typeface="Comic Sans MS"/>
              <a:sym typeface="Comic Sans MS"/>
            </a:endParaRPr>
          </a:p>
        </p:txBody>
      </p:sp>
      <p:sp>
        <p:nvSpPr>
          <p:cNvPr id="154" name="Google Shape;154;p27"/>
          <p:cNvSpPr txBox="1"/>
          <p:nvPr/>
        </p:nvSpPr>
        <p:spPr>
          <a:xfrm>
            <a:off x="281425" y="1089775"/>
            <a:ext cx="7752900" cy="123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3"/>
              </a:rPr>
              <a:t>https://drive.google.com/drive/folders/1-sLQqW01W31ETnEF0V9YlqRg3-c6ELaj?usp=sharing</a:t>
            </a:r>
            <a:endParaRPr/>
          </a:p>
          <a:p>
            <a:pPr indent="0" lvl="0" marL="0" rtl="0" algn="l">
              <a:spcBef>
                <a:spcPts val="0"/>
              </a:spcBef>
              <a:spcAft>
                <a:spcPts val="0"/>
              </a:spcAft>
              <a:buNone/>
            </a:pPr>
            <a:r>
              <a:t/>
            </a:r>
            <a:endParaRPr/>
          </a:p>
        </p:txBody>
      </p:sp>
      <p:sp>
        <p:nvSpPr>
          <p:cNvPr id="155" name="Google Shape;155;p27"/>
          <p:cNvSpPr txBox="1"/>
          <p:nvPr/>
        </p:nvSpPr>
        <p:spPr>
          <a:xfrm>
            <a:off x="281425" y="1449050"/>
            <a:ext cx="77529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4"/>
              </a:rPr>
              <a:t>https://drive.google.com/file/d/137nDTGXptXMzrcYoyfNgvV0iJq5Dlpa5/view?usp=sharing</a:t>
            </a:r>
            <a:endParaRPr/>
          </a:p>
          <a:p>
            <a:pPr indent="0" lvl="0" marL="0" rtl="0" algn="l">
              <a:spcBef>
                <a:spcPts val="0"/>
              </a:spcBef>
              <a:spcAft>
                <a:spcPts val="0"/>
              </a:spcAft>
              <a:buNone/>
            </a:pPr>
            <a:r>
              <a:t/>
            </a:r>
            <a:endParaRPr/>
          </a:p>
        </p:txBody>
      </p:sp>
      <p:sp>
        <p:nvSpPr>
          <p:cNvPr id="156" name="Google Shape;156;p27"/>
          <p:cNvSpPr txBox="1"/>
          <p:nvPr/>
        </p:nvSpPr>
        <p:spPr>
          <a:xfrm>
            <a:off x="281425" y="1784350"/>
            <a:ext cx="79143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5"/>
              </a:rPr>
              <a:t>https://drive.google.com/file/d/1rEE6GcOPviT0FiPrUW28-jYhvQZY1MGV/view?usp=sharing</a:t>
            </a:r>
            <a:endParaRPr/>
          </a:p>
          <a:p>
            <a:pPr indent="0" lvl="0" marL="0" rtl="0" algn="l">
              <a:spcBef>
                <a:spcPts val="0"/>
              </a:spcBef>
              <a:spcAft>
                <a:spcPts val="0"/>
              </a:spcAft>
              <a:buNone/>
            </a:pPr>
            <a:r>
              <a:t/>
            </a:r>
            <a:endParaRPr/>
          </a:p>
        </p:txBody>
      </p:sp>
      <p:sp>
        <p:nvSpPr>
          <p:cNvPr id="157" name="Google Shape;157;p27"/>
          <p:cNvSpPr txBox="1"/>
          <p:nvPr/>
        </p:nvSpPr>
        <p:spPr>
          <a:xfrm>
            <a:off x="311700" y="2107700"/>
            <a:ext cx="8088000" cy="3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6"/>
              </a:rPr>
              <a:t>https://drive.google.com/file/d/1c1qBPDGAsbFqafoH75MekIzefWDeKjsU/view?usp=sharing</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GB" sz="4200">
                <a:latin typeface="Comic Sans MS"/>
                <a:ea typeface="Comic Sans MS"/>
                <a:cs typeface="Comic Sans MS"/>
                <a:sym typeface="Comic Sans MS"/>
              </a:rPr>
              <a:t>What does differentiation mean to you?</a:t>
            </a:r>
            <a:endParaRPr sz="4200">
              <a:latin typeface="Comic Sans MS"/>
              <a:ea typeface="Comic Sans MS"/>
              <a:cs typeface="Comic Sans MS"/>
              <a:sym typeface="Comic Sans MS"/>
            </a:endParaRPr>
          </a:p>
        </p:txBody>
      </p:sp>
      <p:pic>
        <p:nvPicPr>
          <p:cNvPr id="75" name="Google Shape;75;p14"/>
          <p:cNvPicPr preferRelativeResize="0"/>
          <p:nvPr/>
        </p:nvPicPr>
        <p:blipFill>
          <a:blip r:embed="rId3">
            <a:alphaModFix/>
          </a:blip>
          <a:stretch>
            <a:fillRect/>
          </a:stretch>
        </p:blipFill>
        <p:spPr>
          <a:xfrm>
            <a:off x="6672749" y="3236001"/>
            <a:ext cx="2471251" cy="1907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graphicFrame>
        <p:nvGraphicFramePr>
          <p:cNvPr id="80" name="Google Shape;80;p15"/>
          <p:cNvGraphicFramePr/>
          <p:nvPr/>
        </p:nvGraphicFramePr>
        <p:xfrm>
          <a:off x="587225" y="711775"/>
          <a:ext cx="3000000" cy="3000000"/>
        </p:xfrm>
        <a:graphic>
          <a:graphicData uri="http://schemas.openxmlformats.org/drawingml/2006/table">
            <a:tbl>
              <a:tblPr>
                <a:noFill/>
                <a:tableStyleId>{438C91AC-78B0-4DE6-9A27-95C1E98DFEAE}</a:tableStyleId>
              </a:tblPr>
              <a:tblGrid>
                <a:gridCol w="3922675"/>
                <a:gridCol w="3922675"/>
              </a:tblGrid>
              <a:tr h="721000">
                <a:tc>
                  <a:txBody>
                    <a:bodyPr/>
                    <a:lstStyle/>
                    <a:p>
                      <a:pPr indent="0" lvl="0" marL="0" rtl="0" algn="l">
                        <a:spcBef>
                          <a:spcPts val="0"/>
                        </a:spcBef>
                        <a:spcAft>
                          <a:spcPts val="0"/>
                        </a:spcAft>
                        <a:buNone/>
                      </a:pPr>
                      <a:r>
                        <a:rPr lang="en-GB" sz="2700">
                          <a:latin typeface="Comic Sans MS"/>
                          <a:ea typeface="Comic Sans MS"/>
                          <a:cs typeface="Comic Sans MS"/>
                          <a:sym typeface="Comic Sans MS"/>
                        </a:rPr>
                        <a:t>Differentiation is</a:t>
                      </a:r>
                      <a:endParaRPr sz="2700">
                        <a:latin typeface="Comic Sans MS"/>
                        <a:ea typeface="Comic Sans MS"/>
                        <a:cs typeface="Comic Sans MS"/>
                        <a:sym typeface="Comic Sans MS"/>
                      </a:endParaRPr>
                    </a:p>
                  </a:txBody>
                  <a:tcPr marT="91425" marB="91425" marR="91425" marL="91425">
                    <a:solidFill>
                      <a:srgbClr val="FFE599"/>
                    </a:solidFill>
                  </a:tcPr>
                </a:tc>
                <a:tc>
                  <a:txBody>
                    <a:bodyPr/>
                    <a:lstStyle/>
                    <a:p>
                      <a:pPr indent="0" lvl="0" marL="0" rtl="0" algn="l">
                        <a:spcBef>
                          <a:spcPts val="0"/>
                        </a:spcBef>
                        <a:spcAft>
                          <a:spcPts val="0"/>
                        </a:spcAft>
                        <a:buNone/>
                      </a:pPr>
                      <a:r>
                        <a:rPr lang="en-GB" sz="2700">
                          <a:latin typeface="Comic Sans MS"/>
                          <a:ea typeface="Comic Sans MS"/>
                          <a:cs typeface="Comic Sans MS"/>
                          <a:sym typeface="Comic Sans MS"/>
                        </a:rPr>
                        <a:t>Differentiation is not</a:t>
                      </a:r>
                      <a:endParaRPr sz="2700">
                        <a:latin typeface="Comic Sans MS"/>
                        <a:ea typeface="Comic Sans MS"/>
                        <a:cs typeface="Comic Sans MS"/>
                        <a:sym typeface="Comic Sans MS"/>
                      </a:endParaRPr>
                    </a:p>
                  </a:txBody>
                  <a:tcPr marT="91425" marB="91425" marR="91425" marL="91425">
                    <a:solidFill>
                      <a:srgbClr val="FFE599"/>
                    </a:solidFill>
                  </a:tcPr>
                </a:tc>
              </a:tr>
              <a:tr h="2984900">
                <a:tc>
                  <a:txBody>
                    <a:bodyPr/>
                    <a:lstStyle/>
                    <a:p>
                      <a:pPr indent="0" lvl="0" marL="0" rtl="0" algn="l">
                        <a:spcBef>
                          <a:spcPts val="0"/>
                        </a:spcBef>
                        <a:spcAft>
                          <a:spcPts val="0"/>
                        </a:spcAft>
                        <a:buNone/>
                      </a:pPr>
                      <a:r>
                        <a:t/>
                      </a:r>
                      <a:endParaRPr/>
                    </a:p>
                  </a:txBody>
                  <a:tcPr marT="91425" marB="91425" marR="91425" marL="91425">
                    <a:solidFill>
                      <a:srgbClr val="FFE599"/>
                    </a:solidFill>
                  </a:tcPr>
                </a:tc>
                <a:tc>
                  <a:txBody>
                    <a:bodyPr/>
                    <a:lstStyle/>
                    <a:p>
                      <a:pPr indent="0" lvl="0" marL="0" rtl="0" algn="l">
                        <a:spcBef>
                          <a:spcPts val="0"/>
                        </a:spcBef>
                        <a:spcAft>
                          <a:spcPts val="0"/>
                        </a:spcAft>
                        <a:buNone/>
                      </a:pPr>
                      <a:r>
                        <a:t/>
                      </a:r>
                      <a:endParaRPr/>
                    </a:p>
                  </a:txBody>
                  <a:tcPr marT="91425" marB="91425" marR="91425" marL="91425">
                    <a:solidFill>
                      <a:srgbClr val="FFE599"/>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6"/>
          <p:cNvPicPr preferRelativeResize="0"/>
          <p:nvPr/>
        </p:nvPicPr>
        <p:blipFill>
          <a:blip r:embed="rId3">
            <a:alphaModFix/>
          </a:blip>
          <a:stretch>
            <a:fillRect/>
          </a:stretch>
        </p:blipFill>
        <p:spPr>
          <a:xfrm>
            <a:off x="152400" y="152400"/>
            <a:ext cx="1733550" cy="1524000"/>
          </a:xfrm>
          <a:prstGeom prst="rect">
            <a:avLst/>
          </a:prstGeom>
          <a:noFill/>
          <a:ln>
            <a:noFill/>
          </a:ln>
        </p:spPr>
      </p:pic>
      <p:pic>
        <p:nvPicPr>
          <p:cNvPr id="86" name="Google Shape;86;p16"/>
          <p:cNvPicPr preferRelativeResize="0"/>
          <p:nvPr/>
        </p:nvPicPr>
        <p:blipFill>
          <a:blip r:embed="rId4">
            <a:alphaModFix/>
          </a:blip>
          <a:stretch>
            <a:fillRect/>
          </a:stretch>
        </p:blipFill>
        <p:spPr>
          <a:xfrm>
            <a:off x="126000" y="1783600"/>
            <a:ext cx="1682100" cy="700875"/>
          </a:xfrm>
          <a:prstGeom prst="rect">
            <a:avLst/>
          </a:prstGeom>
          <a:noFill/>
          <a:ln>
            <a:noFill/>
          </a:ln>
        </p:spPr>
      </p:pic>
      <p:pic>
        <p:nvPicPr>
          <p:cNvPr id="87" name="Google Shape;87;p16"/>
          <p:cNvPicPr preferRelativeResize="0"/>
          <p:nvPr/>
        </p:nvPicPr>
        <p:blipFill>
          <a:blip r:embed="rId5">
            <a:alphaModFix/>
          </a:blip>
          <a:stretch>
            <a:fillRect/>
          </a:stretch>
        </p:blipFill>
        <p:spPr>
          <a:xfrm>
            <a:off x="2038350" y="152400"/>
            <a:ext cx="1790700" cy="2276475"/>
          </a:xfrm>
          <a:prstGeom prst="rect">
            <a:avLst/>
          </a:prstGeom>
          <a:noFill/>
          <a:ln>
            <a:noFill/>
          </a:ln>
        </p:spPr>
      </p:pic>
      <p:pic>
        <p:nvPicPr>
          <p:cNvPr id="88" name="Google Shape;88;p16"/>
          <p:cNvPicPr preferRelativeResize="0"/>
          <p:nvPr/>
        </p:nvPicPr>
        <p:blipFill>
          <a:blip r:embed="rId6">
            <a:alphaModFix/>
          </a:blip>
          <a:stretch>
            <a:fillRect/>
          </a:stretch>
        </p:blipFill>
        <p:spPr>
          <a:xfrm>
            <a:off x="126000" y="2591675"/>
            <a:ext cx="3752850" cy="714375"/>
          </a:xfrm>
          <a:prstGeom prst="rect">
            <a:avLst/>
          </a:prstGeom>
          <a:noFill/>
          <a:ln>
            <a:noFill/>
          </a:ln>
        </p:spPr>
      </p:pic>
      <p:pic>
        <p:nvPicPr>
          <p:cNvPr id="89" name="Google Shape;89;p16"/>
          <p:cNvPicPr preferRelativeResize="0"/>
          <p:nvPr/>
        </p:nvPicPr>
        <p:blipFill>
          <a:blip r:embed="rId7">
            <a:alphaModFix/>
          </a:blip>
          <a:stretch>
            <a:fillRect/>
          </a:stretch>
        </p:blipFill>
        <p:spPr>
          <a:xfrm>
            <a:off x="126000" y="3385025"/>
            <a:ext cx="3581400" cy="704850"/>
          </a:xfrm>
          <a:prstGeom prst="rect">
            <a:avLst/>
          </a:prstGeom>
          <a:noFill/>
          <a:ln>
            <a:noFill/>
          </a:ln>
        </p:spPr>
      </p:pic>
      <p:pic>
        <p:nvPicPr>
          <p:cNvPr id="90" name="Google Shape;90;p16"/>
          <p:cNvPicPr preferRelativeResize="0"/>
          <p:nvPr/>
        </p:nvPicPr>
        <p:blipFill>
          <a:blip r:embed="rId8">
            <a:alphaModFix/>
          </a:blip>
          <a:stretch>
            <a:fillRect/>
          </a:stretch>
        </p:blipFill>
        <p:spPr>
          <a:xfrm>
            <a:off x="3878850" y="152400"/>
            <a:ext cx="1809750" cy="771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7" name="Google Shape;97;p17"/>
          <p:cNvPicPr preferRelativeResize="0"/>
          <p:nvPr/>
        </p:nvPicPr>
        <p:blipFill rotWithShape="1">
          <a:blip r:embed="rId3">
            <a:alphaModFix/>
          </a:blip>
          <a:srcRect b="7825" l="590" r="-590" t="0"/>
          <a:stretch/>
        </p:blipFill>
        <p:spPr>
          <a:xfrm>
            <a:off x="35925" y="289775"/>
            <a:ext cx="8974276" cy="4355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445025"/>
            <a:ext cx="5812500" cy="572700"/>
          </a:xfrm>
          <a:prstGeom prst="rect">
            <a:avLst/>
          </a:prstGeom>
          <a:solidFill>
            <a:srgbClr val="FF00FF"/>
          </a:solidFill>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omic Sans MS"/>
                <a:ea typeface="Comic Sans MS"/>
                <a:cs typeface="Comic Sans MS"/>
                <a:sym typeface="Comic Sans MS"/>
              </a:rPr>
              <a:t>Convery and Coy</a:t>
            </a:r>
            <a:r>
              <a:rPr lang="en-GB">
                <a:latin typeface="Comic Sans MS"/>
                <a:ea typeface="Comic Sans MS"/>
                <a:cs typeface="Comic Sans MS"/>
                <a:sym typeface="Comic Sans MS"/>
              </a:rPr>
              <a:t>l</a:t>
            </a:r>
            <a:r>
              <a:rPr lang="en-GB">
                <a:latin typeface="Comic Sans MS"/>
                <a:ea typeface="Comic Sans MS"/>
                <a:cs typeface="Comic Sans MS"/>
                <a:sym typeface="Comic Sans MS"/>
              </a:rPr>
              <a:t>e (1993)</a:t>
            </a:r>
            <a:endParaRPr>
              <a:latin typeface="Comic Sans MS"/>
              <a:ea typeface="Comic Sans MS"/>
              <a:cs typeface="Comic Sans MS"/>
              <a:sym typeface="Comic Sans MS"/>
            </a:endParaRPr>
          </a:p>
        </p:txBody>
      </p:sp>
      <p:sp>
        <p:nvSpPr>
          <p:cNvPr id="103" name="Google Shape;103;p18"/>
          <p:cNvSpPr txBox="1"/>
          <p:nvPr>
            <p:ph idx="1" type="body"/>
          </p:nvPr>
        </p:nvSpPr>
        <p:spPr>
          <a:xfrm>
            <a:off x="226671" y="1017725"/>
            <a:ext cx="3436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omic Sans MS"/>
              <a:ea typeface="Comic Sans MS"/>
              <a:cs typeface="Comic Sans MS"/>
              <a:sym typeface="Comic Sans MS"/>
            </a:endParaRPr>
          </a:p>
          <a:p>
            <a:pPr indent="0" lvl="0" marL="0" rtl="0" algn="l">
              <a:spcBef>
                <a:spcPts val="1600"/>
              </a:spcBef>
              <a:spcAft>
                <a:spcPts val="0"/>
              </a:spcAft>
              <a:buNone/>
            </a:pPr>
            <a:r>
              <a:rPr lang="en-GB">
                <a:latin typeface="Comic Sans MS"/>
                <a:ea typeface="Comic Sans MS"/>
                <a:cs typeface="Comic Sans MS"/>
                <a:sym typeface="Comic Sans MS"/>
              </a:rPr>
              <a:t>Differentiation is “the process by which teachers provide opportunities for learners to achieve their potential working at their own pace, through a range of relevant learning activities”</a:t>
            </a:r>
            <a:endParaRPr>
              <a:latin typeface="Comic Sans MS"/>
              <a:ea typeface="Comic Sans MS"/>
              <a:cs typeface="Comic Sans MS"/>
              <a:sym typeface="Comic Sans MS"/>
            </a:endParaRPr>
          </a:p>
          <a:p>
            <a:pPr indent="0" lvl="0" marL="0" rtl="0" algn="l">
              <a:spcBef>
                <a:spcPts val="1600"/>
              </a:spcBef>
              <a:spcAft>
                <a:spcPts val="1600"/>
              </a:spcAft>
              <a:buNone/>
            </a:pPr>
            <a:r>
              <a:t/>
            </a:r>
            <a:endParaRPr/>
          </a:p>
        </p:txBody>
      </p:sp>
      <p:pic>
        <p:nvPicPr>
          <p:cNvPr id="104" name="Google Shape;104;p18"/>
          <p:cNvPicPr preferRelativeResize="0"/>
          <p:nvPr/>
        </p:nvPicPr>
        <p:blipFill>
          <a:blip r:embed="rId3">
            <a:alphaModFix/>
          </a:blip>
          <a:stretch>
            <a:fillRect/>
          </a:stretch>
        </p:blipFill>
        <p:spPr>
          <a:xfrm>
            <a:off x="3986450" y="1137475"/>
            <a:ext cx="5007850" cy="378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9"/>
          <p:cNvPicPr preferRelativeResize="0"/>
          <p:nvPr/>
        </p:nvPicPr>
        <p:blipFill>
          <a:blip r:embed="rId3">
            <a:alphaModFix/>
          </a:blip>
          <a:stretch>
            <a:fillRect/>
          </a:stretch>
        </p:blipFill>
        <p:spPr>
          <a:xfrm>
            <a:off x="345900" y="80550"/>
            <a:ext cx="8185276" cy="4838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omic Sans MS"/>
                <a:ea typeface="Comic Sans MS"/>
                <a:cs typeface="Comic Sans MS"/>
                <a:sym typeface="Comic Sans MS"/>
              </a:rPr>
              <a:t>Quality first teaching</a:t>
            </a:r>
            <a:endParaRPr>
              <a:latin typeface="Comic Sans MS"/>
              <a:ea typeface="Comic Sans MS"/>
              <a:cs typeface="Comic Sans MS"/>
              <a:sym typeface="Comic Sans MS"/>
            </a:endParaRPr>
          </a:p>
        </p:txBody>
      </p:sp>
      <p:sp>
        <p:nvSpPr>
          <p:cNvPr id="115" name="Google Shape;115;p20"/>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omic Sans MS"/>
                <a:ea typeface="Comic Sans MS"/>
                <a:cs typeface="Comic Sans MS"/>
                <a:sym typeface="Comic Sans MS"/>
              </a:rPr>
              <a:t>All teachers are teachers of SEND</a:t>
            </a:r>
            <a:endParaRPr>
              <a:latin typeface="Comic Sans MS"/>
              <a:ea typeface="Comic Sans MS"/>
              <a:cs typeface="Comic Sans MS"/>
              <a:sym typeface="Comic Sans MS"/>
            </a:endParaRPr>
          </a:p>
          <a:p>
            <a:pPr indent="0" lvl="0" marL="0" rtl="0" algn="l">
              <a:spcBef>
                <a:spcPts val="1600"/>
              </a:spcBef>
              <a:spcAft>
                <a:spcPts val="0"/>
              </a:spcAft>
              <a:buNone/>
            </a:pPr>
            <a:r>
              <a:rPr lang="en-GB">
                <a:latin typeface="Comic Sans MS"/>
                <a:ea typeface="Comic Sans MS"/>
                <a:cs typeface="Comic Sans MS"/>
                <a:sym typeface="Comic Sans MS"/>
              </a:rPr>
              <a:t>We need to think of differentiation as a culture rather than a act or a “bolt on”</a:t>
            </a:r>
            <a:endParaRPr>
              <a:latin typeface="Comic Sans MS"/>
              <a:ea typeface="Comic Sans MS"/>
              <a:cs typeface="Comic Sans MS"/>
              <a:sym typeface="Comic Sans MS"/>
            </a:endParaRPr>
          </a:p>
          <a:p>
            <a:pPr indent="0" lvl="0" marL="0" rtl="0" algn="l">
              <a:spcBef>
                <a:spcPts val="1600"/>
              </a:spcBef>
              <a:spcAft>
                <a:spcPts val="1600"/>
              </a:spcAft>
              <a:buNone/>
            </a:pPr>
            <a:r>
              <a:rPr lang="en-GB">
                <a:latin typeface="Comic Sans MS"/>
                <a:ea typeface="Comic Sans MS"/>
                <a:cs typeface="Comic Sans MS"/>
                <a:sym typeface="Comic Sans MS"/>
              </a:rPr>
              <a:t>This is really about thinking about what the students in front of you need to access the result you want them to achieve. </a:t>
            </a:r>
            <a:endParaRPr>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aphicFrame>
        <p:nvGraphicFramePr>
          <p:cNvPr id="120" name="Google Shape;120;p21"/>
          <p:cNvGraphicFramePr/>
          <p:nvPr/>
        </p:nvGraphicFramePr>
        <p:xfrm>
          <a:off x="45100" y="55775"/>
          <a:ext cx="3000000" cy="3000000"/>
        </p:xfrm>
        <a:graphic>
          <a:graphicData uri="http://schemas.openxmlformats.org/drawingml/2006/table">
            <a:tbl>
              <a:tblPr>
                <a:noFill/>
                <a:tableStyleId>{438C91AC-78B0-4DE6-9A27-95C1E98DFEAE}</a:tableStyleId>
              </a:tblPr>
              <a:tblGrid>
                <a:gridCol w="1755500"/>
                <a:gridCol w="6926700"/>
              </a:tblGrid>
              <a:tr h="381000">
                <a:tc>
                  <a:txBody>
                    <a:bodyPr/>
                    <a:lstStyle/>
                    <a:p>
                      <a:pPr indent="0" lvl="0" marL="0" rtl="0" algn="l">
                        <a:spcBef>
                          <a:spcPts val="0"/>
                        </a:spcBef>
                        <a:spcAft>
                          <a:spcPts val="0"/>
                        </a:spcAft>
                        <a:buNone/>
                      </a:pPr>
                      <a:r>
                        <a:rPr lang="en-GB">
                          <a:latin typeface="Comic Sans MS"/>
                          <a:ea typeface="Comic Sans MS"/>
                          <a:cs typeface="Comic Sans MS"/>
                          <a:sym typeface="Comic Sans MS"/>
                        </a:rPr>
                        <a:t>Resources</a:t>
                      </a:r>
                      <a:endParaRPr>
                        <a:latin typeface="Comic Sans MS"/>
                        <a:ea typeface="Comic Sans MS"/>
                        <a:cs typeface="Comic Sans MS"/>
                        <a:sym typeface="Comic Sans MS"/>
                      </a:endParaRPr>
                    </a:p>
                  </a:txBody>
                  <a:tcPr marT="91425" marB="91425" marR="91425" marL="91425"/>
                </a:tc>
                <a:tc>
                  <a:txBody>
                    <a:bodyPr/>
                    <a:lstStyle/>
                    <a:p>
                      <a:pPr indent="0" lvl="0" marL="0" rtl="0" algn="l">
                        <a:spcBef>
                          <a:spcPts val="0"/>
                        </a:spcBef>
                        <a:spcAft>
                          <a:spcPts val="0"/>
                        </a:spcAft>
                        <a:buNone/>
                      </a:pPr>
                      <a:r>
                        <a:rPr lang="en-GB" sz="1050">
                          <a:latin typeface="Comic Sans MS"/>
                          <a:ea typeface="Comic Sans MS"/>
                          <a:cs typeface="Comic Sans MS"/>
                          <a:sym typeface="Comic Sans MS"/>
                        </a:rPr>
                        <a:t>The use of appropriate resources is vital</a:t>
                      </a:r>
                      <a:endParaRPr sz="1050">
                        <a:latin typeface="Comic Sans MS"/>
                        <a:ea typeface="Comic Sans MS"/>
                        <a:cs typeface="Comic Sans MS"/>
                        <a:sym typeface="Comic Sans MS"/>
                      </a:endParaRPr>
                    </a:p>
                  </a:txBody>
                  <a:tcPr marT="91425" marB="91425" marR="91425" marL="91425"/>
                </a:tc>
              </a:tr>
              <a:tr h="381000">
                <a:tc>
                  <a:txBody>
                    <a:bodyPr/>
                    <a:lstStyle/>
                    <a:p>
                      <a:pPr indent="0" lvl="0" marL="0" rtl="0" algn="l">
                        <a:spcBef>
                          <a:spcPts val="0"/>
                        </a:spcBef>
                        <a:spcAft>
                          <a:spcPts val="0"/>
                        </a:spcAft>
                        <a:buNone/>
                      </a:pPr>
                      <a:r>
                        <a:rPr lang="en-GB">
                          <a:latin typeface="Comic Sans MS"/>
                          <a:ea typeface="Comic Sans MS"/>
                          <a:cs typeface="Comic Sans MS"/>
                          <a:sym typeface="Comic Sans MS"/>
                        </a:rPr>
                        <a:t>Room</a:t>
                      </a:r>
                      <a:endParaRPr>
                        <a:latin typeface="Comic Sans MS"/>
                        <a:ea typeface="Comic Sans MS"/>
                        <a:cs typeface="Comic Sans MS"/>
                        <a:sym typeface="Comic Sans MS"/>
                      </a:endParaRPr>
                    </a:p>
                  </a:txBody>
                  <a:tcPr marT="91425" marB="91425" marR="91425" marL="91425"/>
                </a:tc>
                <a:tc>
                  <a:txBody>
                    <a:bodyPr/>
                    <a:lstStyle/>
                    <a:p>
                      <a:pPr indent="0" lvl="0" marL="0" rtl="0" algn="l">
                        <a:lnSpc>
                          <a:spcPct val="115000"/>
                        </a:lnSpc>
                        <a:spcBef>
                          <a:spcPts val="0"/>
                        </a:spcBef>
                        <a:spcAft>
                          <a:spcPts val="800"/>
                        </a:spcAft>
                        <a:buNone/>
                      </a:pPr>
                      <a:r>
                        <a:rPr lang="en-GB" sz="1050">
                          <a:solidFill>
                            <a:srgbClr val="555555"/>
                          </a:solidFill>
                          <a:highlight>
                            <a:srgbClr val="FFFFFF"/>
                          </a:highlight>
                          <a:latin typeface="Comic Sans MS"/>
                          <a:ea typeface="Comic Sans MS"/>
                          <a:cs typeface="Comic Sans MS"/>
                          <a:sym typeface="Comic Sans MS"/>
                        </a:rPr>
                        <a:t>The learning space needs to reflect and promote differentiation, allowing space for different ways of learning and recognising the different learning needs of different children</a:t>
                      </a:r>
                      <a:endParaRPr>
                        <a:latin typeface="Comic Sans MS"/>
                        <a:ea typeface="Comic Sans MS"/>
                        <a:cs typeface="Comic Sans MS"/>
                        <a:sym typeface="Comic Sans MS"/>
                      </a:endParaRPr>
                    </a:p>
                  </a:txBody>
                  <a:tcPr marT="91425" marB="91425" marR="91425" marL="91425"/>
                </a:tc>
              </a:tr>
              <a:tr h="381000">
                <a:tc>
                  <a:txBody>
                    <a:bodyPr/>
                    <a:lstStyle/>
                    <a:p>
                      <a:pPr indent="0" lvl="0" marL="0" rtl="0" algn="l">
                        <a:spcBef>
                          <a:spcPts val="0"/>
                        </a:spcBef>
                        <a:spcAft>
                          <a:spcPts val="0"/>
                        </a:spcAft>
                        <a:buNone/>
                      </a:pPr>
                      <a:r>
                        <a:rPr lang="en-GB">
                          <a:latin typeface="Comic Sans MS"/>
                          <a:ea typeface="Comic Sans MS"/>
                          <a:cs typeface="Comic Sans MS"/>
                          <a:sym typeface="Comic Sans MS"/>
                        </a:rPr>
                        <a:t>Relationships</a:t>
                      </a:r>
                      <a:endParaRPr>
                        <a:latin typeface="Comic Sans MS"/>
                        <a:ea typeface="Comic Sans MS"/>
                        <a:cs typeface="Comic Sans MS"/>
                        <a:sym typeface="Comic Sans MS"/>
                      </a:endParaRPr>
                    </a:p>
                  </a:txBody>
                  <a:tcPr marT="91425" marB="91425" marR="91425" marL="91425"/>
                </a:tc>
                <a:tc>
                  <a:txBody>
                    <a:bodyPr/>
                    <a:lstStyle/>
                    <a:p>
                      <a:pPr indent="0" lvl="0" marL="0" rtl="0" algn="l">
                        <a:lnSpc>
                          <a:spcPct val="115000"/>
                        </a:lnSpc>
                        <a:spcBef>
                          <a:spcPts val="0"/>
                        </a:spcBef>
                        <a:spcAft>
                          <a:spcPts val="800"/>
                        </a:spcAft>
                        <a:buNone/>
                      </a:pPr>
                      <a:r>
                        <a:rPr lang="en-GB" sz="1050">
                          <a:solidFill>
                            <a:srgbClr val="555555"/>
                          </a:solidFill>
                          <a:highlight>
                            <a:srgbClr val="FFFFFF"/>
                          </a:highlight>
                          <a:latin typeface="Comic Sans MS"/>
                          <a:ea typeface="Comic Sans MS"/>
                          <a:cs typeface="Comic Sans MS"/>
                          <a:sym typeface="Comic Sans MS"/>
                        </a:rPr>
                        <a:t>We all know that relationships are key to successful teaching and these need to underlie differentiation. The adults in the room need to really know their pupils and the different ways of relating to them.</a:t>
                      </a:r>
                      <a:endParaRPr>
                        <a:latin typeface="Comic Sans MS"/>
                        <a:ea typeface="Comic Sans MS"/>
                        <a:cs typeface="Comic Sans MS"/>
                        <a:sym typeface="Comic Sans MS"/>
                      </a:endParaRPr>
                    </a:p>
                  </a:txBody>
                  <a:tcPr marT="91425" marB="91425" marR="91425" marL="91425"/>
                </a:tc>
              </a:tr>
              <a:tr h="381000">
                <a:tc>
                  <a:txBody>
                    <a:bodyPr/>
                    <a:lstStyle/>
                    <a:p>
                      <a:pPr indent="0" lvl="0" marL="0" rtl="0" algn="l">
                        <a:spcBef>
                          <a:spcPts val="0"/>
                        </a:spcBef>
                        <a:spcAft>
                          <a:spcPts val="0"/>
                        </a:spcAft>
                        <a:buNone/>
                      </a:pPr>
                      <a:r>
                        <a:rPr lang="en-GB">
                          <a:latin typeface="Comic Sans MS"/>
                          <a:ea typeface="Comic Sans MS"/>
                          <a:cs typeface="Comic Sans MS"/>
                          <a:sym typeface="Comic Sans MS"/>
                        </a:rPr>
                        <a:t>Robustness</a:t>
                      </a:r>
                      <a:endParaRPr>
                        <a:latin typeface="Comic Sans MS"/>
                        <a:ea typeface="Comic Sans MS"/>
                        <a:cs typeface="Comic Sans MS"/>
                        <a:sym typeface="Comic Sans MS"/>
                      </a:endParaRPr>
                    </a:p>
                  </a:txBody>
                  <a:tcPr marT="91425" marB="91425" marR="91425" marL="91425"/>
                </a:tc>
                <a:tc>
                  <a:txBody>
                    <a:bodyPr/>
                    <a:lstStyle/>
                    <a:p>
                      <a:pPr indent="0" lvl="0" marL="0" rtl="0" algn="l">
                        <a:lnSpc>
                          <a:spcPct val="115000"/>
                        </a:lnSpc>
                        <a:spcBef>
                          <a:spcPts val="0"/>
                        </a:spcBef>
                        <a:spcAft>
                          <a:spcPts val="800"/>
                        </a:spcAft>
                        <a:buNone/>
                      </a:pPr>
                      <a:r>
                        <a:rPr lang="en-GB" sz="1050">
                          <a:solidFill>
                            <a:srgbClr val="555555"/>
                          </a:solidFill>
                          <a:highlight>
                            <a:srgbClr val="FFFFFF"/>
                          </a:highlight>
                          <a:latin typeface="Comic Sans MS"/>
                          <a:ea typeface="Comic Sans MS"/>
                          <a:cs typeface="Comic Sans MS"/>
                          <a:sym typeface="Comic Sans MS"/>
                        </a:rPr>
                        <a:t>This is linked to the resilience that the pupil is able and willing to demonstrate their efforts regardless, by volunteering answers or engaging during class feedback or discussion.</a:t>
                      </a:r>
                      <a:endParaRPr>
                        <a:latin typeface="Comic Sans MS"/>
                        <a:ea typeface="Comic Sans MS"/>
                        <a:cs typeface="Comic Sans MS"/>
                        <a:sym typeface="Comic Sans MS"/>
                      </a:endParaRPr>
                    </a:p>
                  </a:txBody>
                  <a:tcPr marT="91425" marB="91425" marR="91425" marL="91425"/>
                </a:tc>
              </a:tr>
              <a:tr h="381000">
                <a:tc>
                  <a:txBody>
                    <a:bodyPr/>
                    <a:lstStyle/>
                    <a:p>
                      <a:pPr indent="0" lvl="0" marL="0" rtl="0" algn="l">
                        <a:spcBef>
                          <a:spcPts val="0"/>
                        </a:spcBef>
                        <a:spcAft>
                          <a:spcPts val="0"/>
                        </a:spcAft>
                        <a:buNone/>
                      </a:pPr>
                      <a:r>
                        <a:rPr lang="en-GB">
                          <a:latin typeface="Comic Sans MS"/>
                          <a:ea typeface="Comic Sans MS"/>
                          <a:cs typeface="Comic Sans MS"/>
                          <a:sym typeface="Comic Sans MS"/>
                        </a:rPr>
                        <a:t>Relevance</a:t>
                      </a:r>
                      <a:endParaRPr>
                        <a:latin typeface="Comic Sans MS"/>
                        <a:ea typeface="Comic Sans MS"/>
                        <a:cs typeface="Comic Sans MS"/>
                        <a:sym typeface="Comic Sans MS"/>
                      </a:endParaRPr>
                    </a:p>
                  </a:txBody>
                  <a:tcPr marT="91425" marB="91425" marR="91425" marL="91425"/>
                </a:tc>
                <a:tc>
                  <a:txBody>
                    <a:bodyPr/>
                    <a:lstStyle/>
                    <a:p>
                      <a:pPr indent="0" lvl="0" marL="0" rtl="0" algn="l">
                        <a:spcBef>
                          <a:spcPts val="0"/>
                        </a:spcBef>
                        <a:spcAft>
                          <a:spcPts val="0"/>
                        </a:spcAft>
                        <a:buNone/>
                      </a:pPr>
                      <a:r>
                        <a:rPr lang="en-GB" sz="1050">
                          <a:latin typeface="Comic Sans MS"/>
                          <a:ea typeface="Comic Sans MS"/>
                          <a:cs typeface="Comic Sans MS"/>
                          <a:sym typeface="Comic Sans MS"/>
                        </a:rPr>
                        <a:t>The curriculum and resources needs to be relevant to the learner</a:t>
                      </a:r>
                      <a:endParaRPr sz="1050">
                        <a:latin typeface="Comic Sans MS"/>
                        <a:ea typeface="Comic Sans MS"/>
                        <a:cs typeface="Comic Sans MS"/>
                        <a:sym typeface="Comic Sans MS"/>
                      </a:endParaRPr>
                    </a:p>
                  </a:txBody>
                  <a:tcPr marT="91425" marB="91425" marR="91425" marL="91425"/>
                </a:tc>
              </a:tr>
              <a:tr h="381000">
                <a:tc>
                  <a:txBody>
                    <a:bodyPr/>
                    <a:lstStyle/>
                    <a:p>
                      <a:pPr indent="0" lvl="0" marL="0" rtl="0" algn="l">
                        <a:spcBef>
                          <a:spcPts val="0"/>
                        </a:spcBef>
                        <a:spcAft>
                          <a:spcPts val="0"/>
                        </a:spcAft>
                        <a:buNone/>
                      </a:pPr>
                      <a:r>
                        <a:rPr lang="en-GB">
                          <a:latin typeface="Comic Sans MS"/>
                          <a:ea typeface="Comic Sans MS"/>
                          <a:cs typeface="Comic Sans MS"/>
                          <a:sym typeface="Comic Sans MS"/>
                        </a:rPr>
                        <a:t>Response</a:t>
                      </a:r>
                      <a:endParaRPr>
                        <a:latin typeface="Comic Sans MS"/>
                        <a:ea typeface="Comic Sans MS"/>
                        <a:cs typeface="Comic Sans MS"/>
                        <a:sym typeface="Comic Sans MS"/>
                      </a:endParaRPr>
                    </a:p>
                  </a:txBody>
                  <a:tcPr marT="91425" marB="91425" marR="91425" marL="91425"/>
                </a:tc>
                <a:tc>
                  <a:txBody>
                    <a:bodyPr/>
                    <a:lstStyle/>
                    <a:p>
                      <a:pPr indent="0" lvl="0" marL="0" rtl="0" algn="l">
                        <a:spcBef>
                          <a:spcPts val="0"/>
                        </a:spcBef>
                        <a:spcAft>
                          <a:spcPts val="0"/>
                        </a:spcAft>
                        <a:buNone/>
                      </a:pPr>
                      <a:r>
                        <a:rPr lang="en-GB" sz="1050">
                          <a:latin typeface="Comic Sans MS"/>
                          <a:ea typeface="Comic Sans MS"/>
                          <a:cs typeface="Comic Sans MS"/>
                          <a:sym typeface="Comic Sans MS"/>
                        </a:rPr>
                        <a:t>At the heart of differentiation is the response that the adults in the room make to each child- and the responses that they subsequently elicit</a:t>
                      </a:r>
                      <a:endParaRPr sz="1050">
                        <a:latin typeface="Comic Sans MS"/>
                        <a:ea typeface="Comic Sans MS"/>
                        <a:cs typeface="Comic Sans MS"/>
                        <a:sym typeface="Comic Sans MS"/>
                      </a:endParaRPr>
                    </a:p>
                  </a:txBody>
                  <a:tcPr marT="91425" marB="91425" marR="91425" marL="91425"/>
                </a:tc>
              </a:tr>
              <a:tr h="381000">
                <a:tc>
                  <a:txBody>
                    <a:bodyPr/>
                    <a:lstStyle/>
                    <a:p>
                      <a:pPr indent="0" lvl="0" marL="0" rtl="0" algn="l">
                        <a:spcBef>
                          <a:spcPts val="0"/>
                        </a:spcBef>
                        <a:spcAft>
                          <a:spcPts val="0"/>
                        </a:spcAft>
                        <a:buNone/>
                      </a:pPr>
                      <a:r>
                        <a:rPr lang="en-GB">
                          <a:latin typeface="Comic Sans MS"/>
                          <a:ea typeface="Comic Sans MS"/>
                          <a:cs typeface="Comic Sans MS"/>
                          <a:sym typeface="Comic Sans MS"/>
                        </a:rPr>
                        <a:t>Recall</a:t>
                      </a:r>
                      <a:endParaRPr>
                        <a:latin typeface="Comic Sans MS"/>
                        <a:ea typeface="Comic Sans MS"/>
                        <a:cs typeface="Comic Sans MS"/>
                        <a:sym typeface="Comic Sans MS"/>
                      </a:endParaRPr>
                    </a:p>
                  </a:txBody>
                  <a:tcPr marT="91425" marB="91425" marR="91425" marL="91425"/>
                </a:tc>
                <a:tc>
                  <a:txBody>
                    <a:bodyPr/>
                    <a:lstStyle/>
                    <a:p>
                      <a:pPr indent="0" lvl="0" marL="0" rtl="0" algn="l">
                        <a:spcBef>
                          <a:spcPts val="0"/>
                        </a:spcBef>
                        <a:spcAft>
                          <a:spcPts val="0"/>
                        </a:spcAft>
                        <a:buNone/>
                      </a:pPr>
                      <a:r>
                        <a:rPr lang="en-GB" sz="1050">
                          <a:latin typeface="Comic Sans MS"/>
                          <a:ea typeface="Comic Sans MS"/>
                          <a:cs typeface="Comic Sans MS"/>
                          <a:sym typeface="Comic Sans MS"/>
                        </a:rPr>
                        <a:t>This is the key element of effective and </a:t>
                      </a:r>
                      <a:r>
                        <a:rPr lang="en-GB" sz="1050">
                          <a:latin typeface="Comic Sans MS"/>
                          <a:ea typeface="Comic Sans MS"/>
                          <a:cs typeface="Comic Sans MS"/>
                          <a:sym typeface="Comic Sans MS"/>
                        </a:rPr>
                        <a:t>differentiated</a:t>
                      </a:r>
                      <a:r>
                        <a:rPr lang="en-GB" sz="1050">
                          <a:latin typeface="Comic Sans MS"/>
                          <a:ea typeface="Comic Sans MS"/>
                          <a:cs typeface="Comic Sans MS"/>
                          <a:sym typeface="Comic Sans MS"/>
                        </a:rPr>
                        <a:t> questioning and includes the use of prompts to support children to recall their learning</a:t>
                      </a:r>
                      <a:endParaRPr sz="1050">
                        <a:latin typeface="Comic Sans MS"/>
                        <a:ea typeface="Comic Sans MS"/>
                        <a:cs typeface="Comic Sans MS"/>
                        <a:sym typeface="Comic Sans MS"/>
                      </a:endParaRPr>
                    </a:p>
                  </a:txBody>
                  <a:tcPr marT="91425" marB="91425" marR="91425" marL="91425"/>
                </a:tc>
              </a:tr>
              <a:tr h="764300">
                <a:tc>
                  <a:txBody>
                    <a:bodyPr/>
                    <a:lstStyle/>
                    <a:p>
                      <a:pPr indent="0" lvl="0" marL="0" rtl="0" algn="l">
                        <a:spcBef>
                          <a:spcPts val="0"/>
                        </a:spcBef>
                        <a:spcAft>
                          <a:spcPts val="0"/>
                        </a:spcAft>
                        <a:buNone/>
                      </a:pPr>
                      <a:r>
                        <a:rPr lang="en-GB">
                          <a:latin typeface="Comic Sans MS"/>
                          <a:ea typeface="Comic Sans MS"/>
                          <a:cs typeface="Comic Sans MS"/>
                          <a:sym typeface="Comic Sans MS"/>
                        </a:rPr>
                        <a:t>Retention</a:t>
                      </a:r>
                      <a:endParaRPr>
                        <a:latin typeface="Comic Sans MS"/>
                        <a:ea typeface="Comic Sans MS"/>
                        <a:cs typeface="Comic Sans MS"/>
                        <a:sym typeface="Comic Sans MS"/>
                      </a:endParaRPr>
                    </a:p>
                  </a:txBody>
                  <a:tcPr marT="91425" marB="91425" marR="91425" marL="91425"/>
                </a:tc>
                <a:tc>
                  <a:txBody>
                    <a:bodyPr/>
                    <a:lstStyle/>
                    <a:p>
                      <a:pPr indent="0" lvl="0" marL="0" rtl="0" algn="l">
                        <a:spcBef>
                          <a:spcPts val="0"/>
                        </a:spcBef>
                        <a:spcAft>
                          <a:spcPts val="0"/>
                        </a:spcAft>
                        <a:buNone/>
                      </a:pPr>
                      <a:r>
                        <a:rPr lang="en-GB" sz="1050">
                          <a:latin typeface="Comic Sans MS"/>
                          <a:ea typeface="Comic Sans MS"/>
                          <a:cs typeface="Comic Sans MS"/>
                          <a:sym typeface="Comic Sans MS"/>
                        </a:rPr>
                        <a:t>This refers to how far children are prompted for independence so that they can retain and apply their learning, rather than becoming prompt- dependant </a:t>
                      </a:r>
                      <a:endParaRPr sz="1050">
                        <a:latin typeface="Comic Sans MS"/>
                        <a:ea typeface="Comic Sans MS"/>
                        <a:cs typeface="Comic Sans MS"/>
                        <a:sym typeface="Comic Sans MS"/>
                      </a:endParaRPr>
                    </a:p>
                  </a:txBody>
                  <a:tcPr marT="91425" marB="91425" marR="91425" marL="91425"/>
                </a:tc>
              </a:tr>
              <a:tr h="381000">
                <a:tc>
                  <a:txBody>
                    <a:bodyPr/>
                    <a:lstStyle/>
                    <a:p>
                      <a:pPr indent="0" lvl="0" marL="0" rtl="0" algn="l">
                        <a:spcBef>
                          <a:spcPts val="0"/>
                        </a:spcBef>
                        <a:spcAft>
                          <a:spcPts val="0"/>
                        </a:spcAft>
                        <a:buNone/>
                      </a:pPr>
                      <a:r>
                        <a:rPr lang="en-GB">
                          <a:latin typeface="Comic Sans MS"/>
                          <a:ea typeface="Comic Sans MS"/>
                          <a:cs typeface="Comic Sans MS"/>
                          <a:sym typeface="Comic Sans MS"/>
                        </a:rPr>
                        <a:t>Resilience</a:t>
                      </a:r>
                      <a:endParaRPr>
                        <a:latin typeface="Comic Sans MS"/>
                        <a:ea typeface="Comic Sans MS"/>
                        <a:cs typeface="Comic Sans MS"/>
                        <a:sym typeface="Comic Sans MS"/>
                      </a:endParaRPr>
                    </a:p>
                  </a:txBody>
                  <a:tcPr marT="91425" marB="91425" marR="91425" marL="91425"/>
                </a:tc>
                <a:tc>
                  <a:txBody>
                    <a:bodyPr/>
                    <a:lstStyle/>
                    <a:p>
                      <a:pPr indent="0" lvl="0" marL="0" rtl="0" algn="l">
                        <a:spcBef>
                          <a:spcPts val="0"/>
                        </a:spcBef>
                        <a:spcAft>
                          <a:spcPts val="0"/>
                        </a:spcAft>
                        <a:buNone/>
                      </a:pPr>
                      <a:r>
                        <a:rPr lang="en-GB" sz="1050">
                          <a:latin typeface="Comic Sans MS"/>
                          <a:ea typeface="Comic Sans MS"/>
                          <a:cs typeface="Comic Sans MS"/>
                          <a:sym typeface="Comic Sans MS"/>
                        </a:rPr>
                        <a:t>It is vital that children can learn through making errors and develop the understanding and resilience to accept that we learn from mistakes</a:t>
                      </a:r>
                      <a:endParaRPr sz="1050">
                        <a:latin typeface="Comic Sans MS"/>
                        <a:ea typeface="Comic Sans MS"/>
                        <a:cs typeface="Comic Sans MS"/>
                        <a:sym typeface="Comic Sans MS"/>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