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</p:sldMasterIdLst>
  <p:sldIdLst>
    <p:sldId id="263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5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3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8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443" y="194885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806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5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27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443" y="194885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806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6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13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7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59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9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1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443" y="194885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806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10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5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87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5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8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2CF58-1F9A-4B16-BCCA-3BD07170F68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8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24/02/2016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LSA Training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&lt;&lt;DATE&gt;&gt;</a:t>
            </a:r>
            <a:endParaRPr lang="en-GB" b="1" dirty="0" smtClean="0"/>
          </a:p>
          <a:p>
            <a:r>
              <a:rPr lang="en-GB" dirty="0" smtClean="0"/>
              <a:t>Dyscalculia</a:t>
            </a:r>
          </a:p>
        </p:txBody>
      </p:sp>
    </p:spTree>
    <p:extLst>
      <p:ext uri="{BB962C8B-B14F-4D97-AF65-F5344CB8AC3E}">
        <p14:creationId xmlns:p14="http://schemas.microsoft.com/office/powerpoint/2010/main" val="40929077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859" y="2498568"/>
            <a:ext cx="5028281" cy="2315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 smtClean="0"/>
              <a:t>Dyscalculia.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56" y="3513003"/>
            <a:ext cx="1190286" cy="9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5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37318 -0.386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Dyscalculia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14219"/>
            <a:ext cx="9601196" cy="201286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“Dyscalculia is a </a:t>
            </a:r>
            <a:r>
              <a:rPr lang="en-GB" dirty="0" smtClean="0"/>
              <a:t>deep-rooted </a:t>
            </a:r>
            <a:r>
              <a:rPr lang="en-GB" b="1" dirty="0" smtClean="0"/>
              <a:t>inability </a:t>
            </a:r>
            <a:r>
              <a:rPr lang="en-GB" b="1" dirty="0"/>
              <a:t>to understand and </a:t>
            </a:r>
            <a:r>
              <a:rPr lang="en-GB" b="1" dirty="0" smtClean="0"/>
              <a:t>undertake mathematical </a:t>
            </a:r>
            <a:r>
              <a:rPr lang="en-GB" b="1" dirty="0"/>
              <a:t>calculations</a:t>
            </a:r>
            <a:r>
              <a:rPr lang="en-GB" dirty="0"/>
              <a:t>. The </a:t>
            </a:r>
            <a:r>
              <a:rPr lang="en-GB" dirty="0" smtClean="0"/>
              <a:t>word dyscalculia </a:t>
            </a:r>
            <a:r>
              <a:rPr lang="en-GB" dirty="0"/>
              <a:t>is normally reserved </a:t>
            </a:r>
            <a:r>
              <a:rPr lang="en-GB" dirty="0" smtClean="0"/>
              <a:t>for people </a:t>
            </a:r>
            <a:r>
              <a:rPr lang="en-GB" dirty="0"/>
              <a:t>whose mathematical </a:t>
            </a:r>
            <a:r>
              <a:rPr lang="en-GB" dirty="0" smtClean="0"/>
              <a:t>problems arise because </a:t>
            </a:r>
            <a:r>
              <a:rPr lang="en-GB" dirty="0"/>
              <a:t>of a genetic </a:t>
            </a:r>
            <a:r>
              <a:rPr lang="en-GB" dirty="0" smtClean="0"/>
              <a:t>malfunction. As </a:t>
            </a:r>
            <a:r>
              <a:rPr lang="en-GB" dirty="0"/>
              <a:t>such, dyscalculia may be seen as </a:t>
            </a:r>
            <a:r>
              <a:rPr lang="en-GB" b="1" dirty="0" smtClean="0"/>
              <a:t>the mathematical </a:t>
            </a:r>
            <a:r>
              <a:rPr lang="en-GB" b="1" dirty="0"/>
              <a:t>equivalent of dyslexia</a:t>
            </a:r>
            <a:r>
              <a:rPr lang="en-GB" dirty="0" smtClean="0"/>
              <a:t>.”</a:t>
            </a:r>
          </a:p>
          <a:p>
            <a:pPr marL="0" indent="0" algn="ctr">
              <a:buNone/>
            </a:pPr>
            <a:r>
              <a:rPr lang="en-GB" sz="1400" dirty="0" smtClean="0"/>
              <a:t>- Attwood (2012)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74" y="855931"/>
            <a:ext cx="1190286" cy="9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Signs?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80695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Similar issues to students with dyslexia, but mainly with numbers or in maths lessons.</a:t>
            </a:r>
          </a:p>
          <a:p>
            <a:r>
              <a:rPr lang="en-GB" dirty="0" smtClean="0"/>
              <a:t>Inability to budget effectively.</a:t>
            </a:r>
          </a:p>
          <a:p>
            <a:r>
              <a:rPr lang="en-GB" dirty="0" smtClean="0"/>
              <a:t>Over-reliance on calculators.</a:t>
            </a:r>
          </a:p>
          <a:p>
            <a:r>
              <a:rPr lang="en-GB" dirty="0" smtClean="0"/>
              <a:t>Difficulty with mental maths or retaining and manipulating numbers in their head.</a:t>
            </a:r>
          </a:p>
          <a:p>
            <a:r>
              <a:rPr lang="en-GB" dirty="0" smtClean="0"/>
              <a:t>Problems scheduling or telling the time.</a:t>
            </a:r>
          </a:p>
          <a:p>
            <a:r>
              <a:rPr lang="en-GB" dirty="0" smtClean="0"/>
              <a:t>Difficulty judging appropriate speed or distance (sprints the first lap of a race, but is exhausted by the second).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34158" y="5875868"/>
            <a:ext cx="6323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prstClr val="black"/>
                </a:solidFill>
              </a:rPr>
              <a:t>Morin, A. (2015) </a:t>
            </a:r>
            <a:r>
              <a:rPr lang="en-GB" sz="800" i="1" dirty="0">
                <a:solidFill>
                  <a:prstClr val="black"/>
                </a:solidFill>
              </a:rPr>
              <a:t>Dyscalculia: What You’re Seeing in Your High-Schooler, </a:t>
            </a:r>
            <a:r>
              <a:rPr lang="en-GB" sz="800" dirty="0">
                <a:solidFill>
                  <a:prstClr val="black"/>
                </a:solidFill>
              </a:rPr>
              <a:t>retrieved 14</a:t>
            </a:r>
            <a:r>
              <a:rPr lang="en-GB" sz="800" baseline="30000" dirty="0">
                <a:solidFill>
                  <a:prstClr val="black"/>
                </a:solidFill>
              </a:rPr>
              <a:t>th</a:t>
            </a:r>
            <a:r>
              <a:rPr lang="en-GB" sz="800" dirty="0">
                <a:solidFill>
                  <a:prstClr val="black"/>
                </a:solidFill>
              </a:rPr>
              <a:t> December 2015 from www.understood.org</a:t>
            </a:r>
            <a:r>
              <a:rPr lang="en-GB" sz="800" i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74" y="855931"/>
            <a:ext cx="1190286" cy="9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</a:t>
            </a:r>
            <a:r>
              <a:rPr lang="en-GB" dirty="0"/>
              <a:t>w</a:t>
            </a:r>
            <a:r>
              <a:rPr lang="en-GB" dirty="0" smtClean="0"/>
              <a:t>e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81409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Ensure that practice is achievable and well-targeted to the student’s ability.</a:t>
            </a:r>
          </a:p>
          <a:p>
            <a:r>
              <a:rPr lang="en-GB" dirty="0" smtClean="0"/>
              <a:t>Ask lots of specific questions.</a:t>
            </a:r>
          </a:p>
          <a:p>
            <a:r>
              <a:rPr lang="en-GB" dirty="0" smtClean="0"/>
              <a:t>Correct wrong answers with hints, rather than straight answers.</a:t>
            </a:r>
          </a:p>
          <a:p>
            <a:r>
              <a:rPr lang="en-GB" dirty="0" smtClean="0"/>
              <a:t>Revise regularly and often.</a:t>
            </a:r>
          </a:p>
          <a:p>
            <a:r>
              <a:rPr lang="en-GB" dirty="0" smtClean="0"/>
              <a:t>Try to use visual cues, alongside mathematical notation.</a:t>
            </a:r>
          </a:p>
          <a:p>
            <a:r>
              <a:rPr lang="en-GB" dirty="0" smtClean="0"/>
              <a:t>Encourage peer interaction and working in small groups.</a:t>
            </a:r>
          </a:p>
          <a:p>
            <a:r>
              <a:rPr lang="en-GB" dirty="0" smtClean="0"/>
              <a:t>Do not ask specifically if they have understood – look for cues and encourage them to talk you through the answer, correcting as you listen and explaining explicitly why mistakes have been made.</a:t>
            </a:r>
          </a:p>
          <a:p>
            <a:r>
              <a:rPr lang="en-GB" dirty="0" smtClean="0"/>
              <a:t>Avoid off topic questions and redirect attention to the academic work.</a:t>
            </a:r>
          </a:p>
          <a:p>
            <a:r>
              <a:rPr lang="en-GB" b="1" dirty="0" smtClean="0"/>
              <a:t>Yes… You guessed it</a:t>
            </a:r>
            <a:r>
              <a:rPr lang="en-GB" b="1" dirty="0"/>
              <a:t>… Get to know the child and see what works for them!!</a:t>
            </a: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59165" y="5883008"/>
            <a:ext cx="8273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prstClr val="black"/>
                </a:solidFill>
              </a:rPr>
              <a:t>Attwood, T. (2002) </a:t>
            </a:r>
            <a:r>
              <a:rPr lang="en-GB" sz="800" i="1" dirty="0">
                <a:solidFill>
                  <a:prstClr val="black"/>
                </a:solidFill>
              </a:rPr>
              <a:t>Methods of Teaching Maths to Pupils with Dyscalculia, </a:t>
            </a:r>
            <a:r>
              <a:rPr lang="en-GB" sz="800" dirty="0" err="1">
                <a:solidFill>
                  <a:prstClr val="black"/>
                </a:solidFill>
              </a:rPr>
              <a:t>Cordby</a:t>
            </a:r>
            <a:r>
              <a:rPr lang="en-GB" sz="800" dirty="0">
                <a:solidFill>
                  <a:prstClr val="black"/>
                </a:solidFill>
              </a:rPr>
              <a:t>, </a:t>
            </a:r>
            <a:r>
              <a:rPr lang="en-GB" sz="800" dirty="0" err="1">
                <a:solidFill>
                  <a:prstClr val="black"/>
                </a:solidFill>
              </a:rPr>
              <a:t>Northamts</a:t>
            </a:r>
            <a:r>
              <a:rPr lang="en-GB" sz="800" dirty="0">
                <a:solidFill>
                  <a:prstClr val="black"/>
                </a:solidFill>
              </a:rPr>
              <a:t>: First &amp; Best in Education Ltd., sample retrieved 14</a:t>
            </a:r>
            <a:r>
              <a:rPr lang="en-GB" sz="800" baseline="30000" dirty="0">
                <a:solidFill>
                  <a:prstClr val="black"/>
                </a:solidFill>
              </a:rPr>
              <a:t>th</a:t>
            </a:r>
            <a:r>
              <a:rPr lang="en-GB" sz="800" dirty="0">
                <a:solidFill>
                  <a:prstClr val="black"/>
                </a:solidFill>
              </a:rPr>
              <a:t> December 2015 from www.dyscalculia.me.uk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2811" y="3052629"/>
            <a:ext cx="4086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Anything else?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74" y="855931"/>
            <a:ext cx="1190286" cy="9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315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Office Theme</vt:lpstr>
      <vt:lpstr>Organic</vt:lpstr>
      <vt:lpstr>1_Organic</vt:lpstr>
      <vt:lpstr>2_Organic</vt:lpstr>
      <vt:lpstr>LSA Training</vt:lpstr>
      <vt:lpstr>This Week</vt:lpstr>
      <vt:lpstr>Dyscalculia</vt:lpstr>
      <vt:lpstr>What are the Signs?</vt:lpstr>
      <vt:lpstr>How can we Help?</vt:lpstr>
    </vt:vector>
  </TitlesOfParts>
  <Company>The Knole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 Training</dc:title>
  <dc:creator>Michael Clarke</dc:creator>
  <cp:lastModifiedBy>Mike Clarke</cp:lastModifiedBy>
  <cp:revision>12</cp:revision>
  <dcterms:created xsi:type="dcterms:W3CDTF">2015-12-14T13:05:47Z</dcterms:created>
  <dcterms:modified xsi:type="dcterms:W3CDTF">2016-02-24T11:28:57Z</dcterms:modified>
</cp:coreProperties>
</file>