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50" r:id="rId4"/>
  </p:sldMasterIdLst>
  <p:sldIdLst>
    <p:sldId id="263" r:id="rId5"/>
    <p:sldId id="268" r:id="rId6"/>
    <p:sldId id="256" r:id="rId7"/>
    <p:sldId id="257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F58-1F9A-4B16-BCCA-3BD07170F685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9C9E-200B-4DAE-8A84-692CB4808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45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F58-1F9A-4B16-BCCA-3BD07170F685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9C9E-200B-4DAE-8A84-692CB4808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63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F58-1F9A-4B16-BCCA-3BD07170F685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9C9E-200B-4DAE-8A84-692CB4808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783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6443" y="1948855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68910"/>
            <a:ext cx="9601196" cy="38069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4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10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74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16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10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3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52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F58-1F9A-4B16-BCCA-3BD07170F685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9C9E-200B-4DAE-8A84-692CB4808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09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9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23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75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2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51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89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61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9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83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F58-1F9A-4B16-BCCA-3BD07170F685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9C9E-200B-4DAE-8A84-692CB4808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527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6443" y="1948855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68910"/>
            <a:ext cx="9601196" cy="38069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5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7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9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8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50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6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88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2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29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F58-1F9A-4B16-BCCA-3BD07170F685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9C9E-200B-4DAE-8A84-692CB4808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4594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86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2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67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53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27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71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13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6443" y="1948855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68910"/>
            <a:ext cx="9601196" cy="38069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5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85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F58-1F9A-4B16-BCCA-3BD07170F685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9C9E-200B-4DAE-8A84-692CB4808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0106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90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4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01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3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8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38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91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9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24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F58-1F9A-4B16-BCCA-3BD07170F685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9C9E-200B-4DAE-8A84-692CB4808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2874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76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95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32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F58-1F9A-4B16-BCCA-3BD07170F685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9C9E-200B-4DAE-8A84-692CB4808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75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F58-1F9A-4B16-BCCA-3BD07170F685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9C9E-200B-4DAE-8A84-692CB4808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40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F58-1F9A-4B16-BCCA-3BD07170F685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9C9E-200B-4DAE-8A84-692CB4808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28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2CF58-1F9A-4B16-BCCA-3BD07170F685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39C9E-200B-4DAE-8A84-692CB4808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2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8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0F5BD4-DCE5-4D90-875F-32BF3392B179}" type="datetimeFigureOut">
              <a:rPr lang="en-GB" smtClean="0">
                <a:solidFill>
                  <a:prstClr val="black"/>
                </a:solidFill>
              </a:rPr>
              <a:pPr/>
              <a:t>23/02/2016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1BD02-996C-4DFB-B7D6-A334B9E7B8D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7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LSA Training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&lt;&lt;DATE&gt;&gt;</a:t>
            </a:r>
            <a:endParaRPr lang="en-GB" b="1" dirty="0" smtClean="0"/>
          </a:p>
          <a:p>
            <a:r>
              <a:rPr lang="en-GB" dirty="0" smtClean="0"/>
              <a:t>Auditory </a:t>
            </a:r>
            <a:r>
              <a:rPr lang="en-GB" dirty="0" smtClean="0"/>
              <a:t>Impairments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929077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Week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8271" y="2703673"/>
            <a:ext cx="7195457" cy="9242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/>
              <a:t>Auditory </a:t>
            </a:r>
            <a:r>
              <a:rPr lang="en-GB" sz="4800" dirty="0" smtClean="0"/>
              <a:t>Impairments</a:t>
            </a:r>
            <a:endParaRPr lang="en-GB" sz="4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266" y="3837012"/>
            <a:ext cx="555466" cy="9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11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41719 -0.449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59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>
            <a:normAutofit/>
          </a:bodyPr>
          <a:lstStyle/>
          <a:p>
            <a:r>
              <a:rPr lang="en-GB" dirty="0" smtClean="0"/>
              <a:t>Auditory Impairments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744847"/>
            <a:ext cx="9601196" cy="21428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“Hearing loss is a common problem that often develops with age or is caused by repeated exposure to loud noises</a:t>
            </a:r>
            <a:r>
              <a:rPr lang="en-GB" dirty="0" smtClean="0"/>
              <a:t>.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Action on Hearing Loss estimates that there are more than 10 million (about 1 in 6) people in the UK with some degree of hearing impairment or deafness.</a:t>
            </a:r>
          </a:p>
          <a:p>
            <a:pPr marL="0" indent="0" algn="ctr">
              <a:buNone/>
            </a:pPr>
            <a:r>
              <a:rPr lang="en-GB" sz="1400" dirty="0" smtClean="0"/>
              <a:t>- NHS (2015)</a:t>
            </a:r>
            <a:endParaRPr lang="en-GB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98" y="760143"/>
            <a:ext cx="555466" cy="9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Signs?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68910"/>
            <a:ext cx="9601196" cy="3929119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Loss can be sudden or gradual.</a:t>
            </a:r>
          </a:p>
          <a:p>
            <a:r>
              <a:rPr lang="en-GB" dirty="0" smtClean="0"/>
              <a:t>Difficulty hearing other people clearly and misunderstanding what they say, especially in group situations.</a:t>
            </a:r>
          </a:p>
          <a:p>
            <a:r>
              <a:rPr lang="en-GB" dirty="0"/>
              <a:t>A</a:t>
            </a:r>
            <a:r>
              <a:rPr lang="en-GB" dirty="0" smtClean="0"/>
              <a:t>sking </a:t>
            </a:r>
            <a:r>
              <a:rPr lang="en-GB" dirty="0"/>
              <a:t>people to repeat </a:t>
            </a:r>
            <a:r>
              <a:rPr lang="en-GB" dirty="0" smtClean="0"/>
              <a:t>themselves.</a:t>
            </a:r>
            <a:endParaRPr lang="en-GB" dirty="0"/>
          </a:p>
          <a:p>
            <a:r>
              <a:rPr lang="en-GB" dirty="0"/>
              <a:t>L</a:t>
            </a:r>
            <a:r>
              <a:rPr lang="en-GB" dirty="0" smtClean="0"/>
              <a:t>istening </a:t>
            </a:r>
            <a:r>
              <a:rPr lang="en-GB" dirty="0"/>
              <a:t>to music or watching television with the volume higher than other people </a:t>
            </a:r>
            <a:r>
              <a:rPr lang="en-GB" dirty="0" smtClean="0"/>
              <a:t>need.</a:t>
            </a:r>
            <a:endParaRPr lang="en-GB" dirty="0"/>
          </a:p>
          <a:p>
            <a:r>
              <a:rPr lang="en-GB" dirty="0"/>
              <a:t>D</a:t>
            </a:r>
            <a:r>
              <a:rPr lang="en-GB" dirty="0" smtClean="0"/>
              <a:t>ifficulty </a:t>
            </a:r>
            <a:r>
              <a:rPr lang="en-GB" dirty="0"/>
              <a:t>hearing the telephone or </a:t>
            </a:r>
            <a:r>
              <a:rPr lang="en-GB" dirty="0" smtClean="0"/>
              <a:t>doorbell.</a:t>
            </a:r>
            <a:endParaRPr lang="en-GB" dirty="0"/>
          </a:p>
          <a:p>
            <a:r>
              <a:rPr lang="en-GB" dirty="0"/>
              <a:t>F</a:t>
            </a:r>
            <a:r>
              <a:rPr lang="en-GB" dirty="0" smtClean="0"/>
              <a:t>inding </a:t>
            </a:r>
            <a:r>
              <a:rPr lang="en-GB" dirty="0"/>
              <a:t>it difficult to tell which direction noise is coming </a:t>
            </a:r>
            <a:r>
              <a:rPr lang="en-GB" dirty="0" smtClean="0"/>
              <a:t>from.</a:t>
            </a:r>
            <a:endParaRPr lang="en-GB" dirty="0"/>
          </a:p>
          <a:p>
            <a:r>
              <a:rPr lang="en-GB" dirty="0"/>
              <a:t>R</a:t>
            </a:r>
            <a:r>
              <a:rPr lang="en-GB" dirty="0" smtClean="0"/>
              <a:t>egularly </a:t>
            </a:r>
            <a:r>
              <a:rPr lang="en-GB" dirty="0"/>
              <a:t>feeling tired or stressed, from having to concentrate while </a:t>
            </a:r>
            <a:r>
              <a:rPr lang="en-GB" dirty="0" smtClean="0"/>
              <a:t>listening.</a:t>
            </a:r>
          </a:p>
          <a:p>
            <a:r>
              <a:rPr lang="en-GB" dirty="0" smtClean="0"/>
              <a:t>May not reply to being asked questions in class.</a:t>
            </a:r>
          </a:p>
          <a:p>
            <a:r>
              <a:rPr lang="en-GB" dirty="0" smtClean="0"/>
              <a:t>May often watch others to copy instructions, or ask peers what the teacher said.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22941" y="5875868"/>
            <a:ext cx="61454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solidFill>
                  <a:prstClr val="black"/>
                </a:solidFill>
              </a:rPr>
              <a:t>NHS </a:t>
            </a:r>
            <a:r>
              <a:rPr lang="en-GB" sz="800" dirty="0">
                <a:solidFill>
                  <a:prstClr val="black"/>
                </a:solidFill>
              </a:rPr>
              <a:t>(2015) </a:t>
            </a:r>
            <a:r>
              <a:rPr lang="en-GB" sz="800" i="1" dirty="0" smtClean="0">
                <a:solidFill>
                  <a:prstClr val="black"/>
                </a:solidFill>
              </a:rPr>
              <a:t>Hearing loss – symptoms, </a:t>
            </a:r>
            <a:r>
              <a:rPr lang="en-GB" sz="800" dirty="0" smtClean="0">
                <a:solidFill>
                  <a:prstClr val="black"/>
                </a:solidFill>
              </a:rPr>
              <a:t>retrieved 15</a:t>
            </a:r>
            <a:r>
              <a:rPr lang="en-GB" sz="800" baseline="30000" dirty="0" smtClean="0">
                <a:solidFill>
                  <a:prstClr val="black"/>
                </a:solidFill>
              </a:rPr>
              <a:t>th</a:t>
            </a:r>
            <a:r>
              <a:rPr lang="en-GB" sz="800" dirty="0" smtClean="0">
                <a:solidFill>
                  <a:prstClr val="black"/>
                </a:solidFill>
              </a:rPr>
              <a:t> </a:t>
            </a:r>
            <a:r>
              <a:rPr lang="en-GB" sz="800" dirty="0">
                <a:solidFill>
                  <a:prstClr val="black"/>
                </a:solidFill>
              </a:rPr>
              <a:t>December 2015 from </a:t>
            </a:r>
            <a:r>
              <a:rPr lang="en-GB" sz="800" dirty="0" smtClean="0">
                <a:solidFill>
                  <a:prstClr val="black"/>
                </a:solidFill>
              </a:rPr>
              <a:t>www.nhs.uk</a:t>
            </a:r>
            <a:endParaRPr lang="en-GB" sz="800" i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98" y="760143"/>
            <a:ext cx="555466" cy="9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</a:t>
            </a:r>
            <a:r>
              <a:rPr lang="en-GB" dirty="0"/>
              <a:t>w</a:t>
            </a:r>
            <a:r>
              <a:rPr lang="en-GB" dirty="0" smtClean="0"/>
              <a:t>e Help?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68909"/>
            <a:ext cx="9601196" cy="3907347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Incorporate visual aids, such as pictures, diagrams, illustrations, objects and artefacts. (Good for entire class – we’re going for inclusion, remember).</a:t>
            </a:r>
          </a:p>
          <a:p>
            <a:r>
              <a:rPr lang="en-GB" dirty="0" smtClean="0"/>
              <a:t>Allow breaks in discussion, for the student to absorb visual information too.</a:t>
            </a:r>
          </a:p>
          <a:p>
            <a:r>
              <a:rPr lang="en-GB" dirty="0" smtClean="0"/>
              <a:t>Consider the use of vocabulary sheets, prepared in advance of a lesson.</a:t>
            </a:r>
          </a:p>
          <a:p>
            <a:r>
              <a:rPr lang="en-GB" dirty="0" smtClean="0"/>
              <a:t>Promote learning in small groups (as opposed to large groups or whole class).</a:t>
            </a:r>
          </a:p>
          <a:p>
            <a:r>
              <a:rPr lang="en-GB" dirty="0" smtClean="0"/>
              <a:t>Observe correct use of technology – where there is a transmitter, make sure that it is being passed to whomever is speaking.</a:t>
            </a:r>
          </a:p>
          <a:p>
            <a:r>
              <a:rPr lang="en-GB" dirty="0" smtClean="0"/>
              <a:t>Ensure that homework is set in a quiet period, with time allowed for the student to ask for clarification. It should also be written down clearly.</a:t>
            </a:r>
          </a:p>
          <a:p>
            <a:r>
              <a:rPr lang="en-GB" dirty="0" smtClean="0"/>
              <a:t>Ensure that you speak slowly and clearly, with lips visible.</a:t>
            </a:r>
          </a:p>
          <a:p>
            <a:r>
              <a:rPr lang="en-GB" dirty="0" smtClean="0"/>
              <a:t>Do not stand in front of bright lights or windows, so you remain in line of sight as far as possible.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67450" y="5868534"/>
            <a:ext cx="72570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solidFill>
                  <a:prstClr val="black"/>
                </a:solidFill>
              </a:rPr>
              <a:t>National Deaf Children’s Society (2015) </a:t>
            </a:r>
            <a:r>
              <a:rPr lang="en-GB" sz="800" i="1" dirty="0" smtClean="0">
                <a:solidFill>
                  <a:prstClr val="black"/>
                </a:solidFill>
              </a:rPr>
              <a:t>Supporting the achievement of deaf children in secondary schools, </a:t>
            </a:r>
            <a:r>
              <a:rPr lang="en-GB" sz="800" dirty="0">
                <a:solidFill>
                  <a:prstClr val="black"/>
                </a:solidFill>
              </a:rPr>
              <a:t>retrieved </a:t>
            </a:r>
            <a:r>
              <a:rPr lang="en-GB" sz="800" dirty="0" smtClean="0">
                <a:solidFill>
                  <a:prstClr val="black"/>
                </a:solidFill>
              </a:rPr>
              <a:t>15</a:t>
            </a:r>
            <a:r>
              <a:rPr lang="en-GB" sz="800" baseline="30000" dirty="0" smtClean="0">
                <a:solidFill>
                  <a:prstClr val="black"/>
                </a:solidFill>
              </a:rPr>
              <a:t>th</a:t>
            </a:r>
            <a:r>
              <a:rPr lang="en-GB" sz="800" dirty="0" smtClean="0">
                <a:solidFill>
                  <a:prstClr val="black"/>
                </a:solidFill>
              </a:rPr>
              <a:t> </a:t>
            </a:r>
            <a:r>
              <a:rPr lang="en-GB" sz="800" dirty="0">
                <a:solidFill>
                  <a:prstClr val="black"/>
                </a:solidFill>
              </a:rPr>
              <a:t>December 2015 </a:t>
            </a:r>
            <a:r>
              <a:rPr lang="en-GB" sz="800" dirty="0" smtClean="0">
                <a:solidFill>
                  <a:prstClr val="black"/>
                </a:solidFill>
              </a:rPr>
              <a:t>from www.ndcs.org.uk</a:t>
            </a:r>
            <a:endParaRPr lang="en-GB" sz="8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52811" y="3052629"/>
            <a:ext cx="4086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Anything </a:t>
            </a: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else?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98" y="760143"/>
            <a:ext cx="555466" cy="9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9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3" grpId="1" build="p"/>
      <p:bldP spid="9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4.xml><?xml version="1.0" encoding="utf-8"?>
<a:theme xmlns:a="http://schemas.openxmlformats.org/drawingml/2006/main" name="5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384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Garamond</vt:lpstr>
      <vt:lpstr>Office Theme</vt:lpstr>
      <vt:lpstr>Organic</vt:lpstr>
      <vt:lpstr>2_Organic</vt:lpstr>
      <vt:lpstr>5_Organic</vt:lpstr>
      <vt:lpstr>LSA Training</vt:lpstr>
      <vt:lpstr>This Week</vt:lpstr>
      <vt:lpstr>Auditory Impairments</vt:lpstr>
      <vt:lpstr>What are the Signs?</vt:lpstr>
      <vt:lpstr>How can we Help?</vt:lpstr>
    </vt:vector>
  </TitlesOfParts>
  <Company>The Knole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LSA Training</dc:title>
  <dc:creator>Michael Clarke</dc:creator>
  <cp:lastModifiedBy>Michael Clarke</cp:lastModifiedBy>
  <cp:revision>40</cp:revision>
  <dcterms:created xsi:type="dcterms:W3CDTF">2015-12-14T13:05:47Z</dcterms:created>
  <dcterms:modified xsi:type="dcterms:W3CDTF">2016-02-23T12:08:34Z</dcterms:modified>
</cp:coreProperties>
</file>