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WlhHX1d0ga0EFy6+PcwgghTkY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This in itself, before going any further – raises concerns with regards to our pupils.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Challenging circumstances – safeguarding, home contexts, disadvantaged backgrounds… </a:t>
            </a:r>
            <a:endParaRPr/>
          </a:p>
        </p:txBody>
      </p:sp>
      <p:sp>
        <p:nvSpPr>
          <p:cNvPr id="187" name="Google Shape;18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Adam Samways – Director of Unity Research School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References TAs traditionally supporting 1-1/small group – but in a classroom where we are ‘socially distanced’ independence is even more key than it has been in the past.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Metacognition - </a:t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This in itself, before going any further – raises concerns with regards to our pupils. – but will return to this at the end of the training.</a:t>
            </a:r>
            <a:endParaRPr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understanding of the task, subject specific knowledge and regulating your emotions = self regulated learning.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balance of supporting yourself alongside an appropriate level of challenge, ensuring you are successful and ask for help when it is needed.</a:t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Least Help First Intervention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through different levels, top down – layers of support.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Avoid bottom, correcting, as a method of support. There is a place for knowing whether you were correct or not, most often as a tool for evaluating success, but not as a strategy for scaffolding or supporting a pupil. </a:t>
            </a:r>
            <a:endParaRPr/>
          </a:p>
        </p:txBody>
      </p:sp>
      <p:sp>
        <p:nvSpPr>
          <p:cNvPr id="150" name="Google Shape;15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692749"/>
            <a:ext cx="9144000" cy="3166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aghdad"/>
              <a:buNone/>
            </a:pPr>
            <a:r>
              <a:rPr b="1" lang="en-GB" sz="5400">
                <a:latin typeface="Baghdad"/>
                <a:ea typeface="Baghdad"/>
                <a:cs typeface="Baghdad"/>
                <a:sym typeface="Baghdad"/>
              </a:rPr>
              <a:t>Supporting Independent Learning*</a:t>
            </a:r>
            <a:br>
              <a:rPr lang="en-GB" sz="5400">
                <a:latin typeface="Baghdad"/>
                <a:ea typeface="Baghdad"/>
                <a:cs typeface="Baghdad"/>
                <a:sym typeface="Baghdad"/>
              </a:rPr>
            </a:br>
            <a:br>
              <a:rPr lang="en-GB" sz="5400">
                <a:latin typeface="Baghdad"/>
                <a:ea typeface="Baghdad"/>
                <a:cs typeface="Baghdad"/>
                <a:sym typeface="Baghdad"/>
              </a:rPr>
            </a:br>
            <a:r>
              <a:rPr lang="en-GB" sz="3959">
                <a:latin typeface="Baghdad"/>
                <a:ea typeface="Baghdad"/>
                <a:cs typeface="Baghdad"/>
                <a:sym typeface="Baghdad"/>
              </a:rPr>
              <a:t>*within a global pandemic</a:t>
            </a:r>
            <a:endParaRPr sz="5400">
              <a:latin typeface="Baghdad"/>
              <a:ea typeface="Baghdad"/>
              <a:cs typeface="Baghdad"/>
              <a:sym typeface="Baghda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-1" y="801543"/>
            <a:ext cx="35744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Examples of clues/prompts: </a:t>
            </a:r>
            <a:endParaRPr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1964" y="381000"/>
            <a:ext cx="8763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-1" y="801543"/>
            <a:ext cx="35744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Examples of clues/prompts: </a:t>
            </a:r>
            <a:endParaRPr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273" y="387350"/>
            <a:ext cx="87376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838200" y="122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Your planning: </a:t>
            </a: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868" y="1447800"/>
            <a:ext cx="8228024" cy="474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8853055" y="1125680"/>
            <a:ext cx="3338945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look for a possible misconception or think of a challenge for a particular child.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could the scaffold be, at each level, for that task?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could deliver the scaffold?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could your classroom environment look like to support this task?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Self- Regulation </a:t>
            </a:r>
            <a:endParaRPr/>
          </a:p>
        </p:txBody>
      </p:sp>
      <p:sp>
        <p:nvSpPr>
          <p:cNvPr id="190" name="Google Shape;190;p13"/>
          <p:cNvSpPr txBox="1"/>
          <p:nvPr>
            <p:ph idx="1" type="body"/>
          </p:nvPr>
        </p:nvSpPr>
        <p:spPr>
          <a:xfrm>
            <a:off x="838200" y="1825625"/>
            <a:ext cx="10515600" cy="11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en-GB" sz="3200"/>
              <a:t>Monitoring and controlling how you interact with an environment through emotions and behaviour. 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838200" y="3211551"/>
            <a:ext cx="10515600" cy="301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Disadvantage gap between those disadvantaged and not is only increasing.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access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learning support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environments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 they’re returning to us…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Window of Tolerance Animation by Beacon House" id="196" name="Google Shape;19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07" y="338586"/>
            <a:ext cx="10988386" cy="618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Strategies for support in expanding a child’s window of tolerance:</a:t>
            </a:r>
            <a:endParaRPr/>
          </a:p>
        </p:txBody>
      </p:sp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Teaching them how to notice, communicate and manage their emotions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to bring themselves back inside their window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Regulate their feelings for them and with them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Help identify, and foresee what their triggers may be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Create an environment that feels as safe as possible for them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Stay within our own window of tolerance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w and Next Board with 15 Personalised Widgit(T) Symbols: Amazon ..."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272" y="0"/>
            <a:ext cx="5146964" cy="3103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 Ways to Make a Calm Corner Work - Social Emotional Workshop" id="209" name="Google Shape;2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5918" y="1779207"/>
            <a:ext cx="7854373" cy="52322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>
            <p:ph type="title"/>
          </p:nvPr>
        </p:nvSpPr>
        <p:spPr>
          <a:xfrm>
            <a:off x="352464" y="-2135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Strategies for support: </a:t>
            </a:r>
            <a:endParaRPr/>
          </a:p>
        </p:txBody>
      </p:sp>
      <p:pic>
        <p:nvPicPr>
          <p:cNvPr descr="Bespoke Visual Timetable: Amazon.co.uk: Office Products" id="211" name="Google Shape;2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654" y="833582"/>
            <a:ext cx="431800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tions Resources | Education &amp; Learning | Products | YPO" id="212" name="Google Shape;21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4152" y="1814439"/>
            <a:ext cx="3609109" cy="3609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cher's Mental Health Check-in Chart For Students | POPSUGAR Family" id="213" name="Google Shape;21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992582"/>
            <a:ext cx="3941618" cy="3941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edatranslation_letmeknow hashtag on Twitter" id="214" name="Google Shape;21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10264" y="1858473"/>
            <a:ext cx="3682344" cy="5205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 u="sng"/>
              <a:t>Next Steps: 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Class team meetings for SEN support documents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Meeting all SEN pupils in the classrooms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Virtual parent meetings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Context of Training: 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1" y="1825625"/>
            <a:ext cx="56243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Adam Samway’s “Promoting independence through least help first”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Evidence based – EEF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en-GB" sz="3200"/>
              <a:t>Making best use of Tas (EEF, 2018)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Applies to all!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2568" y="1825625"/>
            <a:ext cx="5372320" cy="399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860" y="825290"/>
            <a:ext cx="9083155" cy="5806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10136015" y="6308209"/>
            <a:ext cx="17524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(Mannion, 2020)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51784" y="178959"/>
            <a:ext cx="22484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Overview: 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6415858" y="491292"/>
            <a:ext cx="410570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support and teach these in our pupils?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59844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Metacognition: </a:t>
            </a:r>
            <a:endParaRPr/>
          </a:p>
        </p:txBody>
      </p:sp>
      <p:pic>
        <p:nvPicPr>
          <p:cNvPr id="111" name="Google Shape;11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49" y="1047925"/>
            <a:ext cx="4821043" cy="55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5679687" y="1047925"/>
            <a:ext cx="517416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of the subject and task: prior knowledge, vocabulary, strategies of how to approach the task…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981311" y="3110028"/>
            <a:ext cx="31699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things we plan for? 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5672252" y="4325106"/>
            <a:ext cx="625211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Pupil’s awareness: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do it?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check it’s working?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 successful today?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7981311" y="6340403"/>
            <a:ext cx="38003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creates independence…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Self- Regulation 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838200" y="1825625"/>
            <a:ext cx="10515600" cy="439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Monitoring and controlling how you interact with an environment through emotions and behaviour.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Being aware of your strengths and weaknesses.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en-GB" sz="3200"/>
              <a:t>Poses a unique challenge with vulnerable pupils, where they have been at home for 5 months… 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838200" y="3211551"/>
            <a:ext cx="10515600" cy="301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422" y="325235"/>
            <a:ext cx="9083155" cy="580608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10136015" y="6308209"/>
            <a:ext cx="17524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(Mannion, 2020)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Learning Tasks: Zone of Proximal Development (ZPD)</a:t>
            </a:r>
            <a:endParaRPr/>
          </a:p>
        </p:txBody>
      </p:sp>
      <p:pic>
        <p:nvPicPr>
          <p:cNvPr descr="Zone of Proximal Development | DoodleMaths" id="136" name="Google Shape;13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501439"/>
            <a:ext cx="5760999" cy="47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10136015" y="6308209"/>
            <a:ext cx="1720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(Vygotsky, 1978)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838200" y="1913199"/>
            <a:ext cx="502734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ZPD is the zone in which children can problem solve under adult guidance, or with more capable peers.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aim for all learning tasks to be.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– more and more problem solving tasks to be achieved independently.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335001" y="5450509"/>
            <a:ext cx="35055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Scaffolding</a:t>
            </a:r>
            <a:r>
              <a:rPr b="0" lang="en-GB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Scaffolding: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 form of differentiation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Support through adults to reach a specific goal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Simplifying what a pupil has to do in order to be successful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Is not task modification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Pupils </a:t>
            </a:r>
            <a:r>
              <a:rPr b="1" lang="en-GB"/>
              <a:t>attempt the task independently</a:t>
            </a:r>
            <a:r>
              <a:rPr lang="en-GB"/>
              <a:t>, but </a:t>
            </a:r>
            <a:r>
              <a:rPr b="1" lang="en-GB"/>
              <a:t>structured support </a:t>
            </a:r>
            <a:r>
              <a:rPr lang="en-GB"/>
              <a:t>is offered for </a:t>
            </a:r>
            <a:r>
              <a:rPr b="1" lang="en-GB"/>
              <a:t>parts</a:t>
            </a:r>
            <a:r>
              <a:rPr lang="en-GB"/>
              <a:t> that are considered challenging.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Result: pupil completing the task independently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300639" y="6278847"/>
            <a:ext cx="3026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(Wood, Brunder &amp; Ross, 1976)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automatically generated"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55" y="0"/>
            <a:ext cx="112181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882807" y="496230"/>
            <a:ext cx="2453267" cy="735980"/>
          </a:xfrm>
          <a:prstGeom prst="homePlate">
            <a:avLst>
              <a:gd fmla="val 50000" name="adj"/>
            </a:avLst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Pupil Independence </a:t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2178208" y="1438507"/>
            <a:ext cx="2453267" cy="735980"/>
          </a:xfrm>
          <a:prstGeom prst="homePlate">
            <a:avLst>
              <a:gd fmla="val 50000" name="adj"/>
            </a:avLst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comes first?”</a:t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 flipH="1">
            <a:off x="7560526" y="1438507"/>
            <a:ext cx="3074021" cy="735980"/>
          </a:xfrm>
          <a:prstGeom prst="homePlate">
            <a:avLst>
              <a:gd fmla="val 50000" name="adj"/>
            </a:avLst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“You can do it!”</a:t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 flipH="1">
            <a:off x="8634760" y="557561"/>
            <a:ext cx="3074021" cy="735980"/>
          </a:xfrm>
          <a:prstGeom prst="homePlate">
            <a:avLst>
              <a:gd fmla="val 50000" name="adj"/>
            </a:avLst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Classroom environments </a:t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2567569" y="2319453"/>
            <a:ext cx="2453267" cy="73598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Include a clue to the next step</a:t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 flipH="1">
            <a:off x="7097749" y="2319453"/>
            <a:ext cx="3074021" cy="73598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did I do next?” ”Think about…”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2765502" y="3200399"/>
            <a:ext cx="2631687" cy="735980"/>
          </a:xfrm>
          <a:prstGeom prst="homePlate">
            <a:avLst>
              <a:gd fmla="val 50000" name="adj"/>
            </a:avLst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them in replicable, small steps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 flipH="1">
            <a:off x="6794813" y="3200399"/>
            <a:ext cx="3074021" cy="735980"/>
          </a:xfrm>
          <a:prstGeom prst="homePlate">
            <a:avLst>
              <a:gd fmla="val 50000" name="adj"/>
            </a:avLst>
          </a:prstGeom>
          <a:solidFill>
            <a:srgbClr val="8DA9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the child after, follow each singular step</a:t>
            </a:r>
            <a:endParaRPr/>
          </a:p>
        </p:txBody>
      </p:sp>
      <p:pic>
        <p:nvPicPr>
          <p:cNvPr descr="Warning Sign Hazard Symbol Warning Label, PNG, 750x657px, Warning ..."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1796" y="4632694"/>
            <a:ext cx="1908407" cy="1528991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162" name="Google Shape;162;p9"/>
          <p:cNvSpPr/>
          <p:nvPr/>
        </p:nvSpPr>
        <p:spPr>
          <a:xfrm>
            <a:off x="5149921" y="2797434"/>
            <a:ext cx="2076914" cy="351264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Resources! 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300639" y="6278847"/>
            <a:ext cx="12116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(EEF, 2018)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2020-08-22T16:14:15Z</dcterms:created>
  <dc:creator>Olivia Gillard</dc:creator>
</cp:coreProperties>
</file>