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16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90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86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88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3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4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62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9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30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29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985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FEE80-DFAF-4A45-9BA8-DC6363E99B7E}" type="datetimeFigureOut">
              <a:rPr lang="en-GB" smtClean="0"/>
              <a:t>13/04/2021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6E6D7-6320-46D4-AA26-14489FE1E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765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yps.northyorks.gov.uk/sites/default/files/SEND/IES%20landing%20page/Quality%20First%20Teaching%20Guidance.pdf" TargetMode="External" /><Relationship Id="rId1" Type="http://schemas.openxmlformats.org/officeDocument/2006/relationships/slideLayout" Target="../slideLayouts/slideLayout4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NQT CPD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57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we will cover</a:t>
            </a:r>
            <a:r>
              <a:rPr lang="en-GB"/>
              <a:t>… briefly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Your responsibilities as a teacher</a:t>
            </a:r>
          </a:p>
          <a:p>
            <a:r>
              <a:rPr lang="en-GB" dirty="0"/>
              <a:t>How to direct ANS</a:t>
            </a:r>
          </a:p>
          <a:p>
            <a:r>
              <a:rPr lang="en-GB" dirty="0"/>
              <a:t>Who to see for information</a:t>
            </a:r>
          </a:p>
          <a:p>
            <a:r>
              <a:rPr lang="en-GB" dirty="0"/>
              <a:t>Practical strategies in class </a:t>
            </a:r>
          </a:p>
        </p:txBody>
      </p:sp>
    </p:spTree>
    <p:extLst>
      <p:ext uri="{BB962C8B-B14F-4D97-AF65-F5344CB8AC3E}">
        <p14:creationId xmlns:p14="http://schemas.microsoft.com/office/powerpoint/2010/main" val="290852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responsibilities as a teacher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Quality teaching first </a:t>
            </a:r>
          </a:p>
          <a:p>
            <a:pPr marL="0" indent="0">
              <a:buNone/>
            </a:pPr>
            <a:r>
              <a:rPr lang="en-US" dirty="0"/>
              <a:t>‘The </a:t>
            </a:r>
            <a:r>
              <a:rPr lang="en-US" dirty="0" err="1"/>
              <a:t>DfE</a:t>
            </a:r>
            <a:r>
              <a:rPr lang="en-US" dirty="0"/>
              <a:t> Code of Practice (2015) states “High quality teaching that is differentiated and </a:t>
            </a:r>
            <a:r>
              <a:rPr lang="en-US" dirty="0" err="1"/>
              <a:t>personalised</a:t>
            </a:r>
            <a:r>
              <a:rPr lang="en-US" dirty="0"/>
              <a:t> will meet the individual needs of the majority of children and young people.</a:t>
            </a:r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https://cyps.northyorks.gov.uk/sites/default/files/SEND/IES%20landing%20page/Quality%20First%20Teaching%20Guidance.pdf</a:t>
            </a:r>
            <a:endParaRPr lang="en-GB" dirty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essential characteristics of Quality First Teaching are the following; </a:t>
            </a:r>
          </a:p>
          <a:p>
            <a:r>
              <a:rPr lang="en-US" dirty="0"/>
              <a:t>1. Clearly designed lesson plans </a:t>
            </a:r>
          </a:p>
          <a:p>
            <a:r>
              <a:rPr lang="en-US" dirty="0"/>
              <a:t>2. Plenty of opportunities to involve and engage with pupils </a:t>
            </a:r>
          </a:p>
          <a:p>
            <a:r>
              <a:rPr lang="en-US" dirty="0"/>
              <a:t>3. Appropriate use of modelling, explaining and questioning for pupils to engage with higher levels of critical thinking skills. </a:t>
            </a:r>
          </a:p>
          <a:p>
            <a:r>
              <a:rPr lang="en-US" dirty="0"/>
              <a:t>4. Providing pupils with the chance to talk both individually and in groups. </a:t>
            </a:r>
          </a:p>
          <a:p>
            <a:r>
              <a:rPr lang="en-US" dirty="0"/>
              <a:t>5. An expectation that pupils will accept responsibility for their own learning and work independently. </a:t>
            </a:r>
          </a:p>
          <a:p>
            <a:r>
              <a:rPr lang="en-US" dirty="0"/>
              <a:t>6. Regularly using encouragement and (authentic) praise to engage and motivate pupils.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9872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Common diagnosis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Dyslexia</a:t>
            </a:r>
          </a:p>
          <a:p>
            <a:r>
              <a:rPr lang="en-GB" dirty="0"/>
              <a:t>ASD</a:t>
            </a:r>
          </a:p>
          <a:p>
            <a:r>
              <a:rPr lang="en-GB" dirty="0"/>
              <a:t>Speech and language needs</a:t>
            </a:r>
          </a:p>
          <a:p>
            <a:r>
              <a:rPr lang="en-GB" dirty="0"/>
              <a:t>Working memory/executive function</a:t>
            </a:r>
          </a:p>
          <a:p>
            <a:r>
              <a:rPr lang="en-GB" dirty="0"/>
              <a:t>ADHD</a:t>
            </a:r>
          </a:p>
          <a:p>
            <a:r>
              <a:rPr lang="en-GB" dirty="0"/>
              <a:t>SPLD</a:t>
            </a:r>
          </a:p>
          <a:p>
            <a:r>
              <a:rPr lang="en-GB" dirty="0"/>
              <a:t>MLD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33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direct ANS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Communication – say hello and find out their name</a:t>
            </a:r>
          </a:p>
          <a:p>
            <a:r>
              <a:rPr lang="en-GB" dirty="0"/>
              <a:t>Don’t be afraid to check in with them through the lesson</a:t>
            </a:r>
          </a:p>
          <a:p>
            <a:r>
              <a:rPr lang="en-GB" dirty="0"/>
              <a:t>Tell them what you expect the student to do – don’t assume they know.</a:t>
            </a:r>
          </a:p>
          <a:p>
            <a:r>
              <a:rPr lang="en-GB" dirty="0"/>
              <a:t>It is your responsibility to do the main part of the differentiation</a:t>
            </a:r>
          </a:p>
          <a:p>
            <a:r>
              <a:rPr lang="en-GB" dirty="0"/>
              <a:t>Be clear in instructions</a:t>
            </a:r>
          </a:p>
          <a:p>
            <a:r>
              <a:rPr lang="en-GB" dirty="0"/>
              <a:t>Don’t expect them to manage behaviour – that’s your role</a:t>
            </a:r>
          </a:p>
          <a:p>
            <a:r>
              <a:rPr lang="en-GB" dirty="0"/>
              <a:t>Say thankyou as they leave – they are an important member of </a:t>
            </a:r>
            <a:r>
              <a:rPr lang="en-GB"/>
              <a:t>the team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 core aim of Learning Support is, “</a:t>
            </a:r>
            <a:r>
              <a:rPr lang="en-US" i="1" dirty="0"/>
              <a:t>To work in support of teaching staff to develop High Quality Learning &amp; Teaching – particularly with regard to widening the variety of differentiation / support strategies.” </a:t>
            </a:r>
            <a:endParaRPr lang="en-GB" dirty="0"/>
          </a:p>
          <a:p>
            <a:r>
              <a:rPr lang="en-GB" dirty="0"/>
              <a:t>Teaching A</a:t>
            </a:r>
            <a:r>
              <a:rPr lang="en-US" dirty="0"/>
              <a:t>s</a:t>
            </a:r>
            <a:r>
              <a:rPr lang="en-GB" dirty="0" err="1"/>
              <a:t>sistants</a:t>
            </a:r>
            <a:r>
              <a:rPr lang="en-GB" dirty="0"/>
              <a:t> (TAs) </a:t>
            </a:r>
            <a:r>
              <a:rPr lang="en-US" dirty="0"/>
              <a:t>are </a:t>
            </a:r>
            <a:r>
              <a:rPr lang="en-GB" dirty="0"/>
              <a:t>placed with specific pupils </a:t>
            </a:r>
            <a:r>
              <a:rPr lang="en-US" i="1" u="sng" dirty="0"/>
              <a:t>in addition </a:t>
            </a:r>
            <a:r>
              <a:rPr lang="en-US" dirty="0"/>
              <a:t>to </a:t>
            </a:r>
            <a:r>
              <a:rPr lang="en-GB" dirty="0"/>
              <a:t>Quality First Teaching (</a:t>
            </a:r>
            <a:r>
              <a:rPr lang="en-US" dirty="0"/>
              <a:t>differentiated planning, </a:t>
            </a:r>
            <a:r>
              <a:rPr lang="en-GB" dirty="0"/>
              <a:t>subject</a:t>
            </a:r>
            <a:r>
              <a:rPr lang="en-US" dirty="0"/>
              <a:t> interventions and teacher-led support strategies</a:t>
            </a:r>
            <a:r>
              <a:rPr lang="en-GB" dirty="0"/>
              <a:t>). These pupils usually have an Education and Health Care Plan (EHCP) or have high needs. </a:t>
            </a:r>
            <a:r>
              <a:rPr lang="en-GB" b="1" dirty="0"/>
              <a:t>All teachers are responsible for teaching pupils of SEND, and this should be high quality teaching.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002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to see for information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Head of department</a:t>
            </a:r>
          </a:p>
          <a:p>
            <a:r>
              <a:rPr lang="en-GB" dirty="0"/>
              <a:t>Head of year</a:t>
            </a:r>
          </a:p>
          <a:p>
            <a:r>
              <a:rPr lang="en-GB" dirty="0"/>
              <a:t>Arbour</a:t>
            </a:r>
          </a:p>
          <a:p>
            <a:r>
              <a:rPr lang="en-GB" dirty="0"/>
              <a:t>Pastoral team</a:t>
            </a:r>
          </a:p>
          <a:p>
            <a:r>
              <a:rPr lang="en-GB" dirty="0"/>
              <a:t>SENDCO and ANS</a:t>
            </a:r>
          </a:p>
        </p:txBody>
      </p:sp>
    </p:spTree>
    <p:extLst>
      <p:ext uri="{BB962C8B-B14F-4D97-AF65-F5344CB8AC3E}">
        <p14:creationId xmlns:p14="http://schemas.microsoft.com/office/powerpoint/2010/main" val="322087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Practical strategies in class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Short, timed tasks – give them an end time and keep it brief. Try 13 minutes instead of 15 to give a sense of urgency</a:t>
            </a:r>
          </a:p>
          <a:p>
            <a:r>
              <a:rPr lang="en-GB" dirty="0"/>
              <a:t>Regulation first – a calm classroom at the beginning of the lesson.</a:t>
            </a:r>
          </a:p>
          <a:p>
            <a:r>
              <a:rPr lang="en-GB" dirty="0"/>
              <a:t>Know your students</a:t>
            </a:r>
          </a:p>
          <a:p>
            <a:r>
              <a:rPr lang="en-GB" dirty="0"/>
              <a:t>Practical activities when possible</a:t>
            </a:r>
          </a:p>
          <a:p>
            <a:r>
              <a:rPr lang="en-GB" dirty="0"/>
              <a:t>Not too much copying off the board – can you print the slide instead?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310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questions do you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78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452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NQT CPD</vt:lpstr>
      <vt:lpstr>What we will cover… briefly</vt:lpstr>
      <vt:lpstr>Your responsibilities as a teacher </vt:lpstr>
      <vt:lpstr>Common diagnosis</vt:lpstr>
      <vt:lpstr>How to direct ANS </vt:lpstr>
      <vt:lpstr>Who to see for information </vt:lpstr>
      <vt:lpstr>Practical strategies in class  </vt:lpstr>
      <vt:lpstr>What questions do you have?</vt:lpstr>
    </vt:vector>
  </TitlesOfParts>
  <Company>Ryburn Valley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NQT CPD</dc:title>
  <dc:creator>S.Gould</dc:creator>
  <cp:lastModifiedBy>Suzanne Gould</cp:lastModifiedBy>
  <cp:revision>12</cp:revision>
  <dcterms:created xsi:type="dcterms:W3CDTF">2020-12-09T10:17:51Z</dcterms:created>
  <dcterms:modified xsi:type="dcterms:W3CDTF">2021-04-13T12:33:17Z</dcterms:modified>
</cp:coreProperties>
</file>