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78" r:id="rId2"/>
    <p:sldId id="256" r:id="rId3"/>
    <p:sldId id="257" r:id="rId4"/>
    <p:sldId id="262" r:id="rId5"/>
    <p:sldId id="265" r:id="rId6"/>
    <p:sldId id="263" r:id="rId7"/>
    <p:sldId id="280" r:id="rId8"/>
    <p:sldId id="277" r:id="rId9"/>
    <p:sldId id="274" r:id="rId10"/>
    <p:sldId id="259" r:id="rId11"/>
    <p:sldId id="260" r:id="rId12"/>
    <p:sldId id="279" r:id="rId13"/>
    <p:sldId id="281" r:id="rId14"/>
    <p:sldId id="266" r:id="rId15"/>
    <p:sldId id="275" r:id="rId16"/>
    <p:sldId id="276" r:id="rId17"/>
    <p:sldId id="264" r:id="rId18"/>
    <p:sldId id="271" r:id="rId19"/>
    <p:sldId id="267" r:id="rId20"/>
    <p:sldId id="268" r:id="rId21"/>
    <p:sldId id="272" r:id="rId22"/>
    <p:sldId id="270" r:id="rId23"/>
    <p:sldId id="25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74" d="100"/>
          <a:sy n="74" d="100"/>
        </p:scale>
        <p:origin x="57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929908E-C5CA-4A86-AB05-227047C471EA}" type="datetimeFigureOut">
              <a:rPr lang="en-GB" smtClean="0"/>
              <a:t>25/05/2020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C3B15B-E11A-4961-863A-F33053D2C12C}" type="slidenum">
              <a:rPr lang="en-GB" smtClean="0"/>
              <a:t>‹#›</a:t>
            </a:fld>
            <a:endParaRPr lang="en-GB"/>
          </a:p>
        </p:txBody>
      </p:sp>
    </p:spTree>
    <p:extLst>
      <p:ext uri="{BB962C8B-B14F-4D97-AF65-F5344CB8AC3E}">
        <p14:creationId xmlns:p14="http://schemas.microsoft.com/office/powerpoint/2010/main" val="1089939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29908E-C5CA-4A86-AB05-227047C471EA}" type="datetimeFigureOut">
              <a:rPr lang="en-GB" smtClean="0"/>
              <a:t>25/05/2020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C3B15B-E11A-4961-863A-F33053D2C12C}" type="slidenum">
              <a:rPr lang="en-GB" smtClean="0"/>
              <a:t>‹#›</a:t>
            </a:fld>
            <a:endParaRPr lang="en-GB"/>
          </a:p>
        </p:txBody>
      </p:sp>
    </p:spTree>
    <p:extLst>
      <p:ext uri="{BB962C8B-B14F-4D97-AF65-F5344CB8AC3E}">
        <p14:creationId xmlns:p14="http://schemas.microsoft.com/office/powerpoint/2010/main" val="2460303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29908E-C5CA-4A86-AB05-227047C471EA}" type="datetimeFigureOut">
              <a:rPr lang="en-GB" smtClean="0"/>
              <a:t>25/05/2020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C3B15B-E11A-4961-863A-F33053D2C12C}"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570097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29908E-C5CA-4A86-AB05-227047C471EA}" type="datetimeFigureOut">
              <a:rPr lang="en-GB" smtClean="0"/>
              <a:t>25/05/2020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C3B15B-E11A-4961-863A-F33053D2C12C}" type="slidenum">
              <a:rPr lang="en-GB" smtClean="0"/>
              <a:t>‹#›</a:t>
            </a:fld>
            <a:endParaRPr lang="en-GB"/>
          </a:p>
        </p:txBody>
      </p:sp>
    </p:spTree>
    <p:extLst>
      <p:ext uri="{BB962C8B-B14F-4D97-AF65-F5344CB8AC3E}">
        <p14:creationId xmlns:p14="http://schemas.microsoft.com/office/powerpoint/2010/main" val="40839388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29908E-C5CA-4A86-AB05-227047C471EA}" type="datetimeFigureOut">
              <a:rPr lang="en-GB" smtClean="0"/>
              <a:t>25/05/2020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C3B15B-E11A-4961-863A-F33053D2C12C}"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9706554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29908E-C5CA-4A86-AB05-227047C471EA}" type="datetimeFigureOut">
              <a:rPr lang="en-GB" smtClean="0"/>
              <a:t>25/05/2020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C3B15B-E11A-4961-863A-F33053D2C12C}" type="slidenum">
              <a:rPr lang="en-GB" smtClean="0"/>
              <a:t>‹#›</a:t>
            </a:fld>
            <a:endParaRPr lang="en-GB"/>
          </a:p>
        </p:txBody>
      </p:sp>
    </p:spTree>
    <p:extLst>
      <p:ext uri="{BB962C8B-B14F-4D97-AF65-F5344CB8AC3E}">
        <p14:creationId xmlns:p14="http://schemas.microsoft.com/office/powerpoint/2010/main" val="6186951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929908E-C5CA-4A86-AB05-227047C471EA}" type="datetimeFigureOut">
              <a:rPr lang="en-GB" smtClean="0"/>
              <a:t>25/05/2020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C3B15B-E11A-4961-863A-F33053D2C12C}" type="slidenum">
              <a:rPr lang="en-GB" smtClean="0"/>
              <a:t>‹#›</a:t>
            </a:fld>
            <a:endParaRPr lang="en-GB"/>
          </a:p>
        </p:txBody>
      </p:sp>
    </p:spTree>
    <p:extLst>
      <p:ext uri="{BB962C8B-B14F-4D97-AF65-F5344CB8AC3E}">
        <p14:creationId xmlns:p14="http://schemas.microsoft.com/office/powerpoint/2010/main" val="5827246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929908E-C5CA-4A86-AB05-227047C471EA}" type="datetimeFigureOut">
              <a:rPr lang="en-GB" smtClean="0"/>
              <a:t>25/05/2020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C3B15B-E11A-4961-863A-F33053D2C12C}" type="slidenum">
              <a:rPr lang="en-GB" smtClean="0"/>
              <a:t>‹#›</a:t>
            </a:fld>
            <a:endParaRPr lang="en-GB"/>
          </a:p>
        </p:txBody>
      </p:sp>
    </p:spTree>
    <p:extLst>
      <p:ext uri="{BB962C8B-B14F-4D97-AF65-F5344CB8AC3E}">
        <p14:creationId xmlns:p14="http://schemas.microsoft.com/office/powerpoint/2010/main" val="2545795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929908E-C5CA-4A86-AB05-227047C471EA}" type="datetimeFigureOut">
              <a:rPr lang="en-GB" smtClean="0"/>
              <a:t>25/05/2020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C3B15B-E11A-4961-863A-F33053D2C12C}" type="slidenum">
              <a:rPr lang="en-GB" smtClean="0"/>
              <a:t>‹#›</a:t>
            </a:fld>
            <a:endParaRPr lang="en-GB"/>
          </a:p>
        </p:txBody>
      </p:sp>
    </p:spTree>
    <p:extLst>
      <p:ext uri="{BB962C8B-B14F-4D97-AF65-F5344CB8AC3E}">
        <p14:creationId xmlns:p14="http://schemas.microsoft.com/office/powerpoint/2010/main" val="3958174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29908E-C5CA-4A86-AB05-227047C471EA}" type="datetimeFigureOut">
              <a:rPr lang="en-GB" smtClean="0"/>
              <a:t>25/05/2020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C3B15B-E11A-4961-863A-F33053D2C12C}" type="slidenum">
              <a:rPr lang="en-GB" smtClean="0"/>
              <a:t>‹#›</a:t>
            </a:fld>
            <a:endParaRPr lang="en-GB"/>
          </a:p>
        </p:txBody>
      </p:sp>
    </p:spTree>
    <p:extLst>
      <p:ext uri="{BB962C8B-B14F-4D97-AF65-F5344CB8AC3E}">
        <p14:creationId xmlns:p14="http://schemas.microsoft.com/office/powerpoint/2010/main" val="3598822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929908E-C5CA-4A86-AB05-227047C471EA}" type="datetimeFigureOut">
              <a:rPr lang="en-GB" smtClean="0"/>
              <a:t>25/05/2020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3C3B15B-E11A-4961-863A-F33053D2C12C}" type="slidenum">
              <a:rPr lang="en-GB" smtClean="0"/>
              <a:t>‹#›</a:t>
            </a:fld>
            <a:endParaRPr lang="en-GB"/>
          </a:p>
        </p:txBody>
      </p:sp>
    </p:spTree>
    <p:extLst>
      <p:ext uri="{BB962C8B-B14F-4D97-AF65-F5344CB8AC3E}">
        <p14:creationId xmlns:p14="http://schemas.microsoft.com/office/powerpoint/2010/main" val="1446365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929908E-C5CA-4A86-AB05-227047C471EA}" type="datetimeFigureOut">
              <a:rPr lang="en-GB" smtClean="0"/>
              <a:t>25/05/2020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3C3B15B-E11A-4961-863A-F33053D2C12C}" type="slidenum">
              <a:rPr lang="en-GB" smtClean="0"/>
              <a:t>‹#›</a:t>
            </a:fld>
            <a:endParaRPr lang="en-GB"/>
          </a:p>
        </p:txBody>
      </p:sp>
    </p:spTree>
    <p:extLst>
      <p:ext uri="{BB962C8B-B14F-4D97-AF65-F5344CB8AC3E}">
        <p14:creationId xmlns:p14="http://schemas.microsoft.com/office/powerpoint/2010/main" val="1941709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929908E-C5CA-4A86-AB05-227047C471EA}" type="datetimeFigureOut">
              <a:rPr lang="en-GB" smtClean="0"/>
              <a:t>25/05/2020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3C3B15B-E11A-4961-863A-F33053D2C12C}" type="slidenum">
              <a:rPr lang="en-GB" smtClean="0"/>
              <a:t>‹#›</a:t>
            </a:fld>
            <a:endParaRPr lang="en-GB"/>
          </a:p>
        </p:txBody>
      </p:sp>
    </p:spTree>
    <p:extLst>
      <p:ext uri="{BB962C8B-B14F-4D97-AF65-F5344CB8AC3E}">
        <p14:creationId xmlns:p14="http://schemas.microsoft.com/office/powerpoint/2010/main" val="1364345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29908E-C5CA-4A86-AB05-227047C471EA}" type="datetimeFigureOut">
              <a:rPr lang="en-GB" smtClean="0"/>
              <a:t>25/05/2020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3C3B15B-E11A-4961-863A-F33053D2C12C}" type="slidenum">
              <a:rPr lang="en-GB" smtClean="0"/>
              <a:t>‹#›</a:t>
            </a:fld>
            <a:endParaRPr lang="en-GB"/>
          </a:p>
        </p:txBody>
      </p:sp>
    </p:spTree>
    <p:extLst>
      <p:ext uri="{BB962C8B-B14F-4D97-AF65-F5344CB8AC3E}">
        <p14:creationId xmlns:p14="http://schemas.microsoft.com/office/powerpoint/2010/main" val="1700585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29908E-C5CA-4A86-AB05-227047C471EA}" type="datetimeFigureOut">
              <a:rPr lang="en-GB" smtClean="0"/>
              <a:t>25/05/2020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3C3B15B-E11A-4961-863A-F33053D2C12C}" type="slidenum">
              <a:rPr lang="en-GB" smtClean="0"/>
              <a:t>‹#›</a:t>
            </a:fld>
            <a:endParaRPr lang="en-GB"/>
          </a:p>
        </p:txBody>
      </p:sp>
    </p:spTree>
    <p:extLst>
      <p:ext uri="{BB962C8B-B14F-4D97-AF65-F5344CB8AC3E}">
        <p14:creationId xmlns:p14="http://schemas.microsoft.com/office/powerpoint/2010/main" val="1974365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3C3B15B-E11A-4961-863A-F33053D2C12C}" type="slidenum">
              <a:rPr lang="en-GB" smtClean="0"/>
              <a:t>‹#›</a:t>
            </a:fld>
            <a:endParaRPr lang="en-GB"/>
          </a:p>
        </p:txBody>
      </p:sp>
      <p:sp>
        <p:nvSpPr>
          <p:cNvPr id="5" name="Date Placeholder 4"/>
          <p:cNvSpPr>
            <a:spLocks noGrp="1"/>
          </p:cNvSpPr>
          <p:nvPr>
            <p:ph type="dt" sz="half" idx="10"/>
          </p:nvPr>
        </p:nvSpPr>
        <p:spPr/>
        <p:txBody>
          <a:bodyPr/>
          <a:lstStyle/>
          <a:p>
            <a:fld id="{5929908E-C5CA-4A86-AB05-227047C471EA}" type="datetimeFigureOut">
              <a:rPr lang="en-GB" smtClean="0"/>
              <a:t>25/05/2020</a:t>
            </a:fld>
            <a:endParaRPr lang="en-GB"/>
          </a:p>
        </p:txBody>
      </p:sp>
    </p:spTree>
    <p:extLst>
      <p:ext uri="{BB962C8B-B14F-4D97-AF65-F5344CB8AC3E}">
        <p14:creationId xmlns:p14="http://schemas.microsoft.com/office/powerpoint/2010/main" val="3923070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929908E-C5CA-4A86-AB05-227047C471EA}" type="datetimeFigureOut">
              <a:rPr lang="en-GB" smtClean="0"/>
              <a:t>25/05/2020</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3C3B15B-E11A-4961-863A-F33053D2C12C}" type="slidenum">
              <a:rPr lang="en-GB" smtClean="0"/>
              <a:t>‹#›</a:t>
            </a:fld>
            <a:endParaRPr lang="en-GB"/>
          </a:p>
        </p:txBody>
      </p:sp>
    </p:spTree>
    <p:extLst>
      <p:ext uri="{BB962C8B-B14F-4D97-AF65-F5344CB8AC3E}">
        <p14:creationId xmlns:p14="http://schemas.microsoft.com/office/powerpoint/2010/main" val="178958152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fastbraiin.com/adhd-strategies-thrive/"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GB" sz="4800">
                <a:solidFill>
                  <a:schemeClr val="accent1">
                    <a:lumMod val="75000"/>
                  </a:schemeClr>
                </a:solidFill>
              </a:rPr>
              <a:t>Session </a:t>
            </a:r>
            <a:r>
              <a:rPr lang="en-GB" sz="4800" smtClean="0">
                <a:solidFill>
                  <a:schemeClr val="accent1">
                    <a:lumMod val="75000"/>
                  </a:schemeClr>
                </a:solidFill>
              </a:rPr>
              <a:t>1: I have ADHD: what does that mean?</a:t>
            </a:r>
          </a:p>
          <a:p>
            <a:pPr marL="0" indent="0" algn="ctr">
              <a:buNone/>
            </a:pPr>
            <a:endParaRPr lang="en-GB" sz="4800">
              <a:solidFill>
                <a:schemeClr val="accent1">
                  <a:lumMod val="75000"/>
                </a:schemeClr>
              </a:solidFill>
            </a:endParaRPr>
          </a:p>
        </p:txBody>
      </p:sp>
    </p:spTree>
    <p:extLst>
      <p:ext uri="{BB962C8B-B14F-4D97-AF65-F5344CB8AC3E}">
        <p14:creationId xmlns:p14="http://schemas.microsoft.com/office/powerpoint/2010/main" val="9997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298332" y="166232"/>
            <a:ext cx="2328568" cy="2809748"/>
          </a:xfrm>
          <a:prstGeom prst="rect">
            <a:avLst/>
          </a:prstGeom>
        </p:spPr>
      </p:pic>
      <p:pic>
        <p:nvPicPr>
          <p:cNvPr id="5" name="Picture 4"/>
          <p:cNvPicPr>
            <a:picLocks noChangeAspect="1"/>
          </p:cNvPicPr>
          <p:nvPr/>
        </p:nvPicPr>
        <p:blipFill>
          <a:blip r:embed="rId3"/>
          <a:stretch>
            <a:fillRect/>
          </a:stretch>
        </p:blipFill>
        <p:spPr>
          <a:xfrm>
            <a:off x="8359296" y="130745"/>
            <a:ext cx="2571642" cy="3216891"/>
          </a:xfrm>
          <a:prstGeom prst="rect">
            <a:avLst/>
          </a:prstGeom>
        </p:spPr>
      </p:pic>
      <p:pic>
        <p:nvPicPr>
          <p:cNvPr id="6" name="Picture 5"/>
          <p:cNvPicPr>
            <a:picLocks noChangeAspect="1"/>
          </p:cNvPicPr>
          <p:nvPr/>
        </p:nvPicPr>
        <p:blipFill>
          <a:blip r:embed="rId4"/>
          <a:stretch>
            <a:fillRect/>
          </a:stretch>
        </p:blipFill>
        <p:spPr>
          <a:xfrm>
            <a:off x="5450399" y="3515932"/>
            <a:ext cx="2140471" cy="3098269"/>
          </a:xfrm>
          <a:prstGeom prst="rect">
            <a:avLst/>
          </a:prstGeom>
        </p:spPr>
      </p:pic>
      <p:pic>
        <p:nvPicPr>
          <p:cNvPr id="7" name="Picture 6"/>
          <p:cNvPicPr>
            <a:picLocks noChangeAspect="1"/>
          </p:cNvPicPr>
          <p:nvPr/>
        </p:nvPicPr>
        <p:blipFill>
          <a:blip r:embed="rId5"/>
          <a:stretch>
            <a:fillRect/>
          </a:stretch>
        </p:blipFill>
        <p:spPr>
          <a:xfrm>
            <a:off x="8548304" y="3705909"/>
            <a:ext cx="1903603" cy="2718314"/>
          </a:xfrm>
          <a:prstGeom prst="rect">
            <a:avLst/>
          </a:prstGeom>
        </p:spPr>
      </p:pic>
      <p:pic>
        <p:nvPicPr>
          <p:cNvPr id="8" name="Picture 7"/>
          <p:cNvPicPr>
            <a:picLocks noChangeAspect="1"/>
          </p:cNvPicPr>
          <p:nvPr/>
        </p:nvPicPr>
        <p:blipFill>
          <a:blip r:embed="rId6"/>
          <a:stretch>
            <a:fillRect/>
          </a:stretch>
        </p:blipFill>
        <p:spPr>
          <a:xfrm>
            <a:off x="2692809" y="166232"/>
            <a:ext cx="2183991" cy="3181404"/>
          </a:xfrm>
          <a:prstGeom prst="rect">
            <a:avLst/>
          </a:prstGeom>
        </p:spPr>
      </p:pic>
      <p:pic>
        <p:nvPicPr>
          <p:cNvPr id="9" name="Picture 8"/>
          <p:cNvPicPr>
            <a:picLocks noChangeAspect="1"/>
          </p:cNvPicPr>
          <p:nvPr/>
        </p:nvPicPr>
        <p:blipFill>
          <a:blip r:embed="rId7"/>
          <a:stretch>
            <a:fillRect/>
          </a:stretch>
        </p:blipFill>
        <p:spPr>
          <a:xfrm>
            <a:off x="444057" y="3603815"/>
            <a:ext cx="2007553" cy="3219806"/>
          </a:xfrm>
          <a:prstGeom prst="rect">
            <a:avLst/>
          </a:prstGeom>
        </p:spPr>
      </p:pic>
      <p:pic>
        <p:nvPicPr>
          <p:cNvPr id="10" name="Picture 9"/>
          <p:cNvPicPr>
            <a:picLocks noChangeAspect="1"/>
          </p:cNvPicPr>
          <p:nvPr/>
        </p:nvPicPr>
        <p:blipFill>
          <a:blip r:embed="rId8"/>
          <a:stretch>
            <a:fillRect/>
          </a:stretch>
        </p:blipFill>
        <p:spPr>
          <a:xfrm>
            <a:off x="444057" y="166232"/>
            <a:ext cx="1843872" cy="3349700"/>
          </a:xfrm>
          <a:prstGeom prst="rect">
            <a:avLst/>
          </a:prstGeom>
        </p:spPr>
      </p:pic>
      <p:pic>
        <p:nvPicPr>
          <p:cNvPr id="11" name="Picture 10"/>
          <p:cNvPicPr>
            <a:picLocks noChangeAspect="1"/>
          </p:cNvPicPr>
          <p:nvPr/>
        </p:nvPicPr>
        <p:blipFill>
          <a:blip r:embed="rId9"/>
          <a:stretch>
            <a:fillRect/>
          </a:stretch>
        </p:blipFill>
        <p:spPr>
          <a:xfrm>
            <a:off x="2727561" y="3603815"/>
            <a:ext cx="2190619" cy="2550018"/>
          </a:xfrm>
          <a:prstGeom prst="rect">
            <a:avLst/>
          </a:prstGeom>
        </p:spPr>
      </p:pic>
    </p:spTree>
    <p:extLst>
      <p:ext uri="{BB962C8B-B14F-4D97-AF65-F5344CB8AC3E}">
        <p14:creationId xmlns:p14="http://schemas.microsoft.com/office/powerpoint/2010/main" val="26726814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These famous people had/ have ADHD: </a:t>
            </a:r>
            <a:endParaRPr lang="en-GB" dirty="0"/>
          </a:p>
        </p:txBody>
      </p:sp>
      <p:sp>
        <p:nvSpPr>
          <p:cNvPr id="3" name="Content Placeholder 2"/>
          <p:cNvSpPr>
            <a:spLocks noGrp="1"/>
          </p:cNvSpPr>
          <p:nvPr>
            <p:ph idx="1"/>
          </p:nvPr>
        </p:nvSpPr>
        <p:spPr/>
        <p:txBody>
          <a:bodyPr/>
          <a:lstStyle/>
          <a:p>
            <a:r>
              <a:rPr lang="de-DE" dirty="0"/>
              <a:t>Albert </a:t>
            </a:r>
            <a:r>
              <a:rPr lang="de-DE" dirty="0" smtClean="0"/>
              <a:t>Einstein ( genius scientist and mathemetician)</a:t>
            </a:r>
          </a:p>
          <a:p>
            <a:r>
              <a:rPr lang="de-DE" smtClean="0"/>
              <a:t>Mozart </a:t>
            </a:r>
            <a:r>
              <a:rPr lang="de-DE" smtClean="0"/>
              <a:t>(genius </a:t>
            </a:r>
            <a:r>
              <a:rPr lang="de-DE" dirty="0" smtClean="0"/>
              <a:t>composer) </a:t>
            </a:r>
          </a:p>
          <a:p>
            <a:r>
              <a:rPr lang="de-DE" smtClean="0"/>
              <a:t>Jusin </a:t>
            </a:r>
            <a:r>
              <a:rPr lang="de-DE" smtClean="0"/>
              <a:t>Timberlake</a:t>
            </a:r>
          </a:p>
          <a:p>
            <a:r>
              <a:rPr lang="de-DE" smtClean="0"/>
              <a:t>Leonardo </a:t>
            </a:r>
            <a:r>
              <a:rPr lang="de-DE" dirty="0"/>
              <a:t>de Vinci</a:t>
            </a:r>
            <a:r>
              <a:rPr lang="de-DE"/>
              <a:t> </a:t>
            </a:r>
            <a:r>
              <a:rPr lang="de-DE" smtClean="0"/>
              <a:t>(genius artist and inventor)</a:t>
            </a:r>
            <a:endParaRPr lang="de-DE" smtClean="0"/>
          </a:p>
          <a:p>
            <a:r>
              <a:rPr lang="de-DE" smtClean="0"/>
              <a:t>Jamie Oliver</a:t>
            </a:r>
          </a:p>
          <a:p>
            <a:r>
              <a:rPr lang="de-DE" smtClean="0"/>
              <a:t>Will Smith</a:t>
            </a:r>
          </a:p>
          <a:p>
            <a:r>
              <a:rPr lang="de-DE" smtClean="0"/>
              <a:t>Walt Disney</a:t>
            </a:r>
          </a:p>
          <a:p>
            <a:r>
              <a:rPr lang="de-DE" smtClean="0"/>
              <a:t>Steve Jobs (genius founder of Apple)</a:t>
            </a:r>
          </a:p>
          <a:p>
            <a:r>
              <a:rPr lang="de-DE" smtClean="0"/>
              <a:t>Will.i.am</a:t>
            </a:r>
            <a:endParaRPr lang="en-GB" dirty="0"/>
          </a:p>
        </p:txBody>
      </p:sp>
    </p:spTree>
    <p:extLst>
      <p:ext uri="{BB962C8B-B14F-4D97-AF65-F5344CB8AC3E}">
        <p14:creationId xmlns:p14="http://schemas.microsoft.com/office/powerpoint/2010/main" val="33895879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4184035" cy="1320800"/>
          </a:xfrm>
        </p:spPr>
        <p:txBody>
          <a:bodyPr/>
          <a:lstStyle/>
          <a:p>
            <a:pPr algn="ctr"/>
            <a:r>
              <a:rPr lang="en-GB" smtClean="0"/>
              <a:t>Activity 1</a:t>
            </a:r>
            <a:endParaRPr lang="en-GB"/>
          </a:p>
        </p:txBody>
      </p:sp>
      <p:sp>
        <p:nvSpPr>
          <p:cNvPr id="3" name="Content Placeholder 2"/>
          <p:cNvSpPr>
            <a:spLocks noGrp="1"/>
          </p:cNvSpPr>
          <p:nvPr>
            <p:ph sz="half" idx="1"/>
          </p:nvPr>
        </p:nvSpPr>
        <p:spPr/>
        <p:txBody>
          <a:bodyPr/>
          <a:lstStyle/>
          <a:p>
            <a:pPr algn="ctr"/>
            <a:r>
              <a:rPr lang="en-GB" smtClean="0"/>
              <a:t>Choose one of the people who have ADHD and research their amazing achievements.</a:t>
            </a:r>
          </a:p>
          <a:p>
            <a:pPr algn="ctr"/>
            <a:endParaRPr lang="en-GB"/>
          </a:p>
          <a:p>
            <a:pPr marL="0" indent="0" algn="ctr">
              <a:buNone/>
            </a:pPr>
            <a:endParaRPr lang="en-GB" smtClean="0"/>
          </a:p>
          <a:p>
            <a:pPr algn="ctr"/>
            <a:r>
              <a:rPr lang="en-GB" smtClean="0"/>
              <a:t>Think and talk about how ADHD helped them achieve their goals.</a:t>
            </a:r>
            <a:endParaRPr lang="en-GB"/>
          </a:p>
        </p:txBody>
      </p:sp>
      <p:sp>
        <p:nvSpPr>
          <p:cNvPr id="5" name="Content Placeholder 4"/>
          <p:cNvSpPr>
            <a:spLocks noGrp="1"/>
          </p:cNvSpPr>
          <p:nvPr>
            <p:ph sz="half" idx="2"/>
          </p:nvPr>
        </p:nvSpPr>
        <p:spPr/>
        <p:txBody>
          <a:bodyPr/>
          <a:lstStyle/>
          <a:p>
            <a:r>
              <a:rPr lang="en-GB" smtClean="0"/>
              <a:t>Make a list of amazing things you want to achieve in your life.</a:t>
            </a:r>
          </a:p>
          <a:p>
            <a:pPr marL="0" indent="0">
              <a:buNone/>
            </a:pPr>
            <a:endParaRPr lang="en-GB" smtClean="0"/>
          </a:p>
          <a:p>
            <a:pPr marL="0" indent="0">
              <a:buNone/>
            </a:pPr>
            <a:endParaRPr lang="en-GB"/>
          </a:p>
          <a:p>
            <a:r>
              <a:rPr lang="en-GB" smtClean="0"/>
              <a:t>Think and talk about how your ADHD could help you achieve your goals.</a:t>
            </a:r>
            <a:endParaRPr lang="en-GB"/>
          </a:p>
        </p:txBody>
      </p:sp>
      <p:sp>
        <p:nvSpPr>
          <p:cNvPr id="4" name="TextBox 3"/>
          <p:cNvSpPr txBox="1"/>
          <p:nvPr/>
        </p:nvSpPr>
        <p:spPr>
          <a:xfrm>
            <a:off x="5089969" y="609600"/>
            <a:ext cx="4184035" cy="707886"/>
          </a:xfrm>
          <a:prstGeom prst="rect">
            <a:avLst/>
          </a:prstGeom>
          <a:noFill/>
        </p:spPr>
        <p:txBody>
          <a:bodyPr wrap="square" rtlCol="0">
            <a:spAutoFit/>
          </a:bodyPr>
          <a:lstStyle/>
          <a:p>
            <a:pPr algn="ctr"/>
            <a:r>
              <a:rPr lang="en-GB" sz="4000">
                <a:solidFill>
                  <a:schemeClr val="accent1">
                    <a:lumMod val="75000"/>
                  </a:schemeClr>
                </a:solidFill>
              </a:rPr>
              <a:t>Activity </a:t>
            </a:r>
            <a:r>
              <a:rPr lang="en-GB" sz="4000" smtClean="0">
                <a:solidFill>
                  <a:schemeClr val="accent1">
                    <a:lumMod val="75000"/>
                  </a:schemeClr>
                </a:solidFill>
              </a:rPr>
              <a:t>2</a:t>
            </a:r>
            <a:endParaRPr lang="en-GB" sz="4000">
              <a:solidFill>
                <a:schemeClr val="accent1">
                  <a:lumMod val="75000"/>
                </a:schemeClr>
              </a:solidFill>
            </a:endParaRPr>
          </a:p>
        </p:txBody>
      </p:sp>
    </p:spTree>
    <p:extLst>
      <p:ext uri="{BB962C8B-B14F-4D97-AF65-F5344CB8AC3E}">
        <p14:creationId xmlns:p14="http://schemas.microsoft.com/office/powerpoint/2010/main" val="730945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0310" y="3108102"/>
            <a:ext cx="8603087" cy="1320800"/>
          </a:xfrm>
        </p:spPr>
        <p:txBody>
          <a:bodyPr/>
          <a:lstStyle/>
          <a:p>
            <a:r>
              <a:rPr lang="en-GB" smtClean="0"/>
              <a:t>Session 3: How to help myself be successful</a:t>
            </a:r>
            <a:endParaRPr lang="en-GB"/>
          </a:p>
        </p:txBody>
      </p:sp>
    </p:spTree>
    <p:extLst>
      <p:ext uri="{BB962C8B-B14F-4D97-AF65-F5344CB8AC3E}">
        <p14:creationId xmlns:p14="http://schemas.microsoft.com/office/powerpoint/2010/main" val="32226257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smtClean="0"/>
              <a:t>What's </a:t>
            </a:r>
            <a:r>
              <a:rPr lang="en-GB" b="1"/>
              <a:t>i</a:t>
            </a:r>
            <a:r>
              <a:rPr lang="en-GB" b="1" smtClean="0"/>
              <a:t>t like </a:t>
            </a:r>
            <a:r>
              <a:rPr lang="en-GB" b="1" smtClean="0"/>
              <a:t>for </a:t>
            </a:r>
            <a:r>
              <a:rPr lang="en-GB" b="1" smtClean="0"/>
              <a:t>children</a:t>
            </a:r>
            <a:r>
              <a:rPr lang="en-GB" b="1" smtClean="0"/>
              <a:t> </a:t>
            </a:r>
            <a:r>
              <a:rPr lang="en-GB" b="1" dirty="0"/>
              <a:t>w</a:t>
            </a:r>
            <a:r>
              <a:rPr lang="en-GB" b="1" smtClean="0"/>
              <a:t>ith </a:t>
            </a:r>
            <a:r>
              <a:rPr lang="en-GB" b="1" dirty="0" smtClean="0"/>
              <a:t>ADHD?</a:t>
            </a:r>
            <a:endParaRPr lang="en-GB" dirty="0"/>
          </a:p>
        </p:txBody>
      </p:sp>
      <p:sp>
        <p:nvSpPr>
          <p:cNvPr id="3" name="Content Placeholder 2"/>
          <p:cNvSpPr>
            <a:spLocks noGrp="1"/>
          </p:cNvSpPr>
          <p:nvPr>
            <p:ph idx="1"/>
          </p:nvPr>
        </p:nvSpPr>
        <p:spPr/>
        <p:txBody>
          <a:bodyPr>
            <a:normAutofit/>
          </a:bodyPr>
          <a:lstStyle/>
          <a:p>
            <a:pPr fontAlgn="base"/>
            <a:r>
              <a:rPr lang="en-GB" dirty="0" smtClean="0"/>
              <a:t>Having </a:t>
            </a:r>
            <a:r>
              <a:rPr lang="en-GB" dirty="0"/>
              <a:t>ADHD can be difficult sometimes. Kids </a:t>
            </a:r>
            <a:r>
              <a:rPr lang="en-GB"/>
              <a:t>may </a:t>
            </a:r>
            <a:r>
              <a:rPr lang="en-GB" smtClean="0"/>
              <a:t>get in trouble for </a:t>
            </a:r>
            <a:r>
              <a:rPr lang="en-GB" dirty="0"/>
              <a:t>things they can't help — like not listening</a:t>
            </a:r>
            <a:r>
              <a:rPr lang="en-GB" dirty="0" smtClean="0"/>
              <a:t>, losing their temper</a:t>
            </a:r>
            <a:r>
              <a:rPr lang="en-GB" dirty="0"/>
              <a:t> </a:t>
            </a:r>
            <a:r>
              <a:rPr lang="en-GB" dirty="0" smtClean="0"/>
              <a:t>or </a:t>
            </a:r>
            <a:r>
              <a:rPr lang="en-GB" dirty="0"/>
              <a:t>doing things too fast. That can make them feel bad about themselves. At times, they may mistakenly blame themselves for ADHD. But ADHD is not a kid's fault.</a:t>
            </a:r>
          </a:p>
          <a:p>
            <a:pPr fontAlgn="base"/>
            <a:r>
              <a:rPr lang="en-GB" dirty="0"/>
              <a:t>Parents, teachers, and therapists can </a:t>
            </a:r>
            <a:r>
              <a:rPr lang="en-GB"/>
              <a:t>help </a:t>
            </a:r>
            <a:r>
              <a:rPr lang="en-GB" smtClean="0"/>
              <a:t>people </a:t>
            </a:r>
            <a:r>
              <a:rPr lang="en-GB" dirty="0"/>
              <a:t>get better at paying attention, slowing down, and gaining self-control. They can teach kids to use their strengths and energy in good ways. Kids with ADHD can improve their attention and self-control, do well in school and activities they enjoy, and feel good about themselves.</a:t>
            </a:r>
          </a:p>
          <a:p>
            <a:endParaRPr lang="en-GB" dirty="0"/>
          </a:p>
        </p:txBody>
      </p:sp>
    </p:spTree>
    <p:extLst>
      <p:ext uri="{BB962C8B-B14F-4D97-AF65-F5344CB8AC3E}">
        <p14:creationId xmlns:p14="http://schemas.microsoft.com/office/powerpoint/2010/main" val="40417436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to help myself:</a:t>
            </a:r>
            <a:endParaRPr lang="en-GB" dirty="0"/>
          </a:p>
        </p:txBody>
      </p:sp>
      <p:sp>
        <p:nvSpPr>
          <p:cNvPr id="3" name="Content Placeholder 2"/>
          <p:cNvSpPr>
            <a:spLocks noGrp="1"/>
          </p:cNvSpPr>
          <p:nvPr>
            <p:ph idx="1"/>
          </p:nvPr>
        </p:nvSpPr>
        <p:spPr>
          <a:xfrm>
            <a:off x="574303" y="1593920"/>
            <a:ext cx="8596668" cy="5038700"/>
          </a:xfrm>
        </p:spPr>
        <p:txBody>
          <a:bodyPr>
            <a:normAutofit/>
          </a:bodyPr>
          <a:lstStyle/>
          <a:p>
            <a:pPr marL="0" indent="0" fontAlgn="base">
              <a:buNone/>
            </a:pPr>
            <a:r>
              <a:rPr lang="en-GB" dirty="0"/>
              <a:t>It may be hard to learn that there is no cure for ADHD</a:t>
            </a:r>
            <a:r>
              <a:rPr lang="en-GB"/>
              <a:t>. </a:t>
            </a:r>
            <a:r>
              <a:rPr lang="en-GB" smtClean="0"/>
              <a:t>However</a:t>
            </a:r>
            <a:r>
              <a:rPr lang="en-GB" smtClean="0"/>
              <a:t>, </a:t>
            </a:r>
            <a:r>
              <a:rPr lang="en-GB" dirty="0"/>
              <a:t>the symptoms can be successfully managed and treated</a:t>
            </a:r>
            <a:r>
              <a:rPr lang="en-GB" dirty="0" smtClean="0"/>
              <a:t>.</a:t>
            </a:r>
          </a:p>
          <a:p>
            <a:pPr marL="0" indent="0" fontAlgn="base">
              <a:buNone/>
            </a:pPr>
            <a:endParaRPr lang="en-GB" dirty="0" smtClean="0"/>
          </a:p>
          <a:p>
            <a:pPr fontAlgn="base"/>
            <a:r>
              <a:rPr lang="en-GB" dirty="0" smtClean="0"/>
              <a:t>If you take your medicine regularly, </a:t>
            </a:r>
            <a:r>
              <a:rPr lang="en-GB" dirty="0"/>
              <a:t>you can expect to see improvements in your </a:t>
            </a:r>
            <a:r>
              <a:rPr lang="en-GB" dirty="0" smtClean="0"/>
              <a:t>concentration at school and </a:t>
            </a:r>
            <a:r>
              <a:rPr lang="en-GB" dirty="0"/>
              <a:t>you may notice your relationships, </a:t>
            </a:r>
            <a:r>
              <a:rPr lang="en-GB" dirty="0" smtClean="0"/>
              <a:t>confidence and </a:t>
            </a:r>
            <a:r>
              <a:rPr lang="en-GB" dirty="0"/>
              <a:t>self-esteem improve as </a:t>
            </a:r>
            <a:r>
              <a:rPr lang="en-GB"/>
              <a:t>well</a:t>
            </a:r>
            <a:r>
              <a:rPr lang="en-GB" smtClean="0"/>
              <a:t>.</a:t>
            </a:r>
          </a:p>
          <a:p>
            <a:pPr marL="0" indent="0" fontAlgn="base">
              <a:buNone/>
            </a:pPr>
            <a:r>
              <a:rPr lang="en-GB"/>
              <a:t>There </a:t>
            </a:r>
            <a:r>
              <a:rPr lang="en-GB"/>
              <a:t>are </a:t>
            </a:r>
            <a:r>
              <a:rPr lang="en-GB" smtClean="0"/>
              <a:t>other things </a:t>
            </a:r>
            <a:r>
              <a:rPr lang="en-GB"/>
              <a:t>that you do to help yourselves too, like:</a:t>
            </a:r>
          </a:p>
          <a:p>
            <a:pPr fontAlgn="base"/>
            <a:r>
              <a:rPr lang="en-GB"/>
              <a:t>Eat healthy food.</a:t>
            </a:r>
          </a:p>
          <a:p>
            <a:pPr fontAlgn="base"/>
            <a:r>
              <a:rPr lang="en-GB"/>
              <a:t>Get enough sleep.</a:t>
            </a:r>
          </a:p>
          <a:p>
            <a:pPr fontAlgn="base"/>
            <a:r>
              <a:rPr lang="en-GB"/>
              <a:t>Be active every day.</a:t>
            </a:r>
          </a:p>
          <a:p>
            <a:pPr fontAlgn="base"/>
            <a:r>
              <a:rPr lang="en-GB"/>
              <a:t>Practice mindfulness exercises and breathing exercises</a:t>
            </a:r>
            <a:endParaRPr lang="en-GB" dirty="0"/>
          </a:p>
          <a:p>
            <a:pPr marL="0" indent="0">
              <a:buNone/>
            </a:pPr>
            <a:endParaRPr lang="en-GB" dirty="0"/>
          </a:p>
        </p:txBody>
      </p:sp>
    </p:spTree>
    <p:extLst>
      <p:ext uri="{BB962C8B-B14F-4D97-AF65-F5344CB8AC3E}">
        <p14:creationId xmlns:p14="http://schemas.microsoft.com/office/powerpoint/2010/main" val="34658180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8743682" cy="987157"/>
          </a:xfrm>
        </p:spPr>
        <p:txBody>
          <a:bodyPr>
            <a:normAutofit fontScale="90000"/>
          </a:bodyPr>
          <a:lstStyle/>
          <a:p>
            <a:pPr algn="ctr"/>
            <a:r>
              <a:rPr lang="en-GB" sz="3600" dirty="0" smtClean="0"/>
              <a:t>Behaviour strategies that work </a:t>
            </a:r>
            <a:r>
              <a:rPr lang="en-GB" sz="3600" smtClean="0"/>
              <a:t>for </a:t>
            </a:r>
            <a:r>
              <a:rPr lang="en-GB" sz="3600" smtClean="0"/>
              <a:t/>
            </a:r>
            <a:br>
              <a:rPr lang="en-GB" sz="3600" smtClean="0"/>
            </a:br>
            <a:r>
              <a:rPr lang="en-GB" sz="3600" smtClean="0"/>
              <a:t>people </a:t>
            </a:r>
            <a:r>
              <a:rPr lang="en-GB" sz="3600" dirty="0" smtClean="0"/>
              <a:t>with ADHD</a:t>
            </a:r>
            <a:endParaRPr lang="en-GB" sz="3600" dirty="0"/>
          </a:p>
        </p:txBody>
      </p:sp>
      <p:sp>
        <p:nvSpPr>
          <p:cNvPr id="3" name="Content Placeholder 2"/>
          <p:cNvSpPr>
            <a:spLocks noGrp="1"/>
          </p:cNvSpPr>
          <p:nvPr>
            <p:ph idx="1"/>
          </p:nvPr>
        </p:nvSpPr>
        <p:spPr>
          <a:xfrm>
            <a:off x="496910" y="1545464"/>
            <a:ext cx="9426262" cy="5056501"/>
          </a:xfrm>
        </p:spPr>
        <p:txBody>
          <a:bodyPr>
            <a:normAutofit fontScale="85000" lnSpcReduction="20000"/>
          </a:bodyPr>
          <a:lstStyle/>
          <a:p>
            <a:pPr fontAlgn="base"/>
            <a:r>
              <a:rPr lang="en-GB" b="1" dirty="0" smtClean="0"/>
              <a:t>Establishing </a:t>
            </a:r>
            <a:r>
              <a:rPr lang="en-GB" b="1" dirty="0"/>
              <a:t>routines: </a:t>
            </a:r>
            <a:r>
              <a:rPr lang="en-GB" dirty="0"/>
              <a:t>Having simple, predictable routines throughout the day </a:t>
            </a:r>
            <a:r>
              <a:rPr lang="en-GB"/>
              <a:t>means </a:t>
            </a:r>
            <a:r>
              <a:rPr lang="en-GB" smtClean="0"/>
              <a:t>important </a:t>
            </a:r>
            <a:r>
              <a:rPr lang="en-GB" dirty="0"/>
              <a:t>tasks get done without last-minute panics. </a:t>
            </a:r>
            <a:endParaRPr lang="en-GB" dirty="0" smtClean="0"/>
          </a:p>
          <a:p>
            <a:pPr marL="0" indent="0" fontAlgn="base">
              <a:buNone/>
            </a:pPr>
            <a:endParaRPr lang="en-GB" dirty="0" smtClean="0"/>
          </a:p>
          <a:p>
            <a:pPr fontAlgn="base"/>
            <a:r>
              <a:rPr lang="en-GB" b="1" dirty="0" smtClean="0"/>
              <a:t>Checklists</a:t>
            </a:r>
            <a:r>
              <a:rPr lang="en-GB" b="1" dirty="0"/>
              <a:t>: </a:t>
            </a:r>
            <a:r>
              <a:rPr lang="en-GB" dirty="0"/>
              <a:t>A checklist can be made </a:t>
            </a:r>
            <a:r>
              <a:rPr lang="en-GB"/>
              <a:t>for </a:t>
            </a:r>
            <a:r>
              <a:rPr lang="en-GB" smtClean="0"/>
              <a:t>anything that </a:t>
            </a:r>
            <a:r>
              <a:rPr lang="en-GB" dirty="0"/>
              <a:t>seems complicated or stressful. It acts as a memory aid and helps you </a:t>
            </a:r>
            <a:r>
              <a:rPr lang="en-GB" dirty="0" smtClean="0"/>
              <a:t>feel organised</a:t>
            </a:r>
            <a:r>
              <a:rPr lang="en-GB" dirty="0"/>
              <a:t>. For example, you might </a:t>
            </a:r>
            <a:r>
              <a:rPr lang="en-GB" dirty="0" smtClean="0"/>
              <a:t>pop </a:t>
            </a:r>
            <a:r>
              <a:rPr lang="en-GB" dirty="0"/>
              <a:t>a checklist </a:t>
            </a:r>
            <a:r>
              <a:rPr lang="en-GB" dirty="0" smtClean="0"/>
              <a:t>near </a:t>
            </a:r>
            <a:r>
              <a:rPr lang="en-GB" dirty="0"/>
              <a:t>the front door listing all the things you </a:t>
            </a:r>
            <a:r>
              <a:rPr lang="en-GB" dirty="0" smtClean="0"/>
              <a:t>need </a:t>
            </a:r>
            <a:r>
              <a:rPr lang="en-GB" dirty="0"/>
              <a:t>for the day</a:t>
            </a:r>
            <a:r>
              <a:rPr lang="en-GB" dirty="0" smtClean="0"/>
              <a:t>.</a:t>
            </a:r>
          </a:p>
          <a:p>
            <a:pPr marL="0" indent="0" fontAlgn="base">
              <a:buNone/>
            </a:pPr>
            <a:endParaRPr lang="en-GB" dirty="0"/>
          </a:p>
          <a:p>
            <a:pPr fontAlgn="base"/>
            <a:r>
              <a:rPr lang="en-GB" b="1" dirty="0"/>
              <a:t>Using timers: </a:t>
            </a:r>
            <a:r>
              <a:rPr lang="en-GB" dirty="0"/>
              <a:t>To help you </a:t>
            </a:r>
            <a:r>
              <a:rPr lang="en-GB" dirty="0" smtClean="0"/>
              <a:t>pay </a:t>
            </a:r>
            <a:r>
              <a:rPr lang="en-GB" dirty="0"/>
              <a:t>attention to </a:t>
            </a:r>
            <a:r>
              <a:rPr lang="en-GB" dirty="0" smtClean="0"/>
              <a:t>homework, </a:t>
            </a:r>
            <a:r>
              <a:rPr lang="en-GB" dirty="0"/>
              <a:t>set a timer for 15 minutes (indicating a dedicated time of focus). When it rings, have a mini-break and then set your timer again</a:t>
            </a:r>
            <a:r>
              <a:rPr lang="en-GB" dirty="0" smtClean="0"/>
              <a:t>.</a:t>
            </a:r>
          </a:p>
          <a:p>
            <a:pPr marL="0" indent="0" fontAlgn="base">
              <a:buNone/>
            </a:pPr>
            <a:endParaRPr lang="en-GB" dirty="0"/>
          </a:p>
          <a:p>
            <a:pPr fontAlgn="base"/>
            <a:r>
              <a:rPr lang="en-GB" b="1" dirty="0"/>
              <a:t>Setting alarms: </a:t>
            </a:r>
            <a:r>
              <a:rPr lang="en-GB" dirty="0"/>
              <a:t>You can set alarms to remind you </a:t>
            </a:r>
            <a:r>
              <a:rPr lang="en-GB" dirty="0" smtClean="0"/>
              <a:t>to </a:t>
            </a:r>
            <a:r>
              <a:rPr lang="en-GB" dirty="0"/>
              <a:t>take </a:t>
            </a:r>
            <a:r>
              <a:rPr lang="en-GB" dirty="0" smtClean="0"/>
              <a:t>medication. </a:t>
            </a:r>
            <a:r>
              <a:rPr lang="en-GB" dirty="0"/>
              <a:t>Alarms can be empowering because it reduces the need for reminders from others</a:t>
            </a:r>
            <a:r>
              <a:rPr lang="en-GB" dirty="0" smtClean="0"/>
              <a:t>.</a:t>
            </a:r>
          </a:p>
          <a:p>
            <a:pPr marL="0" indent="0" fontAlgn="base">
              <a:buNone/>
            </a:pPr>
            <a:endParaRPr lang="en-GB" dirty="0"/>
          </a:p>
          <a:p>
            <a:pPr fontAlgn="base"/>
            <a:r>
              <a:rPr lang="en-GB" b="1" dirty="0"/>
              <a:t>Creating charts: </a:t>
            </a:r>
            <a:r>
              <a:rPr lang="en-GB" dirty="0"/>
              <a:t>If there is a </a:t>
            </a:r>
            <a:r>
              <a:rPr lang="en-GB" dirty="0" smtClean="0"/>
              <a:t>behaviour </a:t>
            </a:r>
            <a:r>
              <a:rPr lang="en-GB" dirty="0"/>
              <a:t>or habit you want to include in your day, make a chart with the days of the week. Every time you do the </a:t>
            </a:r>
            <a:r>
              <a:rPr lang="en-GB" dirty="0" smtClean="0"/>
              <a:t>behaviour</a:t>
            </a:r>
            <a:r>
              <a:rPr lang="en-GB" dirty="0"/>
              <a:t>, for example, clean your teeth, you get a star. </a:t>
            </a:r>
            <a:r>
              <a:rPr lang="en-GB" dirty="0" smtClean="0"/>
              <a:t>The chart </a:t>
            </a:r>
            <a:r>
              <a:rPr lang="en-GB" dirty="0"/>
              <a:t>acts as a reminder and a motivator to do the task</a:t>
            </a:r>
            <a:r>
              <a:rPr lang="en-GB" dirty="0" smtClean="0"/>
              <a:t>.</a:t>
            </a:r>
          </a:p>
          <a:p>
            <a:pPr marL="0" indent="0" fontAlgn="base">
              <a:buNone/>
            </a:pPr>
            <a:endParaRPr lang="en-GB" dirty="0"/>
          </a:p>
          <a:p>
            <a:pPr fontAlgn="base"/>
            <a:r>
              <a:rPr lang="en-GB" b="1" dirty="0"/>
              <a:t>Using planners: </a:t>
            </a:r>
            <a:r>
              <a:rPr lang="en-GB" dirty="0"/>
              <a:t>Using </a:t>
            </a:r>
            <a:r>
              <a:rPr lang="en-GB" dirty="0" smtClean="0"/>
              <a:t>a planner</a:t>
            </a:r>
            <a:r>
              <a:rPr lang="en-GB" dirty="0"/>
              <a:t> helps with understanding the passage of time and what is planned for the day, and marks deadlines, like when </a:t>
            </a:r>
            <a:r>
              <a:rPr lang="en-GB" dirty="0" smtClean="0"/>
              <a:t>homework needs </a:t>
            </a:r>
            <a:r>
              <a:rPr lang="en-GB" dirty="0"/>
              <a:t>to be handed in.</a:t>
            </a:r>
          </a:p>
          <a:p>
            <a:endParaRPr lang="en-GB" dirty="0"/>
          </a:p>
        </p:txBody>
      </p:sp>
    </p:spTree>
    <p:extLst>
      <p:ext uri="{BB962C8B-B14F-4D97-AF65-F5344CB8AC3E}">
        <p14:creationId xmlns:p14="http://schemas.microsoft.com/office/powerpoint/2010/main" val="24974584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mtClean="0"/>
              <a:t>There are some websites that are dedicated to help people with ADHD</a:t>
            </a:r>
            <a:endParaRPr lang="en-GB"/>
          </a:p>
        </p:txBody>
      </p:sp>
      <p:sp>
        <p:nvSpPr>
          <p:cNvPr id="3" name="Content Placeholder 2"/>
          <p:cNvSpPr>
            <a:spLocks noGrp="1"/>
          </p:cNvSpPr>
          <p:nvPr>
            <p:ph sz="half" idx="1"/>
          </p:nvPr>
        </p:nvSpPr>
        <p:spPr/>
        <p:txBody>
          <a:bodyPr/>
          <a:lstStyle/>
          <a:p>
            <a:pPr fontAlgn="base"/>
            <a:endParaRPr lang="en-GB" dirty="0"/>
          </a:p>
          <a:p>
            <a:endParaRPr lang="en-GB" dirty="0"/>
          </a:p>
        </p:txBody>
      </p:sp>
      <p:sp>
        <p:nvSpPr>
          <p:cNvPr id="5" name="Content Placeholder 4"/>
          <p:cNvSpPr>
            <a:spLocks noGrp="1"/>
          </p:cNvSpPr>
          <p:nvPr>
            <p:ph sz="half" idx="2"/>
          </p:nvPr>
        </p:nvSpPr>
        <p:spPr/>
        <p:txBody>
          <a:bodyPr/>
          <a:lstStyle/>
          <a:p>
            <a:r>
              <a:rPr lang="en-GB">
                <a:hlinkClick r:id="rId2"/>
              </a:rPr>
              <a:t>https://</a:t>
            </a:r>
            <a:r>
              <a:rPr lang="en-GB">
                <a:hlinkClick r:id="rId2"/>
              </a:rPr>
              <a:t>fastbraiin.com/adhd-strategies-thrive</a:t>
            </a:r>
            <a:r>
              <a:rPr lang="en-GB" smtClean="0">
                <a:hlinkClick r:id="rId2"/>
              </a:rPr>
              <a:t>/</a:t>
            </a:r>
            <a:endParaRPr lang="en-GB" smtClean="0"/>
          </a:p>
          <a:p>
            <a:endParaRPr lang="en-GB"/>
          </a:p>
        </p:txBody>
      </p:sp>
    </p:spTree>
    <p:extLst>
      <p:ext uri="{BB962C8B-B14F-4D97-AF65-F5344CB8AC3E}">
        <p14:creationId xmlns:p14="http://schemas.microsoft.com/office/powerpoint/2010/main" val="19109335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518533"/>
            <a:ext cx="6402013" cy="807076"/>
          </a:xfrm>
        </p:spPr>
        <p:txBody>
          <a:bodyPr/>
          <a:lstStyle/>
          <a:p>
            <a:r>
              <a:rPr lang="en-GB" smtClean="0"/>
              <a:t>What is mindfulness?</a:t>
            </a:r>
            <a:endParaRPr lang="en-GB"/>
          </a:p>
        </p:txBody>
      </p:sp>
      <p:sp>
        <p:nvSpPr>
          <p:cNvPr id="3" name="Content Placeholder 2"/>
          <p:cNvSpPr>
            <a:spLocks noGrp="1"/>
          </p:cNvSpPr>
          <p:nvPr>
            <p:ph idx="1"/>
          </p:nvPr>
        </p:nvSpPr>
        <p:spPr>
          <a:xfrm>
            <a:off x="445514" y="1593918"/>
            <a:ext cx="7306041" cy="3055355"/>
          </a:xfrm>
        </p:spPr>
        <p:txBody>
          <a:bodyPr>
            <a:normAutofit fontScale="92500" lnSpcReduction="10000"/>
          </a:bodyPr>
          <a:lstStyle/>
          <a:p>
            <a:pPr fontAlgn="base"/>
            <a:r>
              <a:rPr lang="en-GB" dirty="0"/>
              <a:t>Being mindful helps people do better in just about every part of life, like focusing on homework or feeling less stressed out. </a:t>
            </a:r>
            <a:r>
              <a:rPr lang="en-GB" dirty="0" smtClean="0"/>
              <a:t>Practising </a:t>
            </a:r>
            <a:r>
              <a:rPr lang="en-GB" dirty="0"/>
              <a:t>mindfulness a little bit every day helps you to build this valuable skill.</a:t>
            </a:r>
          </a:p>
          <a:p>
            <a:pPr fontAlgn="base"/>
            <a:r>
              <a:rPr lang="en-GB" dirty="0"/>
              <a:t>These exercises help you practice mindfulness in four different ways. Try doing all of them.</a:t>
            </a:r>
          </a:p>
          <a:p>
            <a:pPr fontAlgn="base"/>
            <a:r>
              <a:rPr lang="en-GB" dirty="0"/>
              <a:t>As you do each exercise, you will probably find that your mind wanders after a minute or two. That's normal — minds do that. Your job is to gently bring your attention back to the thing you are focused on. The more you </a:t>
            </a:r>
            <a:r>
              <a:rPr lang="en-GB" dirty="0" smtClean="0"/>
              <a:t>practise </a:t>
            </a:r>
            <a:r>
              <a:rPr lang="en-GB" dirty="0"/>
              <a:t>doing that, the better you train your brain to pay attention.</a:t>
            </a:r>
          </a:p>
          <a:p>
            <a:endParaRPr lang="en-GB" dirty="0"/>
          </a:p>
        </p:txBody>
      </p:sp>
      <p:pic>
        <p:nvPicPr>
          <p:cNvPr id="4" name="Picture 3"/>
          <p:cNvPicPr>
            <a:picLocks noChangeAspect="1"/>
          </p:cNvPicPr>
          <p:nvPr/>
        </p:nvPicPr>
        <p:blipFill>
          <a:blip r:embed="rId2"/>
          <a:stretch>
            <a:fillRect/>
          </a:stretch>
        </p:blipFill>
        <p:spPr>
          <a:xfrm>
            <a:off x="7255249" y="5598223"/>
            <a:ext cx="4767934" cy="584574"/>
          </a:xfrm>
          <a:prstGeom prst="rect">
            <a:avLst/>
          </a:prstGeom>
        </p:spPr>
      </p:pic>
      <p:pic>
        <p:nvPicPr>
          <p:cNvPr id="5" name="Picture 4"/>
          <p:cNvPicPr>
            <a:picLocks noChangeAspect="1"/>
          </p:cNvPicPr>
          <p:nvPr/>
        </p:nvPicPr>
        <p:blipFill>
          <a:blip r:embed="rId3"/>
          <a:stretch>
            <a:fillRect/>
          </a:stretch>
        </p:blipFill>
        <p:spPr>
          <a:xfrm>
            <a:off x="7970496" y="3269221"/>
            <a:ext cx="3933562" cy="2117770"/>
          </a:xfrm>
          <a:prstGeom prst="rect">
            <a:avLst/>
          </a:prstGeom>
        </p:spPr>
      </p:pic>
    </p:spTree>
    <p:extLst>
      <p:ext uri="{BB962C8B-B14F-4D97-AF65-F5344CB8AC3E}">
        <p14:creationId xmlns:p14="http://schemas.microsoft.com/office/powerpoint/2010/main" val="27790193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228" y="970209"/>
            <a:ext cx="4190880" cy="781318"/>
          </a:xfrm>
        </p:spPr>
        <p:txBody>
          <a:bodyPr/>
          <a:lstStyle/>
          <a:p>
            <a:r>
              <a:rPr lang="en-GB" b="1" dirty="0" smtClean="0"/>
              <a:t>Mindful Breathing</a:t>
            </a:r>
            <a:endParaRPr lang="en-GB" dirty="0"/>
          </a:p>
        </p:txBody>
      </p:sp>
      <p:sp>
        <p:nvSpPr>
          <p:cNvPr id="3" name="Content Placeholder 2"/>
          <p:cNvSpPr>
            <a:spLocks noGrp="1"/>
          </p:cNvSpPr>
          <p:nvPr>
            <p:ph idx="1"/>
          </p:nvPr>
        </p:nvSpPr>
        <p:spPr>
          <a:xfrm>
            <a:off x="677334" y="2160589"/>
            <a:ext cx="9239398" cy="3880773"/>
          </a:xfrm>
        </p:spPr>
        <p:txBody>
          <a:bodyPr>
            <a:normAutofit lnSpcReduction="10000"/>
          </a:bodyPr>
          <a:lstStyle/>
          <a:p>
            <a:pPr marL="0" indent="0" fontAlgn="base">
              <a:buNone/>
            </a:pPr>
            <a:r>
              <a:rPr lang="en-GB" dirty="0" smtClean="0"/>
              <a:t>With </a:t>
            </a:r>
            <a:r>
              <a:rPr lang="en-GB" dirty="0"/>
              <a:t>this exercise, you focus your attention on breathing. You want to pay attention to your breath in an easy way — on purpose, but not forced.</a:t>
            </a:r>
          </a:p>
          <a:p>
            <a:pPr fontAlgn="base"/>
            <a:r>
              <a:rPr lang="en-GB" dirty="0"/>
              <a:t>Sit up in a comfortable way. Close your eyes.</a:t>
            </a:r>
          </a:p>
          <a:p>
            <a:pPr fontAlgn="base"/>
            <a:r>
              <a:rPr lang="en-GB" dirty="0"/>
              <a:t>Notice your breathing as you inhale and exhale normally. Just pay attention to your breath as it goes in and out. Can you feel the place where the air tickles your nostrils?</a:t>
            </a:r>
          </a:p>
          <a:p>
            <a:pPr fontAlgn="base"/>
            <a:r>
              <a:rPr lang="en-GB" dirty="0"/>
              <a:t>Pay attention to how the breath gently moves your body. Can you notice your belly or your chest moving as you breathe?</a:t>
            </a:r>
          </a:p>
          <a:p>
            <a:pPr fontAlgn="base"/>
            <a:r>
              <a:rPr lang="en-GB" dirty="0"/>
              <a:t>Sit for a few minutes, just paying attention to your gentle breathing. See how relaxed you can feel just sitting, breathing in and out.</a:t>
            </a:r>
          </a:p>
          <a:p>
            <a:pPr fontAlgn="base"/>
            <a:r>
              <a:rPr lang="en-GB" dirty="0"/>
              <a:t>When your mind starts to wander and think about something else, gently guide your attention back to your breathing.</a:t>
            </a:r>
          </a:p>
          <a:p>
            <a:endParaRPr lang="en-GB" dirty="0"/>
          </a:p>
        </p:txBody>
      </p:sp>
    </p:spTree>
    <p:extLst>
      <p:ext uri="{BB962C8B-B14F-4D97-AF65-F5344CB8AC3E}">
        <p14:creationId xmlns:p14="http://schemas.microsoft.com/office/powerpoint/2010/main" val="29991616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4703" y="4832964"/>
            <a:ext cx="9144000" cy="1140250"/>
          </a:xfrm>
        </p:spPr>
        <p:txBody>
          <a:bodyPr/>
          <a:lstStyle/>
          <a:p>
            <a:r>
              <a:rPr lang="en-GB" dirty="0" smtClean="0"/>
              <a:t>Understanding my ADHD</a:t>
            </a:r>
            <a:endParaRPr lang="en-GB" dirty="0"/>
          </a:p>
        </p:txBody>
      </p:sp>
      <p:pic>
        <p:nvPicPr>
          <p:cNvPr id="4" name="Picture 3"/>
          <p:cNvPicPr>
            <a:picLocks noChangeAspect="1"/>
          </p:cNvPicPr>
          <p:nvPr/>
        </p:nvPicPr>
        <p:blipFill>
          <a:blip r:embed="rId2"/>
          <a:stretch>
            <a:fillRect/>
          </a:stretch>
        </p:blipFill>
        <p:spPr>
          <a:xfrm rot="20535978">
            <a:off x="488314" y="2683988"/>
            <a:ext cx="3585480" cy="2225930"/>
          </a:xfrm>
          <a:prstGeom prst="rect">
            <a:avLst/>
          </a:prstGeom>
        </p:spPr>
      </p:pic>
      <p:pic>
        <p:nvPicPr>
          <p:cNvPr id="6" name="Picture 5"/>
          <p:cNvPicPr>
            <a:picLocks noChangeAspect="1"/>
          </p:cNvPicPr>
          <p:nvPr/>
        </p:nvPicPr>
        <p:blipFill>
          <a:blip r:embed="rId3"/>
          <a:stretch>
            <a:fillRect/>
          </a:stretch>
        </p:blipFill>
        <p:spPr>
          <a:xfrm>
            <a:off x="1532584" y="445520"/>
            <a:ext cx="7031867" cy="1825581"/>
          </a:xfrm>
          <a:prstGeom prst="rect">
            <a:avLst/>
          </a:prstGeom>
        </p:spPr>
      </p:pic>
      <p:pic>
        <p:nvPicPr>
          <p:cNvPr id="5" name="Picture 4"/>
          <p:cNvPicPr>
            <a:picLocks noChangeAspect="1"/>
          </p:cNvPicPr>
          <p:nvPr/>
        </p:nvPicPr>
        <p:blipFill>
          <a:blip r:embed="rId4"/>
          <a:stretch>
            <a:fillRect/>
          </a:stretch>
        </p:blipFill>
        <p:spPr>
          <a:xfrm rot="1811965">
            <a:off x="7203015" y="2800219"/>
            <a:ext cx="3100519" cy="1955791"/>
          </a:xfrm>
          <a:prstGeom prst="rect">
            <a:avLst/>
          </a:prstGeom>
        </p:spPr>
      </p:pic>
    </p:spTree>
    <p:extLst>
      <p:ext uri="{BB962C8B-B14F-4D97-AF65-F5344CB8AC3E}">
        <p14:creationId xmlns:p14="http://schemas.microsoft.com/office/powerpoint/2010/main" val="2925489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8201" y="1060361"/>
            <a:ext cx="3953815" cy="768439"/>
          </a:xfrm>
        </p:spPr>
        <p:txBody>
          <a:bodyPr/>
          <a:lstStyle/>
          <a:p>
            <a:r>
              <a:rPr lang="en-GB" b="1" dirty="0" smtClean="0"/>
              <a:t>Mindful Walking</a:t>
            </a:r>
            <a:endParaRPr lang="en-GB" dirty="0"/>
          </a:p>
        </p:txBody>
      </p:sp>
      <p:sp>
        <p:nvSpPr>
          <p:cNvPr id="3" name="Content Placeholder 2"/>
          <p:cNvSpPr>
            <a:spLocks noGrp="1"/>
          </p:cNvSpPr>
          <p:nvPr>
            <p:ph idx="1"/>
          </p:nvPr>
        </p:nvSpPr>
        <p:spPr>
          <a:xfrm>
            <a:off x="728849" y="2212104"/>
            <a:ext cx="9110610" cy="3880773"/>
          </a:xfrm>
        </p:spPr>
        <p:txBody>
          <a:bodyPr>
            <a:normAutofit/>
          </a:bodyPr>
          <a:lstStyle/>
          <a:p>
            <a:pPr marL="0" indent="0" fontAlgn="base">
              <a:buNone/>
            </a:pPr>
            <a:r>
              <a:rPr lang="en-GB" dirty="0" smtClean="0"/>
              <a:t>This </a:t>
            </a:r>
            <a:r>
              <a:rPr lang="en-GB" dirty="0"/>
              <a:t>exercise is about paying attention to how your body moves as you walk slowly.</a:t>
            </a:r>
          </a:p>
          <a:p>
            <a:pPr fontAlgn="base"/>
            <a:r>
              <a:rPr lang="en-GB" dirty="0"/>
              <a:t>To start, pick up one foot and take a step forward, in slow motion. Pay attention to how you naturally keep your balance.</a:t>
            </a:r>
          </a:p>
          <a:p>
            <a:pPr fontAlgn="base"/>
            <a:r>
              <a:rPr lang="en-GB" dirty="0"/>
              <a:t>Now walk in slow motion, step by step. Notice how your arms and legs and feet move. Pay attention to how your knees bend and straighten, as you lift one foot and then the other, nice and slow.</a:t>
            </a:r>
          </a:p>
          <a:p>
            <a:pPr fontAlgn="base"/>
            <a:r>
              <a:rPr lang="en-GB" dirty="0"/>
              <a:t>Breathe in and out, in time with your steps. See if you can keep your attention focused on walking slowly, step by step, as you relax and breathe.</a:t>
            </a:r>
          </a:p>
          <a:p>
            <a:pPr fontAlgn="base"/>
            <a:r>
              <a:rPr lang="en-GB" dirty="0"/>
              <a:t>Whenever your mind wanders, gently guide it back to your s-l-o-w motion moving. Keep breathing, in and out, as you enjoy moving in slow motion.</a:t>
            </a:r>
          </a:p>
          <a:p>
            <a:endParaRPr lang="en-GB" dirty="0"/>
          </a:p>
        </p:txBody>
      </p:sp>
    </p:spTree>
    <p:extLst>
      <p:ext uri="{BB962C8B-B14F-4D97-AF65-F5344CB8AC3E}">
        <p14:creationId xmlns:p14="http://schemas.microsoft.com/office/powerpoint/2010/main" val="28400079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73994"/>
            <a:ext cx="8596668" cy="1320800"/>
          </a:xfrm>
        </p:spPr>
        <p:txBody>
          <a:bodyPr/>
          <a:lstStyle/>
          <a:p>
            <a:pPr algn="ctr"/>
            <a:r>
              <a:rPr lang="en-GB" b="1" dirty="0" smtClean="0"/>
              <a:t>Mindful Word</a:t>
            </a:r>
            <a:endParaRPr lang="en-GB" dirty="0"/>
          </a:p>
        </p:txBody>
      </p:sp>
      <p:sp>
        <p:nvSpPr>
          <p:cNvPr id="3" name="Content Placeholder 2"/>
          <p:cNvSpPr>
            <a:spLocks noGrp="1"/>
          </p:cNvSpPr>
          <p:nvPr>
            <p:ph idx="1"/>
          </p:nvPr>
        </p:nvSpPr>
        <p:spPr/>
        <p:txBody>
          <a:bodyPr>
            <a:normAutofit fontScale="92500" lnSpcReduction="10000"/>
          </a:bodyPr>
          <a:lstStyle/>
          <a:p>
            <a:pPr fontAlgn="base"/>
            <a:r>
              <a:rPr lang="en-GB" dirty="0" smtClean="0"/>
              <a:t>Think </a:t>
            </a:r>
            <a:r>
              <a:rPr lang="en-GB" dirty="0"/>
              <a:t>of a word that seems calm or soothing. This could be a word like "peace" or "love" or "peaceful" or "snowflake" or "sunlight" or "hum" or "calm."</a:t>
            </a:r>
          </a:p>
          <a:p>
            <a:pPr fontAlgn="base"/>
            <a:r>
              <a:rPr lang="en-GB" dirty="0"/>
              <a:t>Think the word to yourself. Say it silently and slowly in your mind. Say your word to yourself with each breath you take, in and out. Keep your attention gently focused on your word.</a:t>
            </a:r>
          </a:p>
          <a:p>
            <a:pPr fontAlgn="base"/>
            <a:r>
              <a:rPr lang="en-GB" dirty="0"/>
              <a:t>When your mind wanders, guide your attention back to your word, and keep saying it gently and slowly while you relax and breathe.</a:t>
            </a:r>
          </a:p>
          <a:p>
            <a:pPr fontAlgn="base"/>
            <a:r>
              <a:rPr lang="en-GB" dirty="0"/>
              <a:t>Can you do this for a whole minute? Can you do it for 5 minutes?</a:t>
            </a:r>
          </a:p>
          <a:p>
            <a:pPr fontAlgn="base"/>
            <a:r>
              <a:rPr lang="en-GB" dirty="0"/>
              <a:t>When you </a:t>
            </a:r>
            <a:r>
              <a:rPr lang="en-GB" dirty="0" smtClean="0"/>
              <a:t>practise</a:t>
            </a:r>
            <a:r>
              <a:rPr lang="en-GB" dirty="0"/>
              <a:t>, you will probably notice that you feel calm and relaxed. If you keep </a:t>
            </a:r>
            <a:r>
              <a:rPr lang="en-GB" dirty="0" smtClean="0"/>
              <a:t>practising</a:t>
            </a:r>
            <a:r>
              <a:rPr lang="en-GB" dirty="0"/>
              <a:t>, you might start to notice that it's easier to focus your attention on things like schoolwork or listening. You may begin to feel calmer and more patient in your everyday life. You may find that when little things go wrong, you can handle them better.</a:t>
            </a:r>
          </a:p>
          <a:p>
            <a:endParaRPr lang="en-GB" dirty="0"/>
          </a:p>
        </p:txBody>
      </p:sp>
    </p:spTree>
    <p:extLst>
      <p:ext uri="{BB962C8B-B14F-4D97-AF65-F5344CB8AC3E}">
        <p14:creationId xmlns:p14="http://schemas.microsoft.com/office/powerpoint/2010/main" val="5549925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4092" y="1008845"/>
            <a:ext cx="3843151" cy="794197"/>
          </a:xfrm>
        </p:spPr>
        <p:txBody>
          <a:bodyPr/>
          <a:lstStyle/>
          <a:p>
            <a:r>
              <a:rPr lang="en-GB" b="1" dirty="0" smtClean="0"/>
              <a:t>Mindful Eating</a:t>
            </a:r>
            <a:endParaRPr lang="en-GB" dirty="0"/>
          </a:p>
        </p:txBody>
      </p:sp>
      <p:sp>
        <p:nvSpPr>
          <p:cNvPr id="3" name="Content Placeholder 2"/>
          <p:cNvSpPr>
            <a:spLocks noGrp="1"/>
          </p:cNvSpPr>
          <p:nvPr>
            <p:ph idx="1"/>
          </p:nvPr>
        </p:nvSpPr>
        <p:spPr/>
        <p:txBody>
          <a:bodyPr>
            <a:normAutofit fontScale="85000" lnSpcReduction="10000"/>
          </a:bodyPr>
          <a:lstStyle/>
          <a:p>
            <a:pPr fontAlgn="base"/>
            <a:r>
              <a:rPr lang="en-GB" dirty="0" smtClean="0"/>
              <a:t>You </a:t>
            </a:r>
            <a:r>
              <a:rPr lang="en-GB" dirty="0"/>
              <a:t>can do this with an orange, an apple — or even something as tiny as a raisin. The idea is to really pay attention to what you are eating.</a:t>
            </a:r>
          </a:p>
          <a:p>
            <a:pPr fontAlgn="base"/>
            <a:r>
              <a:rPr lang="en-GB" dirty="0"/>
              <a:t>Let's say you decide to do mindful eating with an orange. Your job is to eat the orange slowly, without rushing. You can do this mindful eating exercise with your eyes open or closed.</a:t>
            </a:r>
          </a:p>
          <a:p>
            <a:pPr fontAlgn="base"/>
            <a:r>
              <a:rPr lang="en-GB" dirty="0"/>
              <a:t>Start by holding your orange. Roll it in your hand. Notice how it feels.</a:t>
            </a:r>
          </a:p>
          <a:p>
            <a:pPr fontAlgn="base"/>
            <a:r>
              <a:rPr lang="en-GB" dirty="0"/>
              <a:t>Hold the orange near your nose. What does it smell like? Take a whiff of the bittersweet smell of the orange peel.</a:t>
            </a:r>
          </a:p>
          <a:p>
            <a:pPr fontAlgn="base"/>
            <a:r>
              <a:rPr lang="en-GB" dirty="0"/>
              <a:t>If you have your eyes open, notice how the orange looks. Pay attention to whether the skin is smooth or bumpy. If you hold it firmly, is it squishy?</a:t>
            </a:r>
          </a:p>
          <a:p>
            <a:pPr fontAlgn="base"/>
            <a:r>
              <a:rPr lang="en-GB" dirty="0"/>
              <a:t>Slowly peel your orange, paying attention to how it feels in your fingers. Notice the juiciness, and whether the inside of the orange smells different from the outside.</a:t>
            </a:r>
          </a:p>
          <a:p>
            <a:pPr fontAlgn="base"/>
            <a:r>
              <a:rPr lang="en-GB" dirty="0"/>
              <a:t>Is your mouth watering? Go ahead and taste your orange. Notice how it feels on your tongue, and against your teeth. Notice the </a:t>
            </a:r>
            <a:r>
              <a:rPr lang="en-GB" dirty="0" smtClean="0"/>
              <a:t>flavour</a:t>
            </a:r>
            <a:r>
              <a:rPr lang="en-GB" dirty="0"/>
              <a:t>, the texture, and the juiciness as you chew each piece slowly. Take your time as you chew, taste, smell, and feel each bite of your orange.</a:t>
            </a:r>
          </a:p>
          <a:p>
            <a:endParaRPr lang="en-GB" dirty="0"/>
          </a:p>
        </p:txBody>
      </p:sp>
    </p:spTree>
    <p:extLst>
      <p:ext uri="{BB962C8B-B14F-4D97-AF65-F5344CB8AC3E}">
        <p14:creationId xmlns:p14="http://schemas.microsoft.com/office/powerpoint/2010/main" val="10146605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287114" y="330281"/>
            <a:ext cx="5960690" cy="4210393"/>
          </a:xfrm>
          <a:prstGeom prst="rect">
            <a:avLst/>
          </a:prstGeom>
        </p:spPr>
      </p:pic>
      <p:sp>
        <p:nvSpPr>
          <p:cNvPr id="2" name="TextBox 1"/>
          <p:cNvSpPr txBox="1"/>
          <p:nvPr/>
        </p:nvSpPr>
        <p:spPr>
          <a:xfrm>
            <a:off x="553792" y="4984124"/>
            <a:ext cx="9427335" cy="1200329"/>
          </a:xfrm>
          <a:prstGeom prst="rect">
            <a:avLst/>
          </a:prstGeom>
          <a:noFill/>
        </p:spPr>
        <p:txBody>
          <a:bodyPr wrap="square" rtlCol="0">
            <a:spAutoFit/>
          </a:bodyPr>
          <a:lstStyle/>
          <a:p>
            <a:r>
              <a:rPr lang="en-GB" smtClean="0"/>
              <a:t>This is a poster for teachers with strategies to help them ‘deal’ with children with ADHD.</a:t>
            </a:r>
          </a:p>
          <a:p>
            <a:endParaRPr lang="en-GB" smtClean="0"/>
          </a:p>
          <a:p>
            <a:r>
              <a:rPr lang="en-GB" smtClean="0"/>
              <a:t>Task 1: Can you design a similar poster with strategies that helps you be successful in class? </a:t>
            </a:r>
            <a:endParaRPr lang="en-GB"/>
          </a:p>
        </p:txBody>
      </p:sp>
    </p:spTree>
    <p:extLst>
      <p:ext uri="{BB962C8B-B14F-4D97-AF65-F5344CB8AC3E}">
        <p14:creationId xmlns:p14="http://schemas.microsoft.com/office/powerpoint/2010/main" val="1418149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What is ADHD?</a:t>
            </a:r>
            <a:endParaRPr lang="en-GB" dirty="0"/>
          </a:p>
        </p:txBody>
      </p:sp>
      <p:sp>
        <p:nvSpPr>
          <p:cNvPr id="3" name="Content Placeholder 2"/>
          <p:cNvSpPr>
            <a:spLocks noGrp="1"/>
          </p:cNvSpPr>
          <p:nvPr>
            <p:ph idx="1"/>
          </p:nvPr>
        </p:nvSpPr>
        <p:spPr>
          <a:xfrm>
            <a:off x="870517" y="1696950"/>
            <a:ext cx="8596668" cy="3880773"/>
          </a:xfrm>
        </p:spPr>
        <p:txBody>
          <a:bodyPr>
            <a:normAutofit/>
          </a:bodyPr>
          <a:lstStyle/>
          <a:p>
            <a:r>
              <a:rPr lang="en-GB" dirty="0" smtClean="0"/>
              <a:t>ADHD </a:t>
            </a:r>
            <a:r>
              <a:rPr lang="en-GB" dirty="0"/>
              <a:t>means you have a </a:t>
            </a:r>
            <a:r>
              <a:rPr lang="en-GB"/>
              <a:t>race-car </a:t>
            </a:r>
            <a:r>
              <a:rPr lang="en-GB" smtClean="0"/>
              <a:t>brain.People </a:t>
            </a:r>
            <a:r>
              <a:rPr lang="en-GB" dirty="0" smtClean="0"/>
              <a:t>with ADHD have </a:t>
            </a:r>
            <a:r>
              <a:rPr lang="en-GB" dirty="0"/>
              <a:t>a turbocharged brain. It can go really, really fast. The only problem is that sometimes it goes too fast. </a:t>
            </a:r>
            <a:endParaRPr lang="en-GB" dirty="0" smtClean="0"/>
          </a:p>
          <a:p>
            <a:r>
              <a:rPr lang="en-GB" dirty="0" smtClean="0"/>
              <a:t>Sometimes it needs medicine so </a:t>
            </a:r>
            <a:r>
              <a:rPr lang="en-GB" dirty="0"/>
              <a:t>it won’t overheat. But with the right </a:t>
            </a:r>
            <a:r>
              <a:rPr lang="en-GB" dirty="0" smtClean="0"/>
              <a:t>medicine, </a:t>
            </a:r>
            <a:r>
              <a:rPr lang="en-GB" dirty="0"/>
              <a:t>it wins lots of races</a:t>
            </a:r>
            <a:r>
              <a:rPr lang="en-GB" dirty="0" smtClean="0"/>
              <a:t>.</a:t>
            </a:r>
          </a:p>
          <a:p>
            <a:r>
              <a:rPr lang="en-GB" dirty="0" smtClean="0"/>
              <a:t>Do you sometimes </a:t>
            </a:r>
            <a:r>
              <a:rPr lang="en-GB" dirty="0"/>
              <a:t>have trouble paying attention in </a:t>
            </a:r>
            <a:r>
              <a:rPr lang="en-GB" dirty="0" smtClean="0"/>
              <a:t>school? That’s </a:t>
            </a:r>
            <a:r>
              <a:rPr lang="en-GB" dirty="0"/>
              <a:t>because your mind is zipping around all over the place, bursting with new ideas. And that’s great! That’s why you’ll do amazing things and have fun all your life. But you need help taking care of your race-car </a:t>
            </a:r>
            <a:r>
              <a:rPr lang="en-GB" dirty="0" smtClean="0"/>
              <a:t>brain.</a:t>
            </a:r>
            <a:endParaRPr lang="en-GB" dirty="0"/>
          </a:p>
          <a:p>
            <a:r>
              <a:rPr lang="en-GB" dirty="0" smtClean="0"/>
              <a:t>Having </a:t>
            </a:r>
            <a:r>
              <a:rPr lang="en-GB" dirty="0"/>
              <a:t>attention-deficit disorder is a bit like being left-handed. It is </a:t>
            </a:r>
            <a:r>
              <a:rPr lang="en-GB" i="1" dirty="0"/>
              <a:t>part</a:t>
            </a:r>
            <a:r>
              <a:rPr lang="en-GB" dirty="0"/>
              <a:t> of who you are, not who you are.</a:t>
            </a:r>
          </a:p>
          <a:p>
            <a:endParaRPr lang="en-GB" dirty="0"/>
          </a:p>
        </p:txBody>
      </p:sp>
    </p:spTree>
    <p:extLst>
      <p:ext uri="{BB962C8B-B14F-4D97-AF65-F5344CB8AC3E}">
        <p14:creationId xmlns:p14="http://schemas.microsoft.com/office/powerpoint/2010/main" val="20312708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70775" y="412124"/>
            <a:ext cx="6155028" cy="6086811"/>
          </a:xfrm>
        </p:spPr>
        <p:txBody>
          <a:bodyPr>
            <a:normAutofit/>
          </a:bodyPr>
          <a:lstStyle/>
          <a:p>
            <a:pPr fontAlgn="base"/>
            <a:r>
              <a:rPr lang="en-GB" dirty="0" smtClean="0"/>
              <a:t>At </a:t>
            </a:r>
            <a:r>
              <a:rPr lang="en-GB" dirty="0"/>
              <a:t>times, </a:t>
            </a:r>
            <a:r>
              <a:rPr lang="en-GB"/>
              <a:t>all </a:t>
            </a:r>
            <a:r>
              <a:rPr lang="en-GB" smtClean="0"/>
              <a:t>children</a:t>
            </a:r>
            <a:r>
              <a:rPr lang="en-GB" smtClean="0"/>
              <a:t> </a:t>
            </a:r>
            <a:r>
              <a:rPr lang="en-GB" dirty="0"/>
              <a:t>have trouble paying attention, listening, </a:t>
            </a:r>
            <a:r>
              <a:rPr lang="en-GB"/>
              <a:t>sitting </a:t>
            </a:r>
            <a:r>
              <a:rPr lang="en-GB" smtClean="0"/>
              <a:t>still </a:t>
            </a:r>
            <a:r>
              <a:rPr lang="en-GB" dirty="0"/>
              <a:t>or waiting their turn</a:t>
            </a:r>
            <a:r>
              <a:rPr lang="en-GB"/>
              <a:t>. </a:t>
            </a:r>
            <a:r>
              <a:rPr lang="en-GB" smtClean="0"/>
              <a:t>But people </a:t>
            </a:r>
            <a:r>
              <a:rPr lang="en-GB" dirty="0"/>
              <a:t>with ADHD have trouble with these things almost all the time. </a:t>
            </a:r>
          </a:p>
          <a:p>
            <a:pPr fontAlgn="base"/>
            <a:r>
              <a:rPr lang="en-GB" smtClean="0"/>
              <a:t>People with </a:t>
            </a:r>
            <a:r>
              <a:rPr lang="en-GB" dirty="0"/>
              <a:t>ADHD aren't being this way on purpose. ADHD is a medical condition that affects their attention and self-control. Because of ADHD, they have a harder time staying focused. ADHD can also </a:t>
            </a:r>
            <a:r>
              <a:rPr lang="en-GB"/>
              <a:t>make </a:t>
            </a:r>
            <a:r>
              <a:rPr lang="en-GB" smtClean="0"/>
              <a:t>them </a:t>
            </a:r>
            <a:r>
              <a:rPr lang="en-GB" dirty="0"/>
              <a:t>more fidgety than </a:t>
            </a:r>
            <a:r>
              <a:rPr lang="en-GB"/>
              <a:t>other </a:t>
            </a:r>
            <a:r>
              <a:rPr lang="en-GB" smtClean="0"/>
              <a:t>children </a:t>
            </a:r>
            <a:r>
              <a:rPr lang="en-GB" dirty="0"/>
              <a:t>their age.</a:t>
            </a:r>
          </a:p>
          <a:p>
            <a:pPr fontAlgn="base"/>
            <a:r>
              <a:rPr lang="en-GB" smtClean="0"/>
              <a:t>People </a:t>
            </a:r>
            <a:r>
              <a:rPr lang="en-GB" dirty="0"/>
              <a:t>with ADHD </a:t>
            </a:r>
            <a:r>
              <a:rPr lang="en-GB"/>
              <a:t>might </a:t>
            </a:r>
            <a:r>
              <a:rPr lang="en-GB" smtClean="0"/>
              <a:t>find controlling </a:t>
            </a:r>
            <a:r>
              <a:rPr lang="en-GB" dirty="0"/>
              <a:t>their </a:t>
            </a:r>
            <a:r>
              <a:rPr lang="en-GB" smtClean="0"/>
              <a:t>behaviour </a:t>
            </a:r>
            <a:r>
              <a:rPr lang="en-GB" smtClean="0"/>
              <a:t>tricky and </a:t>
            </a:r>
            <a:r>
              <a:rPr lang="en-GB" dirty="0"/>
              <a:t>get into trouble more. This can make it hard to do things like pay attention in class or get along with others.</a:t>
            </a:r>
          </a:p>
          <a:p>
            <a:pPr fontAlgn="base"/>
            <a:r>
              <a:rPr lang="en-GB" dirty="0"/>
              <a:t>ADHD stands for attention deficit hyperactivity disorder. That's the medical term for difficulties with attention and self-control that can </a:t>
            </a:r>
            <a:r>
              <a:rPr lang="en-GB"/>
              <a:t>make </a:t>
            </a:r>
            <a:r>
              <a:rPr lang="en-GB" smtClean="0"/>
              <a:t>you </a:t>
            </a:r>
            <a:r>
              <a:rPr lang="en-GB" dirty="0"/>
              <a:t>fidget and move a lot.</a:t>
            </a:r>
          </a:p>
          <a:p>
            <a:endParaRPr lang="en-GB" dirty="0"/>
          </a:p>
        </p:txBody>
      </p:sp>
      <p:pic>
        <p:nvPicPr>
          <p:cNvPr id="6" name="Content Placeholder 5"/>
          <p:cNvPicPr>
            <a:picLocks noGrp="1" noChangeAspect="1"/>
          </p:cNvPicPr>
          <p:nvPr>
            <p:ph sz="half" idx="2"/>
          </p:nvPr>
        </p:nvPicPr>
        <p:blipFill>
          <a:blip r:embed="rId2"/>
          <a:stretch>
            <a:fillRect/>
          </a:stretch>
        </p:blipFill>
        <p:spPr>
          <a:xfrm>
            <a:off x="7580654" y="305917"/>
            <a:ext cx="3767555" cy="6313823"/>
          </a:xfrm>
          <a:prstGeom prst="rect">
            <a:avLst/>
          </a:prstGeom>
        </p:spPr>
      </p:pic>
    </p:spTree>
    <p:extLst>
      <p:ext uri="{BB962C8B-B14F-4D97-AF65-F5344CB8AC3E}">
        <p14:creationId xmlns:p14="http://schemas.microsoft.com/office/powerpoint/2010/main" val="40640179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5482" y="365125"/>
            <a:ext cx="7258318" cy="1325563"/>
          </a:xfrm>
        </p:spPr>
        <p:txBody>
          <a:bodyPr/>
          <a:lstStyle/>
          <a:p>
            <a:r>
              <a:rPr lang="en-GB" b="1" dirty="0" smtClean="0"/>
              <a:t>What Causes ADHD?</a:t>
            </a:r>
            <a:br>
              <a:rPr lang="en-GB" b="1" dirty="0" smtClean="0"/>
            </a:br>
            <a:endParaRPr lang="en-GB" dirty="0"/>
          </a:p>
        </p:txBody>
      </p:sp>
      <p:sp>
        <p:nvSpPr>
          <p:cNvPr id="3" name="Content Placeholder 2"/>
          <p:cNvSpPr>
            <a:spLocks noGrp="1"/>
          </p:cNvSpPr>
          <p:nvPr>
            <p:ph idx="1"/>
          </p:nvPr>
        </p:nvSpPr>
        <p:spPr>
          <a:xfrm>
            <a:off x="4752304" y="1589924"/>
            <a:ext cx="6794678" cy="4351338"/>
          </a:xfrm>
        </p:spPr>
        <p:txBody>
          <a:bodyPr/>
          <a:lstStyle/>
          <a:p>
            <a:pPr fontAlgn="base"/>
            <a:r>
              <a:rPr lang="en-GB" dirty="0" smtClean="0"/>
              <a:t>ADHD </a:t>
            </a:r>
            <a:r>
              <a:rPr lang="en-GB" dirty="0"/>
              <a:t>is caused by differences in the brain's ability to pay attention, slow down, and be patient. It's not clear what causes these brain differences, but doctors know that ADHD is in a person's </a:t>
            </a:r>
            <a:r>
              <a:rPr lang="en-GB" dirty="0" smtClean="0"/>
              <a:t>genes. </a:t>
            </a:r>
            <a:r>
              <a:rPr lang="en-GB" dirty="0"/>
              <a:t>Most kids who have ADHD have a parent or relative with ADHD.</a:t>
            </a:r>
          </a:p>
          <a:p>
            <a:pPr fontAlgn="base"/>
            <a:r>
              <a:rPr lang="en-GB" dirty="0"/>
              <a:t>ADHD is </a:t>
            </a:r>
            <a:r>
              <a:rPr lang="en-GB" i="1" dirty="0"/>
              <a:t>not</a:t>
            </a:r>
            <a:r>
              <a:rPr lang="en-GB" dirty="0"/>
              <a:t> caused by eating too much sugar. And it's </a:t>
            </a:r>
            <a:r>
              <a:rPr lang="en-GB" i="1" dirty="0"/>
              <a:t>not</a:t>
            </a:r>
            <a:r>
              <a:rPr lang="en-GB" dirty="0"/>
              <a:t> something a kid does on purpose.</a:t>
            </a:r>
          </a:p>
          <a:p>
            <a:endParaRPr lang="en-GB" dirty="0"/>
          </a:p>
        </p:txBody>
      </p:sp>
      <p:pic>
        <p:nvPicPr>
          <p:cNvPr id="3074" name="Picture 2" descr="https://lowvelder.co.za/wp-content/uploads/sites/44/2016/02/ADHD-PIC-re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942" y="1589924"/>
            <a:ext cx="3553540" cy="2529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49129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What Are the Signs of ADHD?</a:t>
            </a:r>
            <a:endParaRPr lang="en-GB" dirty="0"/>
          </a:p>
        </p:txBody>
      </p:sp>
      <p:sp>
        <p:nvSpPr>
          <p:cNvPr id="3" name="Content Placeholder 2"/>
          <p:cNvSpPr>
            <a:spLocks noGrp="1"/>
          </p:cNvSpPr>
          <p:nvPr>
            <p:ph idx="1"/>
          </p:nvPr>
        </p:nvSpPr>
        <p:spPr>
          <a:xfrm>
            <a:off x="677334" y="1329421"/>
            <a:ext cx="8596668" cy="3880773"/>
          </a:xfrm>
        </p:spPr>
        <p:txBody>
          <a:bodyPr>
            <a:normAutofit fontScale="85000" lnSpcReduction="20000"/>
          </a:bodyPr>
          <a:lstStyle/>
          <a:p>
            <a:pPr marL="0" indent="0" fontAlgn="base">
              <a:buNone/>
            </a:pPr>
            <a:r>
              <a:rPr lang="en-GB" dirty="0" smtClean="0"/>
              <a:t>Kids </a:t>
            </a:r>
            <a:r>
              <a:rPr lang="en-GB" dirty="0"/>
              <a:t>with ADHD might:</a:t>
            </a:r>
          </a:p>
          <a:p>
            <a:pPr fontAlgn="base"/>
            <a:r>
              <a:rPr lang="en-GB" dirty="0"/>
              <a:t>have trouble listening and paying attention</a:t>
            </a:r>
          </a:p>
          <a:p>
            <a:pPr fontAlgn="base"/>
            <a:r>
              <a:rPr lang="en-GB" dirty="0"/>
              <a:t>need lots of reminders to do things</a:t>
            </a:r>
          </a:p>
          <a:p>
            <a:pPr fontAlgn="base"/>
            <a:r>
              <a:rPr lang="en-GB" dirty="0"/>
              <a:t>get distracted easily</a:t>
            </a:r>
          </a:p>
          <a:p>
            <a:pPr fontAlgn="base"/>
            <a:r>
              <a:rPr lang="en-GB" dirty="0"/>
              <a:t>seem absent-minded</a:t>
            </a:r>
          </a:p>
          <a:p>
            <a:pPr fontAlgn="base"/>
            <a:r>
              <a:rPr lang="en-GB" dirty="0"/>
              <a:t>be </a:t>
            </a:r>
            <a:r>
              <a:rPr lang="en-GB" dirty="0" smtClean="0"/>
              <a:t>disorganised </a:t>
            </a:r>
            <a:r>
              <a:rPr lang="en-GB" dirty="0"/>
              <a:t>and lose things</a:t>
            </a:r>
          </a:p>
          <a:p>
            <a:pPr fontAlgn="base"/>
            <a:r>
              <a:rPr lang="en-GB" dirty="0"/>
              <a:t>not sit still, wait their turn, or be patient</a:t>
            </a:r>
          </a:p>
          <a:p>
            <a:pPr fontAlgn="base"/>
            <a:r>
              <a:rPr lang="en-GB" dirty="0"/>
              <a:t>rush through homework or other tasks or make careless mistakes</a:t>
            </a:r>
          </a:p>
          <a:p>
            <a:pPr fontAlgn="base"/>
            <a:r>
              <a:rPr lang="en-GB" dirty="0"/>
              <a:t>interrupt a lot, and talk or call out in class when they shouldn't</a:t>
            </a:r>
          </a:p>
          <a:p>
            <a:pPr fontAlgn="base"/>
            <a:r>
              <a:rPr lang="en-GB" dirty="0"/>
              <a:t>do things they shouldn't, even though they know better</a:t>
            </a:r>
          </a:p>
          <a:p>
            <a:pPr fontAlgn="base"/>
            <a:r>
              <a:rPr lang="en-GB" dirty="0"/>
              <a:t>feel restless, fidgety, frustrated, and bored</a:t>
            </a:r>
          </a:p>
          <a:p>
            <a:pPr marL="0" indent="0" fontAlgn="base">
              <a:buNone/>
            </a:pPr>
            <a:r>
              <a:rPr lang="en-GB"/>
              <a:t>If </a:t>
            </a:r>
            <a:r>
              <a:rPr lang="en-GB" smtClean="0"/>
              <a:t>someone has </a:t>
            </a:r>
            <a:r>
              <a:rPr lang="en-GB" dirty="0"/>
              <a:t>a lot of these signs, and these problems happen most of the time, it might be ADHD.</a:t>
            </a:r>
          </a:p>
          <a:p>
            <a:endParaRPr lang="en-GB" dirty="0"/>
          </a:p>
        </p:txBody>
      </p:sp>
      <p:pic>
        <p:nvPicPr>
          <p:cNvPr id="4" name="Picture 3"/>
          <p:cNvPicPr>
            <a:picLocks noChangeAspect="1"/>
          </p:cNvPicPr>
          <p:nvPr/>
        </p:nvPicPr>
        <p:blipFill>
          <a:blip r:embed="rId2"/>
          <a:stretch>
            <a:fillRect/>
          </a:stretch>
        </p:blipFill>
        <p:spPr>
          <a:xfrm>
            <a:off x="7252969" y="419686"/>
            <a:ext cx="4042066" cy="1453113"/>
          </a:xfrm>
          <a:prstGeom prst="rect">
            <a:avLst/>
          </a:prstGeom>
        </p:spPr>
      </p:pic>
      <p:sp>
        <p:nvSpPr>
          <p:cNvPr id="5" name="TextBox 4"/>
          <p:cNvSpPr txBox="1"/>
          <p:nvPr/>
        </p:nvSpPr>
        <p:spPr>
          <a:xfrm>
            <a:off x="677334" y="5576552"/>
            <a:ext cx="10179556" cy="830997"/>
          </a:xfrm>
          <a:prstGeom prst="rect">
            <a:avLst/>
          </a:prstGeom>
          <a:noFill/>
        </p:spPr>
        <p:txBody>
          <a:bodyPr wrap="square" rtlCol="0">
            <a:spAutoFit/>
          </a:bodyPr>
          <a:lstStyle/>
          <a:p>
            <a:pPr algn="ctr"/>
            <a:r>
              <a:rPr lang="en-GB" sz="2400" smtClean="0"/>
              <a:t>Activity 1: Go through the list above and highlight the signs of ADHD that you feel you show.</a:t>
            </a:r>
            <a:endParaRPr lang="en-GB" sz="2400"/>
          </a:p>
        </p:txBody>
      </p:sp>
    </p:spTree>
    <p:extLst>
      <p:ext uri="{BB962C8B-B14F-4D97-AF65-F5344CB8AC3E}">
        <p14:creationId xmlns:p14="http://schemas.microsoft.com/office/powerpoint/2010/main" val="4750219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017" y="4440576"/>
            <a:ext cx="9554712" cy="1320800"/>
          </a:xfrm>
        </p:spPr>
        <p:txBody>
          <a:bodyPr>
            <a:normAutofit/>
          </a:bodyPr>
          <a:lstStyle/>
          <a:p>
            <a:pPr algn="ctr"/>
            <a:r>
              <a:rPr lang="en-GB" smtClean="0"/>
              <a:t>Session 2: Lots of amazing and successful people have ADHD and consider it a gift.</a:t>
            </a:r>
            <a:endParaRPr lang="en-GB"/>
          </a:p>
        </p:txBody>
      </p:sp>
      <p:pic>
        <p:nvPicPr>
          <p:cNvPr id="4" name="Picture 3"/>
          <p:cNvPicPr>
            <a:picLocks noChangeAspect="1"/>
          </p:cNvPicPr>
          <p:nvPr/>
        </p:nvPicPr>
        <p:blipFill>
          <a:blip r:embed="rId2"/>
          <a:stretch>
            <a:fillRect/>
          </a:stretch>
        </p:blipFill>
        <p:spPr>
          <a:xfrm>
            <a:off x="362017" y="606524"/>
            <a:ext cx="3094043" cy="3181887"/>
          </a:xfrm>
          <a:prstGeom prst="rect">
            <a:avLst/>
          </a:prstGeom>
        </p:spPr>
      </p:pic>
      <p:pic>
        <p:nvPicPr>
          <p:cNvPr id="5" name="Picture 4"/>
          <p:cNvPicPr>
            <a:picLocks noChangeAspect="1"/>
          </p:cNvPicPr>
          <p:nvPr/>
        </p:nvPicPr>
        <p:blipFill>
          <a:blip r:embed="rId3"/>
          <a:stretch>
            <a:fillRect/>
          </a:stretch>
        </p:blipFill>
        <p:spPr>
          <a:xfrm>
            <a:off x="3709118" y="603549"/>
            <a:ext cx="3116685" cy="3184862"/>
          </a:xfrm>
          <a:prstGeom prst="rect">
            <a:avLst/>
          </a:prstGeom>
        </p:spPr>
      </p:pic>
      <p:pic>
        <p:nvPicPr>
          <p:cNvPr id="6" name="Picture 5"/>
          <p:cNvPicPr>
            <a:picLocks noChangeAspect="1"/>
          </p:cNvPicPr>
          <p:nvPr/>
        </p:nvPicPr>
        <p:blipFill>
          <a:blip r:embed="rId4"/>
          <a:stretch>
            <a:fillRect/>
          </a:stretch>
        </p:blipFill>
        <p:spPr>
          <a:xfrm>
            <a:off x="7078861" y="230975"/>
            <a:ext cx="2889387" cy="3629793"/>
          </a:xfrm>
          <a:prstGeom prst="rect">
            <a:avLst/>
          </a:prstGeom>
        </p:spPr>
      </p:pic>
    </p:spTree>
    <p:extLst>
      <p:ext uri="{BB962C8B-B14F-4D97-AF65-F5344CB8AC3E}">
        <p14:creationId xmlns:p14="http://schemas.microsoft.com/office/powerpoint/2010/main" val="2901962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77334" y="609600"/>
            <a:ext cx="8596668" cy="987380"/>
          </a:xfrm>
        </p:spPr>
        <p:txBody>
          <a:bodyPr>
            <a:normAutofit/>
          </a:bodyPr>
          <a:lstStyle/>
          <a:p>
            <a:pPr algn="ctr"/>
            <a:r>
              <a:rPr lang="en-GB" sz="4800" b="1" dirty="0" smtClean="0"/>
              <a:t>Things to love about ADHD</a:t>
            </a:r>
            <a:endParaRPr lang="en-GB" sz="4800" b="1" dirty="0"/>
          </a:p>
        </p:txBody>
      </p:sp>
      <p:sp>
        <p:nvSpPr>
          <p:cNvPr id="6" name="Text Placeholder 5"/>
          <p:cNvSpPr>
            <a:spLocks noGrp="1"/>
          </p:cNvSpPr>
          <p:nvPr>
            <p:ph sz="half" idx="1"/>
          </p:nvPr>
        </p:nvSpPr>
        <p:spPr/>
        <p:txBody>
          <a:bodyPr>
            <a:normAutofit fontScale="92500"/>
          </a:bodyPr>
          <a:lstStyle/>
          <a:p>
            <a:pPr marL="285750" indent="-285750">
              <a:buFont typeface="Arial" panose="020B0604020202020204" pitchFamily="34" charset="0"/>
              <a:buChar char="•"/>
            </a:pPr>
            <a:r>
              <a:rPr lang="en-GB" dirty="0" err="1" smtClean="0"/>
              <a:t>Hyperfocus</a:t>
            </a:r>
            <a:r>
              <a:rPr lang="en-GB" dirty="0" smtClean="0"/>
              <a:t> gives you incredible drive.</a:t>
            </a:r>
          </a:p>
          <a:p>
            <a:pPr marL="285750" indent="-285750">
              <a:buFont typeface="Arial" panose="020B0604020202020204" pitchFamily="34" charset="0"/>
              <a:buChar char="•"/>
            </a:pPr>
            <a:r>
              <a:rPr lang="en-GB" dirty="0" smtClean="0"/>
              <a:t>Resilience</a:t>
            </a:r>
          </a:p>
          <a:p>
            <a:pPr marL="285750" indent="-285750">
              <a:buFont typeface="Arial" panose="020B0604020202020204" pitchFamily="34" charset="0"/>
              <a:buChar char="•"/>
            </a:pPr>
            <a:r>
              <a:rPr lang="en-GB" dirty="0" smtClean="0"/>
              <a:t>A sparkling personality</a:t>
            </a:r>
          </a:p>
          <a:p>
            <a:pPr marL="285750" indent="-285750">
              <a:buFont typeface="Arial" panose="020B0604020202020204" pitchFamily="34" charset="0"/>
              <a:buChar char="•"/>
            </a:pPr>
            <a:r>
              <a:rPr lang="en-GB" dirty="0" smtClean="0"/>
              <a:t>Generosity</a:t>
            </a:r>
          </a:p>
          <a:p>
            <a:pPr marL="285750" indent="-285750">
              <a:buFont typeface="Arial" panose="020B0604020202020204" pitchFamily="34" charset="0"/>
              <a:buChar char="•"/>
            </a:pPr>
            <a:r>
              <a:rPr lang="en-GB" dirty="0" smtClean="0"/>
              <a:t>Ingenuity</a:t>
            </a:r>
          </a:p>
          <a:p>
            <a:pPr marL="285750" indent="-285750">
              <a:buFont typeface="Arial" panose="020B0604020202020204" pitchFamily="34" charset="0"/>
              <a:buChar char="•"/>
            </a:pPr>
            <a:r>
              <a:rPr lang="en-GB" dirty="0" smtClean="0"/>
              <a:t>A strong sense of what is fair</a:t>
            </a:r>
          </a:p>
          <a:p>
            <a:pPr marL="285750" indent="-285750">
              <a:buFont typeface="Arial" panose="020B0604020202020204" pitchFamily="34" charset="0"/>
              <a:buChar char="•"/>
            </a:pPr>
            <a:r>
              <a:rPr lang="en-GB" dirty="0" smtClean="0"/>
              <a:t>Willingness to take a risk</a:t>
            </a:r>
          </a:p>
          <a:p>
            <a:pPr marL="285750" indent="-285750">
              <a:buFont typeface="Arial" panose="020B0604020202020204" pitchFamily="34" charset="0"/>
              <a:buChar char="•"/>
            </a:pPr>
            <a:r>
              <a:rPr lang="en-GB" dirty="0" smtClean="0"/>
              <a:t>Spontaneity</a:t>
            </a:r>
          </a:p>
          <a:p>
            <a:pPr marL="285750" indent="-285750">
              <a:buFont typeface="Arial" panose="020B0604020202020204" pitchFamily="34" charset="0"/>
              <a:buChar char="•"/>
            </a:pPr>
            <a:r>
              <a:rPr lang="en-GB" dirty="0" smtClean="0"/>
              <a:t>A Ferrari brain</a:t>
            </a:r>
          </a:p>
          <a:p>
            <a:pPr marL="285750" indent="-285750">
              <a:buFont typeface="Arial" panose="020B0604020202020204" pitchFamily="34" charset="0"/>
              <a:buChar char="•"/>
            </a:pPr>
            <a:r>
              <a:rPr lang="en-GB" dirty="0" smtClean="0"/>
              <a:t>Being funny</a:t>
            </a:r>
          </a:p>
          <a:p>
            <a:endParaRPr lang="en-GB" dirty="0"/>
          </a:p>
        </p:txBody>
      </p:sp>
      <p:sp>
        <p:nvSpPr>
          <p:cNvPr id="8" name="Content Placeholder 7"/>
          <p:cNvSpPr>
            <a:spLocks noGrp="1"/>
          </p:cNvSpPr>
          <p:nvPr>
            <p:ph sz="half" idx="2"/>
          </p:nvPr>
        </p:nvSpPr>
        <p:spPr/>
        <p:txBody>
          <a:bodyPr>
            <a:normAutofit fontScale="92500"/>
          </a:bodyPr>
          <a:lstStyle/>
          <a:p>
            <a:r>
              <a:rPr lang="en-GB" dirty="0" smtClean="0"/>
              <a:t>Being a good conversationalist</a:t>
            </a:r>
          </a:p>
          <a:p>
            <a:r>
              <a:rPr lang="en-GB" dirty="0" smtClean="0"/>
              <a:t>Believing anything is possible</a:t>
            </a:r>
          </a:p>
          <a:p>
            <a:r>
              <a:rPr lang="en-GB" dirty="0" smtClean="0"/>
              <a:t>Compassion</a:t>
            </a:r>
          </a:p>
          <a:p>
            <a:r>
              <a:rPr lang="en-GB" dirty="0" smtClean="0"/>
              <a:t>Persistence</a:t>
            </a:r>
          </a:p>
          <a:p>
            <a:r>
              <a:rPr lang="en-GB" dirty="0" smtClean="0"/>
              <a:t>Creativity</a:t>
            </a:r>
          </a:p>
          <a:p>
            <a:r>
              <a:rPr lang="en-GB" dirty="0" smtClean="0"/>
              <a:t>Being able to see things from another perspective</a:t>
            </a:r>
          </a:p>
          <a:p>
            <a:r>
              <a:rPr lang="en-GB" dirty="0" smtClean="0"/>
              <a:t>Willingness to fight for something you believe in</a:t>
            </a:r>
          </a:p>
          <a:p>
            <a:r>
              <a:rPr lang="en-GB" dirty="0" smtClean="0"/>
              <a:t>Motivating others</a:t>
            </a:r>
          </a:p>
          <a:p>
            <a:endParaRPr lang="en-GB" dirty="0"/>
          </a:p>
        </p:txBody>
      </p:sp>
    </p:spTree>
    <p:extLst>
      <p:ext uri="{BB962C8B-B14F-4D97-AF65-F5344CB8AC3E}">
        <p14:creationId xmlns:p14="http://schemas.microsoft.com/office/powerpoint/2010/main" val="39129464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6184"/>
            <a:ext cx="10515600" cy="1325563"/>
          </a:xfrm>
        </p:spPr>
        <p:txBody>
          <a:bodyPr/>
          <a:lstStyle/>
          <a:p>
            <a:r>
              <a:rPr lang="en-GB" dirty="0" smtClean="0"/>
              <a:t>Benefits of having ADHD</a:t>
            </a:r>
            <a:endParaRPr lang="en-GB" dirty="0"/>
          </a:p>
        </p:txBody>
      </p:sp>
      <p:sp>
        <p:nvSpPr>
          <p:cNvPr id="3" name="Content Placeholder 2"/>
          <p:cNvSpPr>
            <a:spLocks noGrp="1"/>
          </p:cNvSpPr>
          <p:nvPr>
            <p:ph idx="1"/>
          </p:nvPr>
        </p:nvSpPr>
        <p:spPr>
          <a:xfrm>
            <a:off x="838200" y="1275008"/>
            <a:ext cx="10515600" cy="5267460"/>
          </a:xfrm>
        </p:spPr>
        <p:txBody>
          <a:bodyPr>
            <a:normAutofit/>
          </a:bodyPr>
          <a:lstStyle/>
          <a:p>
            <a:pPr marL="0" indent="0" fontAlgn="base">
              <a:buNone/>
            </a:pPr>
            <a:r>
              <a:rPr lang="en-GB" dirty="0"/>
              <a:t>ADHD is often thought of as </a:t>
            </a:r>
            <a:r>
              <a:rPr lang="en-GB"/>
              <a:t>a </a:t>
            </a:r>
            <a:r>
              <a:rPr lang="en-GB" smtClean="0"/>
              <a:t>disability. </a:t>
            </a:r>
            <a:r>
              <a:rPr lang="en-GB" dirty="0"/>
              <a:t>But </a:t>
            </a:r>
            <a:r>
              <a:rPr lang="en-GB"/>
              <a:t>there </a:t>
            </a:r>
            <a:r>
              <a:rPr lang="en-GB" smtClean="0"/>
              <a:t>are lots of positive </a:t>
            </a:r>
            <a:r>
              <a:rPr lang="en-GB" dirty="0" smtClean="0"/>
              <a:t>things about </a:t>
            </a:r>
            <a:r>
              <a:rPr lang="en-GB" smtClean="0"/>
              <a:t>having </a:t>
            </a:r>
            <a:r>
              <a:rPr lang="en-GB" smtClean="0"/>
              <a:t>ADHD</a:t>
            </a:r>
            <a:r>
              <a:rPr lang="en-GB"/>
              <a:t>.</a:t>
            </a:r>
            <a:r>
              <a:rPr lang="en-GB" smtClean="0"/>
              <a:t> </a:t>
            </a:r>
            <a:r>
              <a:rPr lang="en-GB" dirty="0"/>
              <a:t>Some people with ADHD </a:t>
            </a:r>
            <a:r>
              <a:rPr lang="en-GB" dirty="0" smtClean="0"/>
              <a:t>say:</a:t>
            </a:r>
            <a:endParaRPr lang="en-GB" dirty="0"/>
          </a:p>
          <a:p>
            <a:pPr fontAlgn="base"/>
            <a:r>
              <a:rPr lang="en-GB" dirty="0"/>
              <a:t>They have lots of energy, which can be </a:t>
            </a:r>
            <a:r>
              <a:rPr lang="en-GB" dirty="0" smtClean="0"/>
              <a:t>channelled </a:t>
            </a:r>
            <a:r>
              <a:rPr lang="en-GB" dirty="0"/>
              <a:t>into </a:t>
            </a:r>
            <a:r>
              <a:rPr lang="en-GB" dirty="0" smtClean="0"/>
              <a:t>work, sports and hobbies.</a:t>
            </a:r>
          </a:p>
          <a:p>
            <a:pPr fontAlgn="base"/>
            <a:r>
              <a:rPr lang="en-GB" dirty="0" smtClean="0"/>
              <a:t>They </a:t>
            </a:r>
            <a:r>
              <a:rPr lang="en-GB" dirty="0"/>
              <a:t>are highly creative. Many successful and famous entrepreneurs have ADHD.</a:t>
            </a:r>
          </a:p>
          <a:p>
            <a:pPr fontAlgn="base"/>
            <a:r>
              <a:rPr lang="en-GB" dirty="0"/>
              <a:t>They are excellent problem solvers, due to out-of-the-box thinking.</a:t>
            </a:r>
          </a:p>
          <a:p>
            <a:pPr fontAlgn="base"/>
            <a:r>
              <a:rPr lang="en-GB" dirty="0"/>
              <a:t>They have an excellent sense of </a:t>
            </a:r>
            <a:r>
              <a:rPr lang="en-GB" dirty="0" smtClean="0"/>
              <a:t>humour </a:t>
            </a:r>
            <a:r>
              <a:rPr lang="en-GB" dirty="0"/>
              <a:t>and fun, which makes people gravitate toward them.</a:t>
            </a:r>
          </a:p>
          <a:p>
            <a:pPr fontAlgn="base"/>
            <a:r>
              <a:rPr lang="en-GB" dirty="0"/>
              <a:t>They are very curious about the world and are lifelong learners.</a:t>
            </a:r>
          </a:p>
          <a:p>
            <a:pPr fontAlgn="base"/>
            <a:r>
              <a:rPr lang="en-GB" smtClean="0"/>
              <a:t>Grown-ups can seem </a:t>
            </a:r>
            <a:r>
              <a:rPr lang="en-GB" dirty="0"/>
              <a:t>younger than their </a:t>
            </a:r>
            <a:r>
              <a:rPr lang="en-GB" dirty="0" smtClean="0"/>
              <a:t>age</a:t>
            </a:r>
            <a:r>
              <a:rPr lang="en-GB" dirty="0"/>
              <a:t>, thanks to their energy, enthusiasm for life, and curiosity about the world around them.</a:t>
            </a:r>
          </a:p>
          <a:p>
            <a:pPr fontAlgn="base"/>
            <a:r>
              <a:rPr lang="en-GB" dirty="0"/>
              <a:t>They are sensitive, understand how other people are feeling, and can respond accordingly.</a:t>
            </a:r>
          </a:p>
          <a:p>
            <a:pPr fontAlgn="base"/>
            <a:r>
              <a:rPr lang="en-GB" dirty="0"/>
              <a:t>They are forgiving, trusting and loving, which, with the right person, can mean a long and happy relationship or friendship.</a:t>
            </a:r>
          </a:p>
        </p:txBody>
      </p:sp>
    </p:spTree>
    <p:extLst>
      <p:ext uri="{BB962C8B-B14F-4D97-AF65-F5344CB8AC3E}">
        <p14:creationId xmlns:p14="http://schemas.microsoft.com/office/powerpoint/2010/main" val="1884899601"/>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31899</TotalTime>
  <Words>1729</Words>
  <Application>Microsoft Office PowerPoint</Application>
  <PresentationFormat>Widescreen</PresentationFormat>
  <Paragraphs>139</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Trebuchet MS</vt:lpstr>
      <vt:lpstr>Wingdings 3</vt:lpstr>
      <vt:lpstr>Facet</vt:lpstr>
      <vt:lpstr>PowerPoint Presentation</vt:lpstr>
      <vt:lpstr>Understanding my ADHD</vt:lpstr>
      <vt:lpstr>What is ADHD?</vt:lpstr>
      <vt:lpstr>PowerPoint Presentation</vt:lpstr>
      <vt:lpstr>What Causes ADHD? </vt:lpstr>
      <vt:lpstr>What Are the Signs of ADHD?</vt:lpstr>
      <vt:lpstr>Session 2: Lots of amazing and successful people have ADHD and consider it a gift.</vt:lpstr>
      <vt:lpstr>Things to love about ADHD</vt:lpstr>
      <vt:lpstr>Benefits of having ADHD</vt:lpstr>
      <vt:lpstr>PowerPoint Presentation</vt:lpstr>
      <vt:lpstr>These famous people had/ have ADHD: </vt:lpstr>
      <vt:lpstr>Activity 1</vt:lpstr>
      <vt:lpstr>Session 3: How to help myself be successful</vt:lpstr>
      <vt:lpstr>What's it like for children with ADHD?</vt:lpstr>
      <vt:lpstr>How to help myself:</vt:lpstr>
      <vt:lpstr>Behaviour strategies that work for  people with ADHD</vt:lpstr>
      <vt:lpstr>There are some websites that are dedicated to help people with ADHD</vt:lpstr>
      <vt:lpstr>What is mindfulness?</vt:lpstr>
      <vt:lpstr>Mindful Breathing</vt:lpstr>
      <vt:lpstr>Mindful Walking</vt:lpstr>
      <vt:lpstr>Mindful Word</vt:lpstr>
      <vt:lpstr>Mindful Eating</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my ADHD</dc:title>
  <dc:creator>Mrs Osbourne</dc:creator>
  <cp:lastModifiedBy>Mrs Osbourne</cp:lastModifiedBy>
  <cp:revision>16</cp:revision>
  <dcterms:created xsi:type="dcterms:W3CDTF">2020-05-06T21:56:39Z</dcterms:created>
  <dcterms:modified xsi:type="dcterms:W3CDTF">2020-06-05T11:55:17Z</dcterms:modified>
</cp:coreProperties>
</file>