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9144000" cy="5143500" type="screen16x9"/>
  <p:notesSz cx="6858000" cy="9144000"/>
  <p:embeddedFontLst>
    <p:embeddedFont>
      <p:font typeface="Architects Daughter" panose="020B0604020202020204" charset="0"/>
      <p:regular r:id="rId33"/>
    </p:embeddedFont>
    <p:embeddedFont>
      <p:font typeface="Calibri" panose="020F0502020204030204" pitchFamily="34" charset="0"/>
      <p:regular r:id="rId34"/>
      <p:bold r:id="rId35"/>
      <p:italic r:id="rId36"/>
      <p:boldItalic r:id="rId37"/>
    </p:embeddedFont>
    <p:embeddedFont>
      <p:font typeface="Chelsea Market" panose="020B0604020202020204" charset="0"/>
      <p:regular r:id="rId38"/>
    </p:embeddedFont>
    <p:embeddedFont>
      <p:font typeface="Nunito" panose="020B0604020202020204" charset="0"/>
      <p:regular r:id="rId39"/>
      <p:bold r:id="rId40"/>
      <p:italic r:id="rId41"/>
      <p:boldItalic r:id="rId42"/>
    </p:embeddedFont>
    <p:embeddedFont>
      <p:font typeface="Open Sans" panose="020B0606030504020204" pitchFamily="34" charset="0"/>
      <p:regular r:id="rId43"/>
      <p:bold r:id="rId44"/>
      <p:italic r:id="rId45"/>
      <p:boldItalic r:id="rId46"/>
    </p:embeddedFont>
    <p:embeddedFont>
      <p:font typeface="Open Sans Light" panose="020B0604020202020204" charset="0"/>
      <p:regular r:id="rId47"/>
      <p:bold r:id="rId48"/>
      <p:italic r:id="rId49"/>
      <p:boldItalic r:id="rId50"/>
    </p:embeddedFont>
    <p:embeddedFont>
      <p:font typeface="Open Sans SemiBold" panose="020B0604020202020204" charset="0"/>
      <p:regular r:id="rId51"/>
      <p:bold r:id="rId52"/>
      <p:italic r:id="rId53"/>
      <p:boldItalic r:id="rId54"/>
    </p:embeddedFont>
    <p:embeddedFont>
      <p:font typeface="Questrial" panose="020B0604020202020204" charset="0"/>
      <p:regular r:id="rId55"/>
    </p:embeddedFont>
    <p:embeddedFont>
      <p:font typeface="Quicksand" panose="020B0604020202020204" charset="0"/>
      <p:regular r:id="rId56"/>
      <p:bold r:id="rId57"/>
    </p:embeddedFont>
    <p:embeddedFont>
      <p:font typeface="Raleway" panose="020B0604020202020204"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AC7FBAF-16F5-46C3-A64E-14511282E12C}">
  <a:tblStyle styleId="{4AC7FBAF-16F5-46C3-A64E-14511282E12C}"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43B145F-CEC1-492E-82DD-3E994C0AAAE8}"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BD4943E-8BAC-4B5F-9D90-C13FF67230EF}" styleName="Table_2">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780" y="6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font" Target="fonts/font26.fntdata"/><Relationship Id="rId5" Type="http://schemas.openxmlformats.org/officeDocument/2006/relationships/slide" Target="slides/slide4.xml"/><Relationship Id="rId61" Type="http://schemas.openxmlformats.org/officeDocument/2006/relationships/font" Target="fonts/font2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font" Target="fonts/font27.fntdata"/><Relationship Id="rId20" Type="http://schemas.openxmlformats.org/officeDocument/2006/relationships/slide" Target="slides/slide19.xml"/><Relationship Id="rId41" Type="http://schemas.openxmlformats.org/officeDocument/2006/relationships/font" Target="fonts/font9.fntdata"/><Relationship Id="rId54" Type="http://schemas.openxmlformats.org/officeDocument/2006/relationships/font" Target="fonts/font22.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font" Target="fonts/font2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font" Target="fonts/font28.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rive.google.com/file/d/1US_vAntOic04UQJkGNHxefKzIPbB_7xI/view?usp=sharin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fa781eff7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fa781eff7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6eff95181ec1d427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 name="Google Shape;144;g6eff95181ec1d427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Watch a little section of the video. What am I doing in my explanation?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How is this Metacognition in Action?</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fa781eff7e_2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fa781eff7e_2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15 mins- 3.35-3.50</a:t>
            </a:r>
            <a:endParaRPr b="1"/>
          </a:p>
          <a:p>
            <a:pPr marL="0" lvl="0" indent="0" algn="l" rtl="0">
              <a:spcBef>
                <a:spcPts val="0"/>
              </a:spcBef>
              <a:spcAft>
                <a:spcPts val="0"/>
              </a:spcAft>
              <a:buNone/>
            </a:pPr>
            <a:endParaRPr/>
          </a:p>
          <a:p>
            <a:pPr marL="0" lvl="0" indent="0" algn="l" rtl="0">
              <a:spcBef>
                <a:spcPts val="0"/>
              </a:spcBef>
              <a:spcAft>
                <a:spcPts val="0"/>
              </a:spcAft>
              <a:buNone/>
            </a:pPr>
            <a:r>
              <a:rPr lang="en-GB"/>
              <a:t>First five to be explored in the session and then next five to be explored in mentor meetings/own time. </a:t>
            </a:r>
            <a:endParaRPr/>
          </a:p>
          <a:p>
            <a:pPr marL="0" lvl="0" indent="0" algn="l" rtl="0">
              <a:spcBef>
                <a:spcPts val="0"/>
              </a:spcBef>
              <a:spcAft>
                <a:spcPts val="0"/>
              </a:spcAft>
              <a:buNone/>
            </a:pPr>
            <a:endParaRPr/>
          </a:p>
          <a:p>
            <a:pPr marL="0" lvl="0" indent="0" algn="l" rtl="0">
              <a:spcBef>
                <a:spcPts val="0"/>
              </a:spcBef>
              <a:spcAft>
                <a:spcPts val="0"/>
              </a:spcAft>
              <a:buNone/>
            </a:pPr>
            <a:r>
              <a:rPr lang="en-GB"/>
              <a:t>Teachers to complete during carousel activity. </a:t>
            </a:r>
            <a:endParaRPr/>
          </a:p>
          <a:p>
            <a:pPr marL="0" lvl="0" indent="0" algn="l" rtl="0">
              <a:spcBef>
                <a:spcPts val="0"/>
              </a:spcBef>
              <a:spcAft>
                <a:spcPts val="0"/>
              </a:spcAft>
              <a:buNone/>
            </a:pPr>
            <a:r>
              <a:rPr lang="en-GB"/>
              <a:t>Ask teachers to go through the strategies- only the first five and complete the grid.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fa781eff7e_1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fa781eff7e_1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150">
                <a:solidFill>
                  <a:srgbClr val="5A5A5A"/>
                </a:solidFill>
                <a:highlight>
                  <a:schemeClr val="lt1"/>
                </a:highlight>
                <a:latin typeface="Raleway"/>
                <a:ea typeface="Raleway"/>
                <a:cs typeface="Raleway"/>
                <a:sym typeface="Raleway"/>
              </a:rPr>
              <a:t>How do you train students to be metacognitive? It all starts with questioning.</a:t>
            </a:r>
            <a:endParaRPr sz="1150">
              <a:solidFill>
                <a:srgbClr val="5A5A5A"/>
              </a:solidFill>
              <a:highlight>
                <a:schemeClr val="lt1"/>
              </a:highlight>
              <a:latin typeface="Raleway"/>
              <a:ea typeface="Raleway"/>
              <a:cs typeface="Raleway"/>
              <a:sym typeface="Raleway"/>
            </a:endParaRPr>
          </a:p>
          <a:p>
            <a:pPr marL="0" lvl="0" indent="0" algn="l" rtl="0">
              <a:lnSpc>
                <a:spcPct val="115000"/>
              </a:lnSpc>
              <a:spcBef>
                <a:spcPts val="1100"/>
              </a:spcBef>
              <a:spcAft>
                <a:spcPts val="0"/>
              </a:spcAft>
              <a:buClr>
                <a:schemeClr val="dk1"/>
              </a:buClr>
              <a:buSzPts val="1100"/>
              <a:buFont typeface="Arial"/>
              <a:buNone/>
            </a:pPr>
            <a:r>
              <a:rPr lang="en-GB" sz="1150">
                <a:solidFill>
                  <a:srgbClr val="5A5A5A"/>
                </a:solidFill>
                <a:highlight>
                  <a:schemeClr val="lt1"/>
                </a:highlight>
                <a:latin typeface="Raleway"/>
                <a:ea typeface="Raleway"/>
                <a:cs typeface="Raleway"/>
                <a:sym typeface="Raleway"/>
              </a:rPr>
              <a:t>Questioning is the most powerful tool we have in the classroom. We can pose questions to explore, to probe, to challenge, to push, to give feedback, to change direction, to test, to encourage. Our aim in metacognition is to train students to ask </a:t>
            </a:r>
            <a:r>
              <a:rPr lang="en-GB" sz="1150" i="1">
                <a:solidFill>
                  <a:srgbClr val="5A5A5A"/>
                </a:solidFill>
                <a:highlight>
                  <a:schemeClr val="lt1"/>
                </a:highlight>
                <a:latin typeface="Raleway"/>
                <a:ea typeface="Raleway"/>
                <a:cs typeface="Raleway"/>
                <a:sym typeface="Raleway"/>
              </a:rPr>
              <a:t>themselves</a:t>
            </a:r>
            <a:r>
              <a:rPr lang="en-GB" sz="1150">
                <a:solidFill>
                  <a:srgbClr val="5A5A5A"/>
                </a:solidFill>
                <a:highlight>
                  <a:schemeClr val="lt1"/>
                </a:highlight>
                <a:latin typeface="Raleway"/>
                <a:ea typeface="Raleway"/>
                <a:cs typeface="Raleway"/>
                <a:sym typeface="Raleway"/>
              </a:rPr>
              <a:t> a series of internal questions when they are working. </a:t>
            </a:r>
            <a:endParaRPr sz="1150">
              <a:solidFill>
                <a:srgbClr val="5A5A5A"/>
              </a:solidFill>
              <a:highlight>
                <a:schemeClr val="lt1"/>
              </a:highlight>
              <a:latin typeface="Raleway"/>
              <a:ea typeface="Raleway"/>
              <a:cs typeface="Raleway"/>
              <a:sym typeface="Raleway"/>
            </a:endParaRPr>
          </a:p>
          <a:p>
            <a:pPr marL="0" lvl="0" indent="0" algn="l" rtl="0">
              <a:spcBef>
                <a:spcPts val="110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fa781eff7e_1_5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fa781eff7e_1_5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Model using a visualiser (ask Natascia for a visualiser in C04) </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Model how to analyse a quotation explosion. </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GB"/>
              <a:t>We do: Partially model as in the I do process but this time invite contributions from the students and prompt them to bringt their metacognitive knowledge and regulation into that activity with them</a:t>
            </a:r>
            <a:endParaRPr/>
          </a:p>
          <a:p>
            <a:pPr marL="0" lvl="0" indent="0" algn="l" rtl="0">
              <a:spcBef>
                <a:spcPts val="0"/>
              </a:spcBef>
              <a:spcAft>
                <a:spcPts val="0"/>
              </a:spcAft>
              <a:buNone/>
            </a:pPr>
            <a:endParaRPr/>
          </a:p>
          <a:p>
            <a:pPr marL="0" lvl="0" indent="0" algn="l" rtl="0">
              <a:lnSpc>
                <a:spcPct val="150000"/>
              </a:lnSpc>
              <a:spcBef>
                <a:spcPts val="0"/>
              </a:spcBef>
              <a:spcAft>
                <a:spcPts val="0"/>
              </a:spcAft>
              <a:buClr>
                <a:schemeClr val="dk1"/>
              </a:buClr>
              <a:buSzPts val="1100"/>
              <a:buFont typeface="Arial"/>
              <a:buNone/>
            </a:pPr>
            <a:r>
              <a:rPr lang="en-GB" sz="1000" b="1">
                <a:solidFill>
                  <a:schemeClr val="dk1"/>
                </a:solidFill>
                <a:latin typeface="Raleway"/>
                <a:ea typeface="Raleway"/>
                <a:cs typeface="Raleway"/>
                <a:sym typeface="Raleway"/>
              </a:rPr>
              <a:t>Activating prior knowledge</a:t>
            </a:r>
            <a:endParaRPr sz="1000">
              <a:solidFill>
                <a:schemeClr val="dk1"/>
              </a:solidFill>
              <a:latin typeface="Raleway"/>
              <a:ea typeface="Raleway"/>
              <a:cs typeface="Raleway"/>
              <a:sym typeface="Raleway"/>
            </a:endParaRPr>
          </a:p>
          <a:p>
            <a:pPr marL="0" lvl="0" indent="0" algn="l" rtl="0">
              <a:lnSpc>
                <a:spcPct val="150000"/>
              </a:lnSpc>
              <a:spcBef>
                <a:spcPts val="0"/>
              </a:spcBef>
              <a:spcAft>
                <a:spcPts val="0"/>
              </a:spcAft>
              <a:buClr>
                <a:schemeClr val="dk1"/>
              </a:buClr>
              <a:buSzPts val="1100"/>
              <a:buFont typeface="Arial"/>
              <a:buNone/>
            </a:pPr>
            <a:r>
              <a:rPr lang="en-GB" sz="1000">
                <a:solidFill>
                  <a:schemeClr val="dk1"/>
                </a:solidFill>
                <a:latin typeface="Raleway"/>
                <a:ea typeface="Raleway"/>
                <a:cs typeface="Raleway"/>
                <a:sym typeface="Raleway"/>
              </a:rPr>
              <a:t> 2. </a:t>
            </a:r>
            <a:r>
              <a:rPr lang="en-GB" sz="1000" b="1">
                <a:solidFill>
                  <a:schemeClr val="dk1"/>
                </a:solidFill>
                <a:latin typeface="Raleway"/>
                <a:ea typeface="Raleway"/>
                <a:cs typeface="Raleway"/>
                <a:sym typeface="Raleway"/>
              </a:rPr>
              <a:t>Explicit strategy instruction</a:t>
            </a:r>
            <a:endParaRPr sz="1000" b="1">
              <a:solidFill>
                <a:schemeClr val="dk1"/>
              </a:solidFill>
              <a:latin typeface="Raleway"/>
              <a:ea typeface="Raleway"/>
              <a:cs typeface="Raleway"/>
              <a:sym typeface="Raleway"/>
            </a:endParaRPr>
          </a:p>
          <a:p>
            <a:pPr marL="0" lvl="0" indent="0" algn="l" rtl="0">
              <a:lnSpc>
                <a:spcPct val="150000"/>
              </a:lnSpc>
              <a:spcBef>
                <a:spcPts val="0"/>
              </a:spcBef>
              <a:spcAft>
                <a:spcPts val="0"/>
              </a:spcAft>
              <a:buClr>
                <a:schemeClr val="dk1"/>
              </a:buClr>
              <a:buSzPts val="1100"/>
              <a:buFont typeface="Arial"/>
              <a:buNone/>
            </a:pPr>
            <a:r>
              <a:rPr lang="en-GB" sz="1000">
                <a:solidFill>
                  <a:schemeClr val="dk1"/>
                </a:solidFill>
                <a:latin typeface="Raleway"/>
                <a:ea typeface="Raleway"/>
                <a:cs typeface="Raleway"/>
                <a:sym typeface="Raleway"/>
              </a:rPr>
              <a:t> 3. </a:t>
            </a:r>
            <a:r>
              <a:rPr lang="en-GB" sz="1000" b="1">
                <a:solidFill>
                  <a:schemeClr val="dk1"/>
                </a:solidFill>
                <a:latin typeface="Raleway"/>
                <a:ea typeface="Raleway"/>
                <a:cs typeface="Raleway"/>
                <a:sym typeface="Raleway"/>
              </a:rPr>
              <a:t>Modelling of learned strategy</a:t>
            </a:r>
            <a:endParaRPr sz="1000">
              <a:solidFill>
                <a:schemeClr val="dk1"/>
              </a:solidFill>
              <a:latin typeface="Raleway"/>
              <a:ea typeface="Raleway"/>
              <a:cs typeface="Raleway"/>
              <a:sym typeface="Raleway"/>
            </a:endParaRPr>
          </a:p>
          <a:p>
            <a:pPr marL="0" lvl="0" indent="0" algn="l" rtl="0">
              <a:lnSpc>
                <a:spcPct val="150000"/>
              </a:lnSpc>
              <a:spcBef>
                <a:spcPts val="0"/>
              </a:spcBef>
              <a:spcAft>
                <a:spcPts val="0"/>
              </a:spcAft>
              <a:buClr>
                <a:schemeClr val="dk1"/>
              </a:buClr>
              <a:buSzPts val="1100"/>
              <a:buFont typeface="Arial"/>
              <a:buNone/>
            </a:pPr>
            <a:r>
              <a:rPr lang="en-GB" sz="1000">
                <a:solidFill>
                  <a:schemeClr val="dk1"/>
                </a:solidFill>
                <a:latin typeface="Raleway"/>
                <a:ea typeface="Raleway"/>
                <a:cs typeface="Raleway"/>
                <a:sym typeface="Raleway"/>
              </a:rPr>
              <a:t>4. </a:t>
            </a:r>
            <a:r>
              <a:rPr lang="en-GB" sz="1000" b="1">
                <a:solidFill>
                  <a:schemeClr val="dk1"/>
                </a:solidFill>
                <a:latin typeface="Raleway"/>
                <a:ea typeface="Raleway"/>
                <a:cs typeface="Raleway"/>
                <a:sym typeface="Raleway"/>
              </a:rPr>
              <a:t>Memorisation of strategy</a:t>
            </a:r>
            <a:endParaRPr sz="1000">
              <a:solidFill>
                <a:schemeClr val="dk1"/>
              </a:solidFill>
              <a:latin typeface="Raleway"/>
              <a:ea typeface="Raleway"/>
              <a:cs typeface="Raleway"/>
              <a:sym typeface="Raleway"/>
            </a:endParaRPr>
          </a:p>
          <a:p>
            <a:pPr marL="0" lvl="0" indent="0" algn="l" rtl="0">
              <a:lnSpc>
                <a:spcPct val="150000"/>
              </a:lnSpc>
              <a:spcBef>
                <a:spcPts val="0"/>
              </a:spcBef>
              <a:spcAft>
                <a:spcPts val="0"/>
              </a:spcAft>
              <a:buClr>
                <a:schemeClr val="dk1"/>
              </a:buClr>
              <a:buSzPts val="1100"/>
              <a:buFont typeface="Arial"/>
              <a:buNone/>
            </a:pPr>
            <a:r>
              <a:rPr lang="en-GB" sz="1000">
                <a:solidFill>
                  <a:schemeClr val="dk1"/>
                </a:solidFill>
                <a:latin typeface="Raleway"/>
                <a:ea typeface="Raleway"/>
                <a:cs typeface="Raleway"/>
                <a:sym typeface="Raleway"/>
              </a:rPr>
              <a:t> 5.</a:t>
            </a:r>
            <a:r>
              <a:rPr lang="en-GB" sz="1000" b="1">
                <a:solidFill>
                  <a:schemeClr val="dk1"/>
                </a:solidFill>
                <a:latin typeface="Raleway"/>
                <a:ea typeface="Raleway"/>
                <a:cs typeface="Raleway"/>
                <a:sym typeface="Raleway"/>
              </a:rPr>
              <a:t> Guided practice</a:t>
            </a:r>
            <a:endParaRPr sz="1000">
              <a:solidFill>
                <a:schemeClr val="dk1"/>
              </a:solidFill>
              <a:latin typeface="Raleway"/>
              <a:ea typeface="Raleway"/>
              <a:cs typeface="Raleway"/>
              <a:sym typeface="Raleway"/>
            </a:endParaRPr>
          </a:p>
          <a:p>
            <a:pPr marL="0" lvl="0" indent="0" algn="l" rtl="0">
              <a:lnSpc>
                <a:spcPct val="150000"/>
              </a:lnSpc>
              <a:spcBef>
                <a:spcPts val="0"/>
              </a:spcBef>
              <a:spcAft>
                <a:spcPts val="0"/>
              </a:spcAft>
              <a:buClr>
                <a:schemeClr val="dk1"/>
              </a:buClr>
              <a:buSzPts val="1100"/>
              <a:buFont typeface="Arial"/>
              <a:buNone/>
            </a:pPr>
            <a:r>
              <a:rPr lang="en-GB" sz="1000">
                <a:solidFill>
                  <a:schemeClr val="dk1"/>
                </a:solidFill>
                <a:latin typeface="Raleway"/>
                <a:ea typeface="Raleway"/>
                <a:cs typeface="Raleway"/>
                <a:sym typeface="Raleway"/>
              </a:rPr>
              <a:t>6. </a:t>
            </a:r>
            <a:r>
              <a:rPr lang="en-GB" sz="1000" b="1">
                <a:solidFill>
                  <a:schemeClr val="dk1"/>
                </a:solidFill>
                <a:latin typeface="Raleway"/>
                <a:ea typeface="Raleway"/>
                <a:cs typeface="Raleway"/>
                <a:sym typeface="Raleway"/>
              </a:rPr>
              <a:t>Independent practice</a:t>
            </a:r>
            <a:endParaRPr sz="1000">
              <a:solidFill>
                <a:schemeClr val="dk1"/>
              </a:solidFill>
              <a:latin typeface="Raleway"/>
              <a:ea typeface="Raleway"/>
              <a:cs typeface="Raleway"/>
              <a:sym typeface="Raleway"/>
            </a:endParaRPr>
          </a:p>
          <a:p>
            <a:pPr marL="0" lvl="0" indent="0" algn="l" rtl="0">
              <a:lnSpc>
                <a:spcPct val="150000"/>
              </a:lnSpc>
              <a:spcBef>
                <a:spcPts val="0"/>
              </a:spcBef>
              <a:spcAft>
                <a:spcPts val="0"/>
              </a:spcAft>
              <a:buClr>
                <a:schemeClr val="dk1"/>
              </a:buClr>
              <a:buSzPts val="1100"/>
              <a:buFont typeface="Arial"/>
              <a:buNone/>
            </a:pPr>
            <a:r>
              <a:rPr lang="en-GB" sz="1000">
                <a:solidFill>
                  <a:schemeClr val="dk1"/>
                </a:solidFill>
                <a:latin typeface="Raleway"/>
                <a:ea typeface="Raleway"/>
                <a:cs typeface="Raleway"/>
                <a:sym typeface="Raleway"/>
              </a:rPr>
              <a:t>7.</a:t>
            </a:r>
            <a:r>
              <a:rPr lang="en-GB" sz="1000" b="1">
                <a:solidFill>
                  <a:schemeClr val="dk1"/>
                </a:solidFill>
                <a:latin typeface="Raleway"/>
                <a:ea typeface="Raleway"/>
                <a:cs typeface="Raleway"/>
                <a:sym typeface="Raleway"/>
              </a:rPr>
              <a:t> Structured reflection.</a:t>
            </a:r>
            <a:endParaRPr sz="10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fa781eff7e_1_5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fa781eff7e_1_5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fa781eff7e_1_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fa781eff7e_1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fa781eff7e_1_5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fa781eff7e_1_5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u="sng">
                <a:solidFill>
                  <a:schemeClr val="hlink"/>
                </a:solidFill>
                <a:hlinkClick r:id="rId3"/>
              </a:rPr>
              <a:t>https://drive.google.com/file/d/1US_vAntOic04UQJkGNHxefKzIPbB_7xI/view?usp=sharing</a:t>
            </a:r>
            <a:r>
              <a:rPr lang="en-GB"/>
              <a:t>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fa781eff7e_1_6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gfa781eff7e_1_605:notes"/>
          <p:cNvSpPr txBox="1">
            <a:spLocks noGrp="1"/>
          </p:cNvSpPr>
          <p:nvPr>
            <p:ph type="body" idx="1"/>
          </p:nvPr>
        </p:nvSpPr>
        <p:spPr>
          <a:xfrm>
            <a:off x="685801" y="4400555"/>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Credit to Hana Malik!</a:t>
            </a:r>
            <a:endParaRPr/>
          </a:p>
          <a:p>
            <a:pPr marL="0" lvl="0" indent="0" algn="l" rtl="0">
              <a:spcBef>
                <a:spcPts val="0"/>
              </a:spcBef>
              <a:spcAft>
                <a:spcPts val="0"/>
              </a:spcAft>
              <a:buNone/>
            </a:pPr>
            <a:r>
              <a:rPr lang="en-GB"/>
              <a:t>These can be used as bookmarks</a:t>
            </a:r>
            <a:endParaRPr/>
          </a:p>
        </p:txBody>
      </p:sp>
      <p:sp>
        <p:nvSpPr>
          <p:cNvPr id="205" name="Google Shape;205;gfa781eff7e_1_605:notes"/>
          <p:cNvSpPr txBox="1">
            <a:spLocks noGrp="1"/>
          </p:cNvSpPr>
          <p:nvPr>
            <p:ph type="ftr" idx="11"/>
          </p:nvPr>
        </p:nvSpPr>
        <p:spPr>
          <a:xfrm>
            <a:off x="0" y="8685225"/>
            <a:ext cx="2971800" cy="4587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GB"/>
              <a:t>Hana Malik</a:t>
            </a:r>
            <a:endParaRPr/>
          </a:p>
        </p:txBody>
      </p:sp>
      <p:sp>
        <p:nvSpPr>
          <p:cNvPr id="206" name="Google Shape;206;gfa781eff7e_1_605:notes"/>
          <p:cNvSpPr txBox="1">
            <a:spLocks noGrp="1"/>
          </p:cNvSpPr>
          <p:nvPr>
            <p:ph type="sldNum" idx="12"/>
          </p:nvPr>
        </p:nvSpPr>
        <p:spPr>
          <a:xfrm>
            <a:off x="3884613" y="8685225"/>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
        <p:nvSpPr>
          <p:cNvPr id="207" name="Google Shape;207;gfa781eff7e_1_605:notes"/>
          <p:cNvSpPr txBox="1">
            <a:spLocks noGrp="1"/>
          </p:cNvSpPr>
          <p:nvPr>
            <p:ph type="dt" idx="10"/>
          </p:nvPr>
        </p:nvSpPr>
        <p:spPr>
          <a:xfrm>
            <a:off x="3884613" y="0"/>
            <a:ext cx="2971800" cy="4587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GB"/>
              <a:t>13/11/17</a:t>
            </a:r>
            <a:endParaRPr/>
          </a:p>
        </p:txBody>
      </p:sp>
      <p:sp>
        <p:nvSpPr>
          <p:cNvPr id="208" name="Google Shape;208;gfa781eff7e_1_605:notes"/>
          <p:cNvSpPr txBox="1">
            <a:spLocks noGrp="1"/>
          </p:cNvSpPr>
          <p:nvPr>
            <p:ph type="hdr" idx="3"/>
          </p:nvPr>
        </p:nvSpPr>
        <p:spPr>
          <a:xfrm>
            <a:off x="0" y="0"/>
            <a:ext cx="2971800" cy="458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Reading Strategies to Enhance Exam Success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fa781eff7e_2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fa781eff7e_2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As students write in silence, go around and live mark using t-codes. </a:t>
            </a:r>
            <a:endParaRPr/>
          </a:p>
          <a:p>
            <a:pPr marL="0" lvl="0" indent="0" algn="l" rtl="0">
              <a:spcBef>
                <a:spcPts val="0"/>
              </a:spcBef>
              <a:spcAft>
                <a:spcPts val="0"/>
              </a:spcAft>
              <a:buNone/>
            </a:pPr>
            <a:endParaRPr/>
          </a:p>
          <a:p>
            <a:pPr marL="0" lvl="0" indent="0" algn="l" rtl="0">
              <a:spcBef>
                <a:spcPts val="0"/>
              </a:spcBef>
              <a:spcAft>
                <a:spcPts val="0"/>
              </a:spcAft>
              <a:buNone/>
            </a:pPr>
            <a:r>
              <a:rPr lang="en-GB"/>
              <a:t>Students</a:t>
            </a:r>
            <a:endParaRPr/>
          </a:p>
          <a:p>
            <a:pPr marL="0" lvl="0" indent="0" algn="l" rtl="0">
              <a:spcBef>
                <a:spcPts val="0"/>
              </a:spcBef>
              <a:spcAft>
                <a:spcPts val="0"/>
              </a:spcAft>
              <a:buNone/>
            </a:pPr>
            <a:endParaRPr/>
          </a:p>
          <a:p>
            <a:pPr marL="0" lvl="0" indent="0" algn="l" rtl="0">
              <a:spcBef>
                <a:spcPts val="0"/>
              </a:spcBef>
              <a:spcAft>
                <a:spcPts val="0"/>
              </a:spcAft>
              <a:buNone/>
            </a:pPr>
            <a:r>
              <a:rPr lang="en-GB"/>
              <a:t>Green  pen redrafting</a:t>
            </a:r>
            <a:endParaRPr/>
          </a:p>
          <a:p>
            <a:pPr marL="0" lvl="0" indent="0" algn="l" rtl="0">
              <a:spcBef>
                <a:spcPts val="0"/>
              </a:spcBef>
              <a:spcAft>
                <a:spcPts val="0"/>
              </a:spcAft>
              <a:buNone/>
            </a:pPr>
            <a:endParaRPr/>
          </a:p>
          <a:p>
            <a:pPr marL="0" lvl="0" indent="0" algn="l" rtl="0">
              <a:spcBef>
                <a:spcPts val="0"/>
              </a:spcBef>
              <a:spcAft>
                <a:spcPts val="0"/>
              </a:spcAft>
              <a:buNone/>
            </a:pPr>
            <a:r>
              <a:rPr lang="en-GB"/>
              <a:t>Secondly, teachers can create opportunities for more detailed one to one verbal ‘feedback bites’ during the lesson. When circulating the room, you may notice that a pupil needs further direction to dispel misconceptions and put them back on the track to success. </a:t>
            </a:r>
            <a:endParaRPr/>
          </a:p>
          <a:p>
            <a:pPr marL="0" lvl="0" indent="0" algn="l" rtl="0">
              <a:spcBef>
                <a:spcPts val="0"/>
              </a:spcBef>
              <a:spcAft>
                <a:spcPts val="0"/>
              </a:spcAft>
              <a:buNone/>
            </a:pPr>
            <a:endParaRPr/>
          </a:p>
          <a:p>
            <a:pPr marL="0" lvl="0" indent="0" algn="l" rtl="0">
              <a:spcBef>
                <a:spcPts val="0"/>
              </a:spcBef>
              <a:spcAft>
                <a:spcPts val="0"/>
              </a:spcAft>
              <a:buNone/>
            </a:pPr>
            <a:r>
              <a:rPr lang="en-GB"/>
              <a:t>You call that student over to your desk to provide this feedback. This allows you to spend time providing more in-depth feedback. During a lesson, you might use this option to give this feedback to a handful of pupils who need that further support to reach the learning intention.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fa781eff7e_1_5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fa781eff7e_1_5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fa781eff7e_1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fa781eff7e_1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3.15-3.18</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fa781eff7e_2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fa781eff7e_2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 set of planning and reflection questions which students complete before and after an assessment.</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fa781eff7e_2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fa781eff7e_2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fa781eff7e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fa781eff7e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fa781eff7e_1_5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fa781eff7e_1_5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fa781eff7e_2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fa781eff7e_2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fa781eff7e_1_4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fa781eff7e_1_4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400" b="1">
                <a:solidFill>
                  <a:srgbClr val="4285F4"/>
                </a:solidFill>
              </a:rPr>
              <a:t>Beginner reflection after a task</a:t>
            </a:r>
            <a:endParaRPr sz="1400" b="1">
              <a:solidFill>
                <a:srgbClr val="4285F4"/>
              </a:solidFill>
            </a:endParaRPr>
          </a:p>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fa781eff7e_1_5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fa781eff7e_1_5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b="1">
                <a:solidFill>
                  <a:srgbClr val="4285F4"/>
                </a:solidFill>
              </a:rPr>
              <a:t>Beginner reflection after a task</a:t>
            </a:r>
            <a:endParaRPr sz="1400" b="1">
              <a:solidFill>
                <a:srgbClr val="4285F4"/>
              </a:solidFill>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fa781eff7e_1_5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fa781eff7e_1_5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Before you can teach students to learn metacognitively, students and teachers need to know the strategies that work</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fa781eff7e_1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fa781eff7e_1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3.50-3.55pm-set a goal for yourself</a:t>
            </a:r>
            <a:endParaRPr/>
          </a:p>
          <a:p>
            <a:pPr marL="0" lvl="0" indent="0" algn="l" rtl="0">
              <a:spcBef>
                <a:spcPts val="0"/>
              </a:spcBef>
              <a:spcAft>
                <a:spcPts val="0"/>
              </a:spcAft>
              <a:buNone/>
            </a:pPr>
            <a:r>
              <a:rPr lang="en-GB"/>
              <a:t>3.55-4.00pm-which ones will you use? How will yoy use it in your next lesson?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fa781eff7e_2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fa781eff7e_2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3 mins as a do now</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fa781eff7e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fa781eff7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3.18-3.19</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fa781eff7e_2_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fa781eff7e_2_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Print this for each person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fa781eff7e_2_3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fa781eff7e_2_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3.19-3.20</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fa781eff7e_1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fa781eff7e_1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fa781eff7e_1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fa781eff7e_1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500"/>
              </a:spcBef>
              <a:spcAft>
                <a:spcPts val="0"/>
              </a:spcAft>
              <a:buNone/>
            </a:pPr>
            <a:r>
              <a:rPr lang="en-GB">
                <a:solidFill>
                  <a:srgbClr val="595959"/>
                </a:solidFill>
                <a:latin typeface="Architects Daughter"/>
                <a:ea typeface="Architects Daughter"/>
                <a:cs typeface="Architects Daughter"/>
                <a:sym typeface="Architects Daughter"/>
              </a:rPr>
              <a:t>3.20-3.21</a:t>
            </a:r>
            <a:endParaRPr>
              <a:solidFill>
                <a:srgbClr val="595959"/>
              </a:solidFill>
              <a:latin typeface="Architects Daughter"/>
              <a:ea typeface="Architects Daughter"/>
              <a:cs typeface="Architects Daughter"/>
              <a:sym typeface="Architects Daughter"/>
            </a:endParaRPr>
          </a:p>
          <a:p>
            <a:pPr marL="0" lvl="0" indent="0" algn="l" rtl="0">
              <a:lnSpc>
                <a:spcPct val="115000"/>
              </a:lnSpc>
              <a:spcBef>
                <a:spcPts val="1200"/>
              </a:spcBef>
              <a:spcAft>
                <a:spcPts val="0"/>
              </a:spcAft>
              <a:buNone/>
            </a:pPr>
            <a:r>
              <a:rPr lang="en-GB">
                <a:solidFill>
                  <a:srgbClr val="595959"/>
                </a:solidFill>
                <a:latin typeface="Architects Daughter"/>
                <a:ea typeface="Architects Daughter"/>
                <a:cs typeface="Architects Daughter"/>
                <a:sym typeface="Architects Daughter"/>
              </a:rPr>
              <a:t>YBI TO EXPLAIN THE KEY WORDS</a:t>
            </a:r>
            <a:endParaRPr>
              <a:solidFill>
                <a:srgbClr val="595959"/>
              </a:solidFill>
              <a:latin typeface="Architects Daughter"/>
              <a:ea typeface="Architects Daughter"/>
              <a:cs typeface="Architects Daughter"/>
              <a:sym typeface="Architects Daughter"/>
            </a:endParaRPr>
          </a:p>
          <a:p>
            <a:pPr marL="0" lvl="0" indent="0" algn="l" rtl="0">
              <a:lnSpc>
                <a:spcPct val="115000"/>
              </a:lnSpc>
              <a:spcBef>
                <a:spcPts val="1200"/>
              </a:spcBef>
              <a:spcAft>
                <a:spcPts val="0"/>
              </a:spcAft>
              <a:buNone/>
            </a:pPr>
            <a:endParaRPr>
              <a:solidFill>
                <a:srgbClr val="595959"/>
              </a:solidFill>
              <a:latin typeface="Architects Daughter"/>
              <a:ea typeface="Architects Daughter"/>
              <a:cs typeface="Architects Daughter"/>
              <a:sym typeface="Architects Daughter"/>
            </a:endParaRPr>
          </a:p>
          <a:p>
            <a:pPr marL="0" lvl="0" indent="0" algn="l" rtl="0">
              <a:lnSpc>
                <a:spcPct val="115000"/>
              </a:lnSpc>
              <a:spcBef>
                <a:spcPts val="1200"/>
              </a:spcBef>
              <a:spcAft>
                <a:spcPts val="0"/>
              </a:spcAft>
              <a:buNone/>
            </a:pPr>
            <a:r>
              <a:rPr lang="en-GB">
                <a:solidFill>
                  <a:srgbClr val="595959"/>
                </a:solidFill>
                <a:latin typeface="Architects Daughter"/>
                <a:ea typeface="Architects Daughter"/>
                <a:cs typeface="Architects Daughter"/>
                <a:sym typeface="Architects Daughter"/>
              </a:rPr>
              <a:t>METACOGNITION</a:t>
            </a:r>
            <a:endParaRPr>
              <a:solidFill>
                <a:srgbClr val="595959"/>
              </a:solidFill>
              <a:latin typeface="Architects Daughter"/>
              <a:ea typeface="Architects Daughter"/>
              <a:cs typeface="Architects Daughter"/>
              <a:sym typeface="Architects Daughter"/>
            </a:endParaRPr>
          </a:p>
          <a:p>
            <a:pPr marL="457200" lvl="0" indent="-298450" algn="l" rtl="0">
              <a:lnSpc>
                <a:spcPct val="115000"/>
              </a:lnSpc>
              <a:spcBef>
                <a:spcPts val="1200"/>
              </a:spcBef>
              <a:spcAft>
                <a:spcPts val="0"/>
              </a:spcAft>
              <a:buClr>
                <a:srgbClr val="595959"/>
              </a:buClr>
              <a:buSzPts val="1100"/>
              <a:buFont typeface="Open Sans SemiBold"/>
              <a:buChar char="●"/>
            </a:pPr>
            <a:r>
              <a:rPr lang="en-GB">
                <a:solidFill>
                  <a:srgbClr val="595959"/>
                </a:solidFill>
                <a:latin typeface="Open Sans SemiBold"/>
                <a:ea typeface="Open Sans SemiBold"/>
                <a:cs typeface="Open Sans SemiBold"/>
                <a:sym typeface="Open Sans SemiBold"/>
              </a:rPr>
              <a:t>Planning - </a:t>
            </a:r>
            <a:r>
              <a:rPr lang="en-GB">
                <a:solidFill>
                  <a:srgbClr val="595959"/>
                </a:solidFill>
                <a:latin typeface="Open Sans Light"/>
                <a:ea typeface="Open Sans Light"/>
                <a:cs typeface="Open Sans Light"/>
                <a:sym typeface="Open Sans Light"/>
              </a:rPr>
              <a:t>goal setting, activating prior knowledge, selecting appropriate strategies, allocating resources.</a:t>
            </a:r>
            <a:endParaRPr>
              <a:solidFill>
                <a:srgbClr val="595959"/>
              </a:solidFill>
              <a:latin typeface="Open Sans Light"/>
              <a:ea typeface="Open Sans Light"/>
              <a:cs typeface="Open Sans Light"/>
              <a:sym typeface="Open Sans Light"/>
            </a:endParaRPr>
          </a:p>
          <a:p>
            <a:pPr marL="457200" lvl="0" indent="-298450" algn="l" rtl="0">
              <a:lnSpc>
                <a:spcPct val="115000"/>
              </a:lnSpc>
              <a:spcBef>
                <a:spcPts val="1200"/>
              </a:spcBef>
              <a:spcAft>
                <a:spcPts val="0"/>
              </a:spcAft>
              <a:buClr>
                <a:srgbClr val="595959"/>
              </a:buClr>
              <a:buSzPts val="1100"/>
              <a:buFont typeface="Open Sans"/>
              <a:buChar char="●"/>
            </a:pPr>
            <a:r>
              <a:rPr lang="en-GB">
                <a:solidFill>
                  <a:srgbClr val="595959"/>
                </a:solidFill>
                <a:latin typeface="Open Sans SemiBold"/>
                <a:ea typeface="Open Sans SemiBold"/>
                <a:cs typeface="Open Sans SemiBold"/>
                <a:sym typeface="Open Sans SemiBold"/>
              </a:rPr>
              <a:t>Monitoring - </a:t>
            </a:r>
            <a:r>
              <a:rPr lang="en-GB">
                <a:solidFill>
                  <a:srgbClr val="595959"/>
                </a:solidFill>
                <a:latin typeface="Open Sans Light"/>
                <a:ea typeface="Open Sans Light"/>
                <a:cs typeface="Open Sans Light"/>
                <a:sym typeface="Open Sans Light"/>
              </a:rPr>
              <a:t>including self-testing activities to control learning.</a:t>
            </a:r>
            <a:endParaRPr>
              <a:solidFill>
                <a:srgbClr val="595959"/>
              </a:solidFill>
              <a:latin typeface="Open Sans SemiBold"/>
              <a:ea typeface="Open Sans SemiBold"/>
              <a:cs typeface="Open Sans SemiBold"/>
              <a:sym typeface="Open Sans SemiBold"/>
            </a:endParaRPr>
          </a:p>
          <a:p>
            <a:pPr marL="457200" lvl="0" indent="-298450" algn="l" rtl="0">
              <a:lnSpc>
                <a:spcPct val="115000"/>
              </a:lnSpc>
              <a:spcBef>
                <a:spcPts val="1200"/>
              </a:spcBef>
              <a:spcAft>
                <a:spcPts val="0"/>
              </a:spcAft>
              <a:buClr>
                <a:srgbClr val="595959"/>
              </a:buClr>
              <a:buSzPts val="1100"/>
              <a:buFont typeface="Open Sans SemiBold"/>
              <a:buChar char="●"/>
            </a:pPr>
            <a:r>
              <a:rPr lang="en-GB">
                <a:solidFill>
                  <a:srgbClr val="595959"/>
                </a:solidFill>
                <a:latin typeface="Open Sans SemiBold"/>
                <a:ea typeface="Open Sans SemiBold"/>
                <a:cs typeface="Open Sans SemiBold"/>
                <a:sym typeface="Open Sans SemiBold"/>
              </a:rPr>
              <a:t>Evaluation - </a:t>
            </a:r>
            <a:r>
              <a:rPr lang="en-GB">
                <a:solidFill>
                  <a:srgbClr val="595959"/>
                </a:solidFill>
                <a:latin typeface="Open Sans Light"/>
                <a:ea typeface="Open Sans Light"/>
                <a:cs typeface="Open Sans Light"/>
                <a:sym typeface="Open Sans Light"/>
              </a:rPr>
              <a:t>appraising the outcome of one’s learning, including deciding whether to use a different strategy next time. </a:t>
            </a:r>
            <a:endParaRPr>
              <a:solidFill>
                <a:srgbClr val="595959"/>
              </a:solidFill>
              <a:latin typeface="Open Sans Light"/>
              <a:ea typeface="Open Sans Light"/>
              <a:cs typeface="Open Sans Light"/>
              <a:sym typeface="Open Sans Light"/>
            </a:endParaRPr>
          </a:p>
          <a:p>
            <a:pPr marL="0" lvl="0" indent="0" algn="l" rtl="0">
              <a:spcBef>
                <a:spcPts val="120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fa781eff7e_1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fa781eff7e_1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150">
                <a:solidFill>
                  <a:srgbClr val="5A5A5A"/>
                </a:solidFill>
                <a:highlight>
                  <a:srgbClr val="FFFFFF"/>
                </a:highlight>
                <a:latin typeface="Raleway"/>
                <a:ea typeface="Raleway"/>
                <a:cs typeface="Raleway"/>
                <a:sym typeface="Raleway"/>
              </a:rPr>
              <a:t>Give example of planning a lesson for an interview. Comprehend-Connection -Identify-Evaluate will help you plan a lesson for a class you have never met before. </a:t>
            </a:r>
            <a:endParaRPr sz="1150">
              <a:solidFill>
                <a:srgbClr val="5A5A5A"/>
              </a:solidFill>
              <a:highlight>
                <a:srgbClr val="FFFFFF"/>
              </a:highlight>
              <a:latin typeface="Raleway"/>
              <a:ea typeface="Raleway"/>
              <a:cs typeface="Raleway"/>
              <a:sym typeface="Raleway"/>
            </a:endParaRPr>
          </a:p>
          <a:p>
            <a:pPr marL="0" lvl="0" indent="0" algn="l" rtl="0">
              <a:lnSpc>
                <a:spcPct val="115000"/>
              </a:lnSpc>
              <a:spcBef>
                <a:spcPts val="1100"/>
              </a:spcBef>
              <a:spcAft>
                <a:spcPts val="0"/>
              </a:spcAft>
              <a:buClr>
                <a:schemeClr val="dk1"/>
              </a:buClr>
              <a:buSzPts val="1100"/>
              <a:buFont typeface="Arial"/>
              <a:buNone/>
            </a:pPr>
            <a:r>
              <a:rPr lang="en-GB" sz="1150">
                <a:solidFill>
                  <a:srgbClr val="5A5A5A"/>
                </a:solidFill>
                <a:highlight>
                  <a:srgbClr val="FFFFFF"/>
                </a:highlight>
                <a:latin typeface="Raleway"/>
                <a:ea typeface="Raleway"/>
                <a:cs typeface="Raleway"/>
                <a:sym typeface="Raleway"/>
              </a:rPr>
              <a:t>The comprehension, connection and strategy elements of Michalsky’s approach are very much in concert with how we learn. </a:t>
            </a:r>
            <a:endParaRPr sz="1150">
              <a:solidFill>
                <a:srgbClr val="5A5A5A"/>
              </a:solidFill>
              <a:highlight>
                <a:srgbClr val="FFFFFF"/>
              </a:highlight>
              <a:latin typeface="Raleway"/>
              <a:ea typeface="Raleway"/>
              <a:cs typeface="Raleway"/>
              <a:sym typeface="Raleway"/>
            </a:endParaRPr>
          </a:p>
          <a:p>
            <a:pPr marL="0" lvl="0" indent="0" algn="l" rtl="0">
              <a:lnSpc>
                <a:spcPct val="115000"/>
              </a:lnSpc>
              <a:spcBef>
                <a:spcPts val="1100"/>
              </a:spcBef>
              <a:spcAft>
                <a:spcPts val="0"/>
              </a:spcAft>
              <a:buClr>
                <a:schemeClr val="dk1"/>
              </a:buClr>
              <a:buSzPts val="1100"/>
              <a:buFont typeface="Arial"/>
              <a:buNone/>
            </a:pPr>
            <a:r>
              <a:rPr lang="en-GB" sz="1150">
                <a:solidFill>
                  <a:srgbClr val="5A5A5A"/>
                </a:solidFill>
                <a:highlight>
                  <a:srgbClr val="FFFFFF"/>
                </a:highlight>
                <a:latin typeface="Raleway"/>
                <a:ea typeface="Raleway"/>
                <a:cs typeface="Raleway"/>
                <a:sym typeface="Raleway"/>
              </a:rPr>
              <a:t>These cognitive processes also explain to us why repetition and recall works: we strengthen neural pathways every time we engage with a piece of knowledge</a:t>
            </a:r>
            <a:endParaRPr sz="1150">
              <a:solidFill>
                <a:srgbClr val="5A5A5A"/>
              </a:solidFill>
              <a:highlight>
                <a:srgbClr val="FFFFFF"/>
              </a:highlight>
              <a:latin typeface="Raleway"/>
              <a:ea typeface="Raleway"/>
              <a:cs typeface="Raleway"/>
              <a:sym typeface="Raleway"/>
            </a:endParaRPr>
          </a:p>
          <a:p>
            <a:pPr marL="0" lvl="0" indent="0" algn="l" rtl="0">
              <a:lnSpc>
                <a:spcPct val="115000"/>
              </a:lnSpc>
              <a:spcBef>
                <a:spcPts val="1100"/>
              </a:spcBef>
              <a:spcAft>
                <a:spcPts val="0"/>
              </a:spcAft>
              <a:buClr>
                <a:schemeClr val="dk1"/>
              </a:buClr>
              <a:buSzPts val="1100"/>
              <a:buFont typeface="Arial"/>
              <a:buNone/>
            </a:pPr>
            <a:r>
              <a:rPr lang="en-GB" sz="1150">
                <a:solidFill>
                  <a:srgbClr val="5A5A5A"/>
                </a:solidFill>
                <a:highlight>
                  <a:srgbClr val="FFFFFF"/>
                </a:highlight>
                <a:latin typeface="Raleway"/>
                <a:ea typeface="Raleway"/>
                <a:cs typeface="Raleway"/>
                <a:sym typeface="Raleway"/>
              </a:rPr>
              <a:t>This doesn’t just work for knowledge, but for behaviours, too. </a:t>
            </a:r>
            <a:endParaRPr sz="1150">
              <a:solidFill>
                <a:srgbClr val="5A5A5A"/>
              </a:solidFill>
              <a:highlight>
                <a:srgbClr val="FFFFFF"/>
              </a:highlight>
              <a:latin typeface="Raleway"/>
              <a:ea typeface="Raleway"/>
              <a:cs typeface="Raleway"/>
              <a:sym typeface="Raleway"/>
            </a:endParaRPr>
          </a:p>
          <a:p>
            <a:pPr marL="0" lvl="0" indent="0" algn="l" rtl="0">
              <a:lnSpc>
                <a:spcPct val="115000"/>
              </a:lnSpc>
              <a:spcBef>
                <a:spcPts val="1100"/>
              </a:spcBef>
              <a:spcAft>
                <a:spcPts val="0"/>
              </a:spcAft>
              <a:buClr>
                <a:schemeClr val="dk1"/>
              </a:buClr>
              <a:buSzPts val="1100"/>
              <a:buFont typeface="Arial"/>
              <a:buNone/>
            </a:pPr>
            <a:r>
              <a:rPr lang="en-GB" sz="1150">
                <a:solidFill>
                  <a:srgbClr val="5A5A5A"/>
                </a:solidFill>
                <a:highlight>
                  <a:srgbClr val="FFFFFF"/>
                </a:highlight>
                <a:latin typeface="Raleway"/>
                <a:ea typeface="Raleway"/>
                <a:cs typeface="Raleway"/>
                <a:sym typeface="Raleway"/>
              </a:rPr>
              <a:t>When you practise a skill, your neural pathways associated with that skill are strengthened and the task becomes easier.</a:t>
            </a:r>
            <a:endParaRPr sz="1150">
              <a:solidFill>
                <a:srgbClr val="5A5A5A"/>
              </a:solidFill>
              <a:highlight>
                <a:srgbClr val="FFFFFF"/>
              </a:highlight>
              <a:latin typeface="Raleway"/>
              <a:ea typeface="Raleway"/>
              <a:cs typeface="Raleway"/>
              <a:sym typeface="Raleway"/>
            </a:endParaRPr>
          </a:p>
          <a:p>
            <a:pPr marL="0" lvl="0" indent="0" algn="l" rtl="0">
              <a:lnSpc>
                <a:spcPct val="115000"/>
              </a:lnSpc>
              <a:spcBef>
                <a:spcPts val="1100"/>
              </a:spcBef>
              <a:spcAft>
                <a:spcPts val="0"/>
              </a:spcAft>
              <a:buClr>
                <a:schemeClr val="dk1"/>
              </a:buClr>
              <a:buSzPts val="1100"/>
              <a:buFont typeface="Arial"/>
              <a:buNone/>
            </a:pPr>
            <a:r>
              <a:rPr lang="en-GB" sz="1150">
                <a:solidFill>
                  <a:srgbClr val="5A5A5A"/>
                </a:solidFill>
                <a:highlight>
                  <a:srgbClr val="FFFFFF"/>
                </a:highlight>
                <a:latin typeface="Raleway"/>
                <a:ea typeface="Raleway"/>
                <a:cs typeface="Raleway"/>
                <a:sym typeface="Raleway"/>
              </a:rPr>
              <a:t> Over time, those actions might become automated and unconscious. If students are regularly practising metacognitive skills, such as making explicit connections between new and prior learning, and independently selecting strategies to succeed in tasks, these skills will eventually become second nature to them.</a:t>
            </a:r>
            <a:endParaRPr sz="1150">
              <a:solidFill>
                <a:srgbClr val="5A5A5A"/>
              </a:solidFill>
              <a:highlight>
                <a:srgbClr val="FFFFFF"/>
              </a:highlight>
              <a:latin typeface="Raleway"/>
              <a:ea typeface="Raleway"/>
              <a:cs typeface="Raleway"/>
              <a:sym typeface="Raleway"/>
            </a:endParaRPr>
          </a:p>
          <a:p>
            <a:pPr marL="0" lvl="0" indent="0" algn="l" rtl="0">
              <a:spcBef>
                <a:spcPts val="1100"/>
              </a:spcBef>
              <a:spcAft>
                <a:spcPts val="0"/>
              </a:spcAft>
              <a:buNone/>
            </a:pPr>
            <a:endParaRPr>
              <a:solidFill>
                <a:srgbClr val="595959"/>
              </a:solidFill>
              <a:latin typeface="Architects Daughter"/>
              <a:ea typeface="Architects Daughter"/>
              <a:cs typeface="Architects Daughter"/>
              <a:sym typeface="Architects Daughte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fa781eff7e_1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fa781eff7e_1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Once we know the strategies, the eef recommends this is the process we use to teach metacognitive strategies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fa781eff7e_1_4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fa781eff7e_1_4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Now can you create your own for a skill you’re teaching tomorrow? </a:t>
            </a:r>
            <a:endParaRPr/>
          </a:p>
          <a:p>
            <a:pPr marL="0" lvl="0" indent="0" algn="l" rtl="0">
              <a:spcBef>
                <a:spcPts val="0"/>
              </a:spcBef>
              <a:spcAft>
                <a:spcPts val="0"/>
              </a:spcAft>
              <a:buNone/>
            </a:pPr>
            <a:r>
              <a:rPr lang="en-GB"/>
              <a:t>Teachers to come up with a specific skill they need to teach and plan it using this model</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4" name="Google Shape;54;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5" name="Google Shape;55;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bpedagogy.wordpress.com/" TargetMode="External"/><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hyperlink" Target="http://drive.google.com/file/d/1Tl4CI--bjR9CSIdrngGpZLF2ikj2Ca_u/view"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earlycareer.chartered.college/modelling-and-metacognition-in-a-secondary-classroom/" TargetMode="External"/><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image" Target="../media/image3.png"/><Relationship Id="rId5" Type="http://schemas.openxmlformats.org/officeDocument/2006/relationships/image" Target="../media/image29.png"/><Relationship Id="rId4" Type="http://schemas.openxmlformats.org/officeDocument/2006/relationships/hyperlink" Target="https://blog.innerdrive.co.uk/9-questions-to-improve-metacognitio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p:nvPr/>
        </p:nvSpPr>
        <p:spPr>
          <a:xfrm>
            <a:off x="139825" y="162100"/>
            <a:ext cx="8867400" cy="9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4300" b="1">
              <a:solidFill>
                <a:srgbClr val="D434B1"/>
              </a:solidFill>
              <a:latin typeface="Raleway"/>
              <a:ea typeface="Raleway"/>
              <a:cs typeface="Raleway"/>
              <a:sym typeface="Raleway"/>
            </a:endParaRPr>
          </a:p>
        </p:txBody>
      </p:sp>
      <p:sp>
        <p:nvSpPr>
          <p:cNvPr id="61" name="Google Shape;61;p14"/>
          <p:cNvSpPr txBox="1"/>
          <p:nvPr/>
        </p:nvSpPr>
        <p:spPr>
          <a:xfrm>
            <a:off x="3336150" y="4515925"/>
            <a:ext cx="3268800" cy="31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b="1" u="sng">
                <a:solidFill>
                  <a:schemeClr val="accent1"/>
                </a:solidFill>
                <a:latin typeface="Questrial"/>
                <a:ea typeface="Questrial"/>
                <a:cs typeface="Questrial"/>
                <a:sym typeface="Questrial"/>
                <a:hlinkClick r:id="rId3">
                  <a:extLst>
                    <a:ext uri="{A12FA001-AC4F-418D-AE19-62706E023703}">
                      <ahyp:hlinkClr xmlns:ahyp="http://schemas.microsoft.com/office/drawing/2018/hyperlinkcolor" val="tx"/>
                    </a:ext>
                  </a:extLst>
                </a:hlinkClick>
              </a:rPr>
              <a:t>https://sbpedagogy.wordpress.com/</a:t>
            </a:r>
            <a:r>
              <a:rPr lang="en-GB" sz="1100" b="1">
                <a:solidFill>
                  <a:schemeClr val="accent1"/>
                </a:solidFill>
                <a:latin typeface="Questrial"/>
                <a:ea typeface="Questrial"/>
                <a:cs typeface="Questrial"/>
                <a:sym typeface="Questrial"/>
              </a:rPr>
              <a:t> </a:t>
            </a:r>
            <a:endParaRPr b="1">
              <a:solidFill>
                <a:schemeClr val="accent1"/>
              </a:solidFill>
              <a:latin typeface="Questrial"/>
              <a:ea typeface="Questrial"/>
              <a:cs typeface="Questrial"/>
              <a:sym typeface="Questrial"/>
            </a:endParaRPr>
          </a:p>
        </p:txBody>
      </p:sp>
      <p:pic>
        <p:nvPicPr>
          <p:cNvPr id="62" name="Google Shape;62;p14"/>
          <p:cNvPicPr preferRelativeResize="0"/>
          <p:nvPr/>
        </p:nvPicPr>
        <p:blipFill>
          <a:blip r:embed="rId4">
            <a:alphaModFix/>
          </a:blip>
          <a:stretch>
            <a:fillRect/>
          </a:stretch>
        </p:blipFill>
        <p:spPr>
          <a:xfrm>
            <a:off x="2969350" y="4515925"/>
            <a:ext cx="319350" cy="319350"/>
          </a:xfrm>
          <a:prstGeom prst="rect">
            <a:avLst/>
          </a:prstGeom>
          <a:noFill/>
          <a:ln>
            <a:noFill/>
          </a:ln>
        </p:spPr>
      </p:pic>
      <p:sp>
        <p:nvSpPr>
          <p:cNvPr id="63" name="Google Shape;63;p14"/>
          <p:cNvSpPr txBox="1"/>
          <p:nvPr/>
        </p:nvSpPr>
        <p:spPr>
          <a:xfrm>
            <a:off x="139825" y="292600"/>
            <a:ext cx="86232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300" b="1">
                <a:solidFill>
                  <a:schemeClr val="accent1"/>
                </a:solidFill>
                <a:latin typeface="Chelsea Market"/>
                <a:ea typeface="Chelsea Market"/>
                <a:cs typeface="Chelsea Market"/>
                <a:sym typeface="Chelsea Market"/>
              </a:rPr>
              <a:t>Introduction to Metacognition</a:t>
            </a:r>
            <a:endParaRPr sz="3300" b="1">
              <a:solidFill>
                <a:schemeClr val="accent1"/>
              </a:solidFill>
              <a:latin typeface="Chelsea Market"/>
              <a:ea typeface="Chelsea Market"/>
              <a:cs typeface="Chelsea Market"/>
              <a:sym typeface="Chelsea Market"/>
            </a:endParaRPr>
          </a:p>
        </p:txBody>
      </p:sp>
      <p:sp>
        <p:nvSpPr>
          <p:cNvPr id="64" name="Google Shape;64;p14"/>
          <p:cNvSpPr txBox="1"/>
          <p:nvPr/>
        </p:nvSpPr>
        <p:spPr>
          <a:xfrm>
            <a:off x="2231500" y="1329400"/>
            <a:ext cx="4373400" cy="232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700" b="1">
                <a:solidFill>
                  <a:schemeClr val="accent1"/>
                </a:solidFill>
                <a:latin typeface="Chelsea Market"/>
                <a:ea typeface="Chelsea Market"/>
                <a:cs typeface="Chelsea Market"/>
                <a:sym typeface="Chelsea Market"/>
              </a:rPr>
              <a:t>Yamina Bibi</a:t>
            </a:r>
            <a:endParaRPr sz="2700" b="1">
              <a:solidFill>
                <a:schemeClr val="accent1"/>
              </a:solidFill>
              <a:latin typeface="Chelsea Market"/>
              <a:ea typeface="Chelsea Market"/>
              <a:cs typeface="Chelsea Market"/>
              <a:sym typeface="Chelsea Market"/>
            </a:endParaRPr>
          </a:p>
          <a:p>
            <a:pPr marL="0" lvl="0" indent="0" algn="ctr" rtl="0">
              <a:spcBef>
                <a:spcPts val="0"/>
              </a:spcBef>
              <a:spcAft>
                <a:spcPts val="0"/>
              </a:spcAft>
              <a:buNone/>
            </a:pPr>
            <a:endParaRPr sz="2700" b="1">
              <a:solidFill>
                <a:schemeClr val="accent1"/>
              </a:solidFill>
              <a:latin typeface="Chelsea Market"/>
              <a:ea typeface="Chelsea Market"/>
              <a:cs typeface="Chelsea Market"/>
              <a:sym typeface="Chelsea Market"/>
            </a:endParaRPr>
          </a:p>
          <a:p>
            <a:pPr marL="0" lvl="0" indent="0" algn="ctr" rtl="0">
              <a:spcBef>
                <a:spcPts val="0"/>
              </a:spcBef>
              <a:spcAft>
                <a:spcPts val="0"/>
              </a:spcAft>
              <a:buNone/>
            </a:pPr>
            <a:r>
              <a:rPr lang="en-GB" sz="2200" b="1">
                <a:solidFill>
                  <a:schemeClr val="accent1"/>
                </a:solidFill>
                <a:latin typeface="Chelsea Market"/>
                <a:ea typeface="Chelsea Market"/>
                <a:cs typeface="Chelsea Market"/>
                <a:sym typeface="Chelsea Market"/>
              </a:rPr>
              <a:t>@msybibi</a:t>
            </a:r>
            <a:endParaRPr sz="2200" b="1">
              <a:solidFill>
                <a:schemeClr val="accent1"/>
              </a:solidFill>
              <a:latin typeface="Chelsea Market"/>
              <a:ea typeface="Chelsea Market"/>
              <a:cs typeface="Chelsea Market"/>
              <a:sym typeface="Chelsea Market"/>
            </a:endParaRPr>
          </a:p>
          <a:p>
            <a:pPr marL="0" lvl="0" indent="0" algn="ctr" rtl="0">
              <a:spcBef>
                <a:spcPts val="0"/>
              </a:spcBef>
              <a:spcAft>
                <a:spcPts val="0"/>
              </a:spcAft>
              <a:buNone/>
            </a:pPr>
            <a:endParaRPr sz="2200" b="1">
              <a:solidFill>
                <a:schemeClr val="accent1"/>
              </a:solidFill>
              <a:latin typeface="Chelsea Market"/>
              <a:ea typeface="Chelsea Market"/>
              <a:cs typeface="Chelsea Market"/>
              <a:sym typeface="Chelsea Market"/>
            </a:endParaRPr>
          </a:p>
          <a:p>
            <a:pPr marL="0" lvl="0" indent="0" algn="ctr" rtl="0">
              <a:spcBef>
                <a:spcPts val="0"/>
              </a:spcBef>
              <a:spcAft>
                <a:spcPts val="0"/>
              </a:spcAft>
              <a:buNone/>
            </a:pPr>
            <a:r>
              <a:rPr lang="en-GB" sz="2200" b="1">
                <a:solidFill>
                  <a:schemeClr val="accent1"/>
                </a:solidFill>
                <a:latin typeface="Chelsea Market"/>
                <a:ea typeface="Chelsea Market"/>
                <a:cs typeface="Chelsea Market"/>
                <a:sym typeface="Chelsea Market"/>
              </a:rPr>
              <a:t>Assistant Headteacher</a:t>
            </a:r>
            <a:endParaRPr sz="2200" b="1">
              <a:solidFill>
                <a:schemeClr val="accent1"/>
              </a:solidFill>
              <a:latin typeface="Chelsea Market"/>
              <a:ea typeface="Chelsea Market"/>
              <a:cs typeface="Chelsea Market"/>
              <a:sym typeface="Chelsea Market"/>
            </a:endParaRPr>
          </a:p>
          <a:p>
            <a:pPr marL="0" lvl="0" indent="0" algn="ctr" rtl="0">
              <a:spcBef>
                <a:spcPts val="0"/>
              </a:spcBef>
              <a:spcAft>
                <a:spcPts val="0"/>
              </a:spcAft>
              <a:buNone/>
            </a:pPr>
            <a:endParaRPr sz="2200" b="1">
              <a:solidFill>
                <a:schemeClr val="accent1"/>
              </a:solidFill>
              <a:latin typeface="Chelsea Market"/>
              <a:ea typeface="Chelsea Market"/>
              <a:cs typeface="Chelsea Market"/>
              <a:sym typeface="Chelsea Market"/>
            </a:endParaRPr>
          </a:p>
          <a:p>
            <a:pPr marL="0" lvl="0" indent="0" algn="ctr" rtl="0">
              <a:spcBef>
                <a:spcPts val="0"/>
              </a:spcBef>
              <a:spcAft>
                <a:spcPts val="0"/>
              </a:spcAft>
              <a:buNone/>
            </a:pPr>
            <a:endParaRPr sz="2200" b="1">
              <a:solidFill>
                <a:schemeClr val="accent1"/>
              </a:solidFill>
              <a:latin typeface="Chelsea Market"/>
              <a:ea typeface="Chelsea Market"/>
              <a:cs typeface="Chelsea Market"/>
              <a:sym typeface="Chelsea Market"/>
            </a:endParaRPr>
          </a:p>
          <a:p>
            <a:pPr marL="0" lvl="0" indent="0" algn="ctr" rtl="0">
              <a:spcBef>
                <a:spcPts val="0"/>
              </a:spcBef>
              <a:spcAft>
                <a:spcPts val="0"/>
              </a:spcAft>
              <a:buNone/>
            </a:pPr>
            <a:endParaRPr sz="2700" b="1">
              <a:solidFill>
                <a:schemeClr val="accent1"/>
              </a:solidFill>
              <a:latin typeface="Chelsea Market"/>
              <a:ea typeface="Chelsea Market"/>
              <a:cs typeface="Chelsea Market"/>
              <a:sym typeface="Chelsea Market"/>
            </a:endParaRPr>
          </a:p>
        </p:txBody>
      </p:sp>
      <p:graphicFrame>
        <p:nvGraphicFramePr>
          <p:cNvPr id="65" name="Google Shape;65;p14"/>
          <p:cNvGraphicFramePr/>
          <p:nvPr/>
        </p:nvGraphicFramePr>
        <p:xfrm>
          <a:off x="48338" y="46275"/>
          <a:ext cx="9039750" cy="213360"/>
        </p:xfrm>
        <a:graphic>
          <a:graphicData uri="http://schemas.openxmlformats.org/drawingml/2006/table">
            <a:tbl>
              <a:tblPr>
                <a:noFill/>
                <a:tableStyleId>{4AC7FBAF-16F5-46C3-A64E-14511282E12C}</a:tableStyleId>
              </a:tblPr>
              <a:tblGrid>
                <a:gridCol w="1807950">
                  <a:extLst>
                    <a:ext uri="{9D8B030D-6E8A-4147-A177-3AD203B41FA5}">
                      <a16:colId xmlns:a16="http://schemas.microsoft.com/office/drawing/2014/main" val="20000"/>
                    </a:ext>
                  </a:extLst>
                </a:gridCol>
                <a:gridCol w="1807950">
                  <a:extLst>
                    <a:ext uri="{9D8B030D-6E8A-4147-A177-3AD203B41FA5}">
                      <a16:colId xmlns:a16="http://schemas.microsoft.com/office/drawing/2014/main" val="20001"/>
                    </a:ext>
                  </a:extLst>
                </a:gridCol>
                <a:gridCol w="1807950">
                  <a:extLst>
                    <a:ext uri="{9D8B030D-6E8A-4147-A177-3AD203B41FA5}">
                      <a16:colId xmlns:a16="http://schemas.microsoft.com/office/drawing/2014/main" val="20002"/>
                    </a:ext>
                  </a:extLst>
                </a:gridCol>
                <a:gridCol w="1807950">
                  <a:extLst>
                    <a:ext uri="{9D8B030D-6E8A-4147-A177-3AD203B41FA5}">
                      <a16:colId xmlns:a16="http://schemas.microsoft.com/office/drawing/2014/main" val="20003"/>
                    </a:ext>
                  </a:extLst>
                </a:gridCol>
                <a:gridCol w="1807950">
                  <a:extLst>
                    <a:ext uri="{9D8B030D-6E8A-4147-A177-3AD203B41FA5}">
                      <a16:colId xmlns:a16="http://schemas.microsoft.com/office/drawing/2014/main" val="20004"/>
                    </a:ext>
                  </a:extLst>
                </a:gridCol>
              </a:tblGrid>
              <a:tr h="203225">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PROUD</a:t>
                      </a:r>
                      <a:endParaRPr b="1">
                        <a:solidFill>
                          <a:srgbClr val="FFFFFF"/>
                        </a:solidFill>
                        <a:latin typeface="Nunito"/>
                        <a:ea typeface="Nunito"/>
                        <a:cs typeface="Nunito"/>
                        <a:sym typeface="Nunito"/>
                      </a:endParaRPr>
                    </a:p>
                  </a:txBody>
                  <a:tcPr marL="0" marR="0" marT="0" marB="0" anchor="ctr">
                    <a:lnL w="9525"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6DA1EB"/>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AIM HIGH</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A383DC"/>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WORK HARD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EDB469"/>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KIND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85D0A2"/>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NO EXCUSES</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9525"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D58AC1"/>
                    </a:solidFill>
                  </a:tcPr>
                </a:tc>
                <a:extLst>
                  <a:ext uri="{0D108BD9-81ED-4DB2-BD59-A6C34878D82A}">
                    <a16:rowId xmlns:a16="http://schemas.microsoft.com/office/drawing/2014/main" val="10000"/>
                  </a:ext>
                </a:extLst>
              </a:tr>
            </a:tbl>
          </a:graphicData>
        </a:graphic>
      </p:graphicFrame>
      <p:graphicFrame>
        <p:nvGraphicFramePr>
          <p:cNvPr id="66" name="Google Shape;66;p14"/>
          <p:cNvGraphicFramePr/>
          <p:nvPr/>
        </p:nvGraphicFramePr>
        <p:xfrm>
          <a:off x="48338" y="4892500"/>
          <a:ext cx="9039750" cy="213360"/>
        </p:xfrm>
        <a:graphic>
          <a:graphicData uri="http://schemas.openxmlformats.org/drawingml/2006/table">
            <a:tbl>
              <a:tblPr>
                <a:noFill/>
                <a:tableStyleId>{4AC7FBAF-16F5-46C3-A64E-14511282E12C}</a:tableStyleId>
              </a:tblPr>
              <a:tblGrid>
                <a:gridCol w="1807950">
                  <a:extLst>
                    <a:ext uri="{9D8B030D-6E8A-4147-A177-3AD203B41FA5}">
                      <a16:colId xmlns:a16="http://schemas.microsoft.com/office/drawing/2014/main" val="20000"/>
                    </a:ext>
                  </a:extLst>
                </a:gridCol>
                <a:gridCol w="1807950">
                  <a:extLst>
                    <a:ext uri="{9D8B030D-6E8A-4147-A177-3AD203B41FA5}">
                      <a16:colId xmlns:a16="http://schemas.microsoft.com/office/drawing/2014/main" val="20001"/>
                    </a:ext>
                  </a:extLst>
                </a:gridCol>
                <a:gridCol w="1807950">
                  <a:extLst>
                    <a:ext uri="{9D8B030D-6E8A-4147-A177-3AD203B41FA5}">
                      <a16:colId xmlns:a16="http://schemas.microsoft.com/office/drawing/2014/main" val="20002"/>
                    </a:ext>
                  </a:extLst>
                </a:gridCol>
                <a:gridCol w="1807950">
                  <a:extLst>
                    <a:ext uri="{9D8B030D-6E8A-4147-A177-3AD203B41FA5}">
                      <a16:colId xmlns:a16="http://schemas.microsoft.com/office/drawing/2014/main" val="20003"/>
                    </a:ext>
                  </a:extLst>
                </a:gridCol>
                <a:gridCol w="1807950">
                  <a:extLst>
                    <a:ext uri="{9D8B030D-6E8A-4147-A177-3AD203B41FA5}">
                      <a16:colId xmlns:a16="http://schemas.microsoft.com/office/drawing/2014/main" val="20004"/>
                    </a:ext>
                  </a:extLst>
                </a:gridCol>
              </a:tblGrid>
              <a:tr h="203225">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PROUD</a:t>
                      </a:r>
                      <a:endParaRPr b="1">
                        <a:solidFill>
                          <a:srgbClr val="FFFFFF"/>
                        </a:solidFill>
                        <a:latin typeface="Nunito"/>
                        <a:ea typeface="Nunito"/>
                        <a:cs typeface="Nunito"/>
                        <a:sym typeface="Nunito"/>
                      </a:endParaRPr>
                    </a:p>
                  </a:txBody>
                  <a:tcPr marL="0" marR="0" marT="0" marB="0" anchor="ctr">
                    <a:lnL w="9525"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6DA1EB"/>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AIM HIGH</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A383DC"/>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WORK HARD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EDB469"/>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KIND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85D0A2"/>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NO EXCUSES</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9525"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D58AC1"/>
                    </a:solidFill>
                  </a:tcPr>
                </a:tc>
                <a:extLst>
                  <a:ext uri="{0D108BD9-81ED-4DB2-BD59-A6C34878D82A}">
                    <a16:rowId xmlns:a16="http://schemas.microsoft.com/office/drawing/2014/main" val="10000"/>
                  </a:ext>
                </a:extLst>
              </a:tr>
            </a:tbl>
          </a:graphicData>
        </a:graphic>
      </p:graphicFrame>
      <p:pic>
        <p:nvPicPr>
          <p:cNvPr id="67" name="Google Shape;67;p14"/>
          <p:cNvPicPr preferRelativeResize="0"/>
          <p:nvPr/>
        </p:nvPicPr>
        <p:blipFill>
          <a:blip r:embed="rId5">
            <a:alphaModFix/>
          </a:blip>
          <a:stretch>
            <a:fillRect/>
          </a:stretch>
        </p:blipFill>
        <p:spPr>
          <a:xfrm>
            <a:off x="253225" y="1471775"/>
            <a:ext cx="2350175" cy="2725950"/>
          </a:xfrm>
          <a:prstGeom prst="rect">
            <a:avLst/>
          </a:prstGeom>
          <a:noFill/>
          <a:ln>
            <a:noFill/>
          </a:ln>
        </p:spPr>
      </p:pic>
      <p:pic>
        <p:nvPicPr>
          <p:cNvPr id="68" name="Google Shape;68;p14"/>
          <p:cNvPicPr preferRelativeResize="0"/>
          <p:nvPr/>
        </p:nvPicPr>
        <p:blipFill rotWithShape="1">
          <a:blip r:embed="rId6">
            <a:alphaModFix/>
          </a:blip>
          <a:srcRect r="28325"/>
          <a:stretch/>
        </p:blipFill>
        <p:spPr>
          <a:xfrm>
            <a:off x="3288700" y="2177850"/>
            <a:ext cx="428975" cy="416050"/>
          </a:xfrm>
          <a:prstGeom prst="rect">
            <a:avLst/>
          </a:prstGeom>
          <a:noFill/>
          <a:ln>
            <a:noFill/>
          </a:ln>
        </p:spPr>
      </p:pic>
      <p:pic>
        <p:nvPicPr>
          <p:cNvPr id="69" name="Google Shape;69;p14"/>
          <p:cNvPicPr preferRelativeResize="0"/>
          <p:nvPr/>
        </p:nvPicPr>
        <p:blipFill>
          <a:blip r:embed="rId7">
            <a:alphaModFix/>
          </a:blip>
          <a:stretch>
            <a:fillRect/>
          </a:stretch>
        </p:blipFill>
        <p:spPr>
          <a:xfrm>
            <a:off x="6168694" y="1269513"/>
            <a:ext cx="2800800" cy="2962200"/>
          </a:xfrm>
          <a:prstGeom prst="ellipse">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3"/>
          <p:cNvSpPr/>
          <p:nvPr/>
        </p:nvSpPr>
        <p:spPr>
          <a:xfrm>
            <a:off x="0" y="4835906"/>
            <a:ext cx="9144000" cy="307500"/>
          </a:xfrm>
          <a:prstGeom prst="rect">
            <a:avLst/>
          </a:prstGeom>
          <a:solidFill>
            <a:srgbClr val="FFFFFF"/>
          </a:solidFill>
          <a:ln w="12700" cap="flat" cmpd="sng">
            <a:solidFill>
              <a:srgbClr val="000000"/>
            </a:solidFill>
            <a:prstDash val="solid"/>
            <a:miter lim="8000"/>
            <a:headEnd type="none" w="sm" len="sm"/>
            <a:tailEnd type="none" w="sm" len="sm"/>
          </a:ln>
        </p:spPr>
        <p:txBody>
          <a:bodyPr spcFirstLastPara="1" wrap="square" lIns="51425" tIns="25700" rIns="51425" bIns="25700" anchor="t" anchorCtr="0">
            <a:noAutofit/>
          </a:bodyPr>
          <a:lstStyle/>
          <a:p>
            <a:pPr marL="0" marR="0" lvl="0" indent="0" algn="ctr" rtl="0">
              <a:lnSpc>
                <a:spcPct val="100000"/>
              </a:lnSpc>
              <a:spcBef>
                <a:spcPts val="0"/>
              </a:spcBef>
              <a:spcAft>
                <a:spcPts val="0"/>
              </a:spcAft>
              <a:buClr>
                <a:schemeClr val="dk1"/>
              </a:buClr>
              <a:buSzPts val="1200"/>
              <a:buFont typeface="Arial"/>
              <a:buNone/>
            </a:pPr>
            <a:r>
              <a:rPr lang="en-GB" sz="1200" b="1" i="0" u="none" strike="noStrike" cap="none">
                <a:solidFill>
                  <a:srgbClr val="000000"/>
                </a:solidFill>
                <a:latin typeface="Calibri"/>
                <a:ea typeface="Calibri"/>
                <a:cs typeface="Calibri"/>
                <a:sym typeface="Calibri"/>
              </a:rPr>
              <a:t>K.O. I can analyse writer's methods in detail, using a judicious range of quotations and regularly using sophisticated subject terminology</a:t>
            </a:r>
            <a:endParaRPr sz="120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200"/>
              <a:buFont typeface="Arial"/>
              <a:buNone/>
            </a:pPr>
            <a:endParaRPr sz="120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200"/>
              <a:buFont typeface="Arial"/>
              <a:buNone/>
            </a:pPr>
            <a:endParaRPr sz="12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000000"/>
              </a:solidFill>
              <a:latin typeface="Calibri"/>
              <a:ea typeface="Calibri"/>
              <a:cs typeface="Calibri"/>
              <a:sym typeface="Calibri"/>
            </a:endParaRPr>
          </a:p>
        </p:txBody>
      </p:sp>
      <p:pic>
        <p:nvPicPr>
          <p:cNvPr id="147" name="Google Shape;147;p23" title="sdo-ycex-igt (2020-05-03 at 06:43 GMT-7)">
            <a:hlinkClick r:id="rId3"/>
          </p:cNvPr>
          <p:cNvPicPr preferRelativeResize="0"/>
          <p:nvPr/>
        </p:nvPicPr>
        <p:blipFill>
          <a:blip r:embed="rId4">
            <a:alphaModFix/>
          </a:blip>
          <a:stretch>
            <a:fillRect/>
          </a:stretch>
        </p:blipFill>
        <p:spPr>
          <a:xfrm>
            <a:off x="317700" y="1276900"/>
            <a:ext cx="4627350" cy="3494050"/>
          </a:xfrm>
          <a:prstGeom prst="rect">
            <a:avLst/>
          </a:prstGeom>
          <a:noFill/>
          <a:ln>
            <a:noFill/>
          </a:ln>
        </p:spPr>
      </p:pic>
      <p:sp>
        <p:nvSpPr>
          <p:cNvPr id="148" name="Google Shape;148;p23"/>
          <p:cNvSpPr txBox="1"/>
          <p:nvPr/>
        </p:nvSpPr>
        <p:spPr>
          <a:xfrm>
            <a:off x="317700" y="803925"/>
            <a:ext cx="4627200" cy="4080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400"/>
              <a:buFont typeface="Arial"/>
              <a:buNone/>
            </a:pPr>
            <a:r>
              <a:rPr lang="en-GB" sz="1200" b="1">
                <a:solidFill>
                  <a:srgbClr val="FFFFFF"/>
                </a:solidFill>
                <a:latin typeface="Calibri"/>
                <a:ea typeface="Calibri"/>
                <a:cs typeface="Calibri"/>
                <a:sym typeface="Calibri"/>
              </a:rPr>
              <a:t>TASK: Watch the video below where I explain my thinking when I was constructing my thesis. </a:t>
            </a:r>
            <a:endParaRPr sz="1200" b="1" i="0" u="none" strike="noStrike" cap="none">
              <a:solidFill>
                <a:srgbClr val="FFFFFF"/>
              </a:solidFill>
              <a:latin typeface="Calibri"/>
              <a:ea typeface="Calibri"/>
              <a:cs typeface="Calibri"/>
              <a:sym typeface="Calibri"/>
            </a:endParaRPr>
          </a:p>
        </p:txBody>
      </p:sp>
      <p:pic>
        <p:nvPicPr>
          <p:cNvPr id="149" name="Google Shape;149;p23"/>
          <p:cNvPicPr preferRelativeResize="0"/>
          <p:nvPr/>
        </p:nvPicPr>
        <p:blipFill>
          <a:blip r:embed="rId5">
            <a:alphaModFix/>
          </a:blip>
          <a:stretch>
            <a:fillRect/>
          </a:stretch>
        </p:blipFill>
        <p:spPr>
          <a:xfrm>
            <a:off x="5328150" y="1364325"/>
            <a:ext cx="3446550" cy="3319175"/>
          </a:xfrm>
          <a:prstGeom prst="rect">
            <a:avLst/>
          </a:prstGeom>
          <a:noFill/>
          <a:ln>
            <a:noFill/>
          </a:ln>
        </p:spPr>
      </p:pic>
      <p:sp>
        <p:nvSpPr>
          <p:cNvPr id="150" name="Google Shape;150;p23"/>
          <p:cNvSpPr txBox="1"/>
          <p:nvPr/>
        </p:nvSpPr>
        <p:spPr>
          <a:xfrm>
            <a:off x="5280200" y="803150"/>
            <a:ext cx="3446400" cy="408900"/>
          </a:xfrm>
          <a:prstGeom prst="rect">
            <a:avLst/>
          </a:prstGeom>
          <a:solidFill>
            <a:srgbClr val="0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FFFFFF"/>
                </a:solidFill>
                <a:latin typeface="Calibri"/>
                <a:ea typeface="Calibri"/>
                <a:cs typeface="Calibri"/>
                <a:sym typeface="Calibri"/>
              </a:rPr>
              <a:t>Here’s my (mad) planning before writing my thesis</a:t>
            </a:r>
            <a:endParaRPr b="1">
              <a:solidFill>
                <a:srgbClr val="FFFFFF"/>
              </a:solidFill>
              <a:latin typeface="Calibri"/>
              <a:ea typeface="Calibri"/>
              <a:cs typeface="Calibri"/>
              <a:sym typeface="Calibri"/>
            </a:endParaRPr>
          </a:p>
        </p:txBody>
      </p:sp>
      <p:graphicFrame>
        <p:nvGraphicFramePr>
          <p:cNvPr id="151" name="Google Shape;151;p23"/>
          <p:cNvGraphicFramePr/>
          <p:nvPr/>
        </p:nvGraphicFramePr>
        <p:xfrm>
          <a:off x="48338" y="46275"/>
          <a:ext cx="3000000" cy="3000000"/>
        </p:xfrm>
        <a:graphic>
          <a:graphicData uri="http://schemas.openxmlformats.org/drawingml/2006/table">
            <a:tbl>
              <a:tblPr>
                <a:noFill/>
                <a:tableStyleId>{4AC7FBAF-16F5-46C3-A64E-14511282E12C}</a:tableStyleId>
              </a:tblPr>
              <a:tblGrid>
                <a:gridCol w="1807950">
                  <a:extLst>
                    <a:ext uri="{9D8B030D-6E8A-4147-A177-3AD203B41FA5}">
                      <a16:colId xmlns:a16="http://schemas.microsoft.com/office/drawing/2014/main" val="20000"/>
                    </a:ext>
                  </a:extLst>
                </a:gridCol>
                <a:gridCol w="1807950">
                  <a:extLst>
                    <a:ext uri="{9D8B030D-6E8A-4147-A177-3AD203B41FA5}">
                      <a16:colId xmlns:a16="http://schemas.microsoft.com/office/drawing/2014/main" val="20001"/>
                    </a:ext>
                  </a:extLst>
                </a:gridCol>
                <a:gridCol w="1807950">
                  <a:extLst>
                    <a:ext uri="{9D8B030D-6E8A-4147-A177-3AD203B41FA5}">
                      <a16:colId xmlns:a16="http://schemas.microsoft.com/office/drawing/2014/main" val="20002"/>
                    </a:ext>
                  </a:extLst>
                </a:gridCol>
                <a:gridCol w="1807950">
                  <a:extLst>
                    <a:ext uri="{9D8B030D-6E8A-4147-A177-3AD203B41FA5}">
                      <a16:colId xmlns:a16="http://schemas.microsoft.com/office/drawing/2014/main" val="20003"/>
                    </a:ext>
                  </a:extLst>
                </a:gridCol>
                <a:gridCol w="1807950">
                  <a:extLst>
                    <a:ext uri="{9D8B030D-6E8A-4147-A177-3AD203B41FA5}">
                      <a16:colId xmlns:a16="http://schemas.microsoft.com/office/drawing/2014/main" val="20004"/>
                    </a:ext>
                  </a:extLst>
                </a:gridCol>
              </a:tblGrid>
              <a:tr h="203225">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PROUD</a:t>
                      </a:r>
                      <a:endParaRPr b="1">
                        <a:solidFill>
                          <a:srgbClr val="FFFFFF"/>
                        </a:solidFill>
                        <a:latin typeface="Nunito"/>
                        <a:ea typeface="Nunito"/>
                        <a:cs typeface="Nunito"/>
                        <a:sym typeface="Nunito"/>
                      </a:endParaRPr>
                    </a:p>
                  </a:txBody>
                  <a:tcPr marL="0" marR="0" marT="0" marB="0" anchor="ctr">
                    <a:lnL w="9525"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6DA1EB"/>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AIM HIGH</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A383DC"/>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WORK HARD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EDB469"/>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KIND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85D0A2"/>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NO EXCUSES</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9525"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D58AC1"/>
                    </a:solidFill>
                  </a:tcPr>
                </a:tc>
                <a:extLst>
                  <a:ext uri="{0D108BD9-81ED-4DB2-BD59-A6C34878D82A}">
                    <a16:rowId xmlns:a16="http://schemas.microsoft.com/office/drawing/2014/main" val="10000"/>
                  </a:ext>
                </a:extLst>
              </a:tr>
            </a:tbl>
          </a:graphicData>
        </a:graphic>
      </p:graphicFrame>
      <p:sp>
        <p:nvSpPr>
          <p:cNvPr id="152" name="Google Shape;152;p23"/>
          <p:cNvSpPr txBox="1"/>
          <p:nvPr/>
        </p:nvSpPr>
        <p:spPr>
          <a:xfrm>
            <a:off x="48275" y="255825"/>
            <a:ext cx="9039900" cy="51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100" b="1">
                <a:solidFill>
                  <a:schemeClr val="accent1"/>
                </a:solidFill>
                <a:latin typeface="Chelsea Market"/>
                <a:ea typeface="Chelsea Market"/>
                <a:cs typeface="Chelsea Market"/>
                <a:sym typeface="Chelsea Market"/>
              </a:rPr>
              <a:t>Metacognition in Action</a:t>
            </a:r>
            <a:endParaRPr sz="100" b="1">
              <a:solidFill>
                <a:schemeClr val="accent1"/>
              </a:solidFill>
              <a:latin typeface="Chelsea Market"/>
              <a:ea typeface="Chelsea Market"/>
              <a:cs typeface="Chelsea Market"/>
              <a:sym typeface="Chelsea Marke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graphicFrame>
        <p:nvGraphicFramePr>
          <p:cNvPr id="157" name="Google Shape;157;p24"/>
          <p:cNvGraphicFramePr/>
          <p:nvPr/>
        </p:nvGraphicFramePr>
        <p:xfrm>
          <a:off x="0" y="0"/>
          <a:ext cx="3000000" cy="3000000"/>
        </p:xfrm>
        <a:graphic>
          <a:graphicData uri="http://schemas.openxmlformats.org/drawingml/2006/table">
            <a:tbl>
              <a:tblPr>
                <a:noFill/>
                <a:tableStyleId>{E43B145F-CEC1-492E-82DD-3E994C0AAAE8}</a:tableStyleId>
              </a:tblPr>
              <a:tblGrid>
                <a:gridCol w="1814375">
                  <a:extLst>
                    <a:ext uri="{9D8B030D-6E8A-4147-A177-3AD203B41FA5}">
                      <a16:colId xmlns:a16="http://schemas.microsoft.com/office/drawing/2014/main" val="20000"/>
                    </a:ext>
                  </a:extLst>
                </a:gridCol>
                <a:gridCol w="1814375">
                  <a:extLst>
                    <a:ext uri="{9D8B030D-6E8A-4147-A177-3AD203B41FA5}">
                      <a16:colId xmlns:a16="http://schemas.microsoft.com/office/drawing/2014/main" val="20001"/>
                    </a:ext>
                  </a:extLst>
                </a:gridCol>
                <a:gridCol w="1814375">
                  <a:extLst>
                    <a:ext uri="{9D8B030D-6E8A-4147-A177-3AD203B41FA5}">
                      <a16:colId xmlns:a16="http://schemas.microsoft.com/office/drawing/2014/main" val="20002"/>
                    </a:ext>
                  </a:extLst>
                </a:gridCol>
                <a:gridCol w="1814375">
                  <a:extLst>
                    <a:ext uri="{9D8B030D-6E8A-4147-A177-3AD203B41FA5}">
                      <a16:colId xmlns:a16="http://schemas.microsoft.com/office/drawing/2014/main" val="20003"/>
                    </a:ext>
                  </a:extLst>
                </a:gridCol>
                <a:gridCol w="1814375">
                  <a:extLst>
                    <a:ext uri="{9D8B030D-6E8A-4147-A177-3AD203B41FA5}">
                      <a16:colId xmlns:a16="http://schemas.microsoft.com/office/drawing/2014/main" val="20004"/>
                    </a:ext>
                  </a:extLst>
                </a:gridCol>
              </a:tblGrid>
              <a:tr h="2571750">
                <a:tc>
                  <a:txBody>
                    <a:bodyPr/>
                    <a:lstStyle/>
                    <a:p>
                      <a:pPr marL="0" lvl="0" indent="0" algn="ctr" rtl="0">
                        <a:spcBef>
                          <a:spcPts val="0"/>
                        </a:spcBef>
                        <a:spcAft>
                          <a:spcPts val="0"/>
                        </a:spcAft>
                        <a:buNone/>
                      </a:pPr>
                      <a:r>
                        <a:rPr lang="en-GB" sz="1000" b="1">
                          <a:latin typeface="Chelsea Market"/>
                          <a:ea typeface="Chelsea Market"/>
                          <a:cs typeface="Chelsea Market"/>
                          <a:sym typeface="Chelsea Market"/>
                        </a:rPr>
                        <a:t>Questioning</a:t>
                      </a:r>
                      <a:endParaRPr sz="1000" b="1">
                        <a:latin typeface="Chelsea Market"/>
                        <a:ea typeface="Chelsea Market"/>
                        <a:cs typeface="Chelsea Market"/>
                        <a:sym typeface="Chelsea Market"/>
                      </a:endParaRPr>
                    </a:p>
                    <a:p>
                      <a:pPr marL="0" lvl="0" indent="0" algn="ctr" rtl="0">
                        <a:spcBef>
                          <a:spcPts val="0"/>
                        </a:spcBef>
                        <a:spcAft>
                          <a:spcPts val="0"/>
                        </a:spcAft>
                        <a:buNone/>
                      </a:pPr>
                      <a:endParaRPr sz="1100">
                        <a:latin typeface="Chelsea Market"/>
                        <a:ea typeface="Chelsea Market"/>
                        <a:cs typeface="Chelsea Market"/>
                        <a:sym typeface="Chelsea Market"/>
                      </a:endParaRPr>
                    </a:p>
                    <a:p>
                      <a:pPr marL="0" lvl="0" indent="0" algn="ctr" rtl="0">
                        <a:spcBef>
                          <a:spcPts val="0"/>
                        </a:spcBef>
                        <a:spcAft>
                          <a:spcPts val="0"/>
                        </a:spcAft>
                        <a:buNone/>
                      </a:pPr>
                      <a:endParaRPr sz="1100">
                        <a:latin typeface="Chelsea Market"/>
                        <a:ea typeface="Chelsea Market"/>
                        <a:cs typeface="Chelsea Market"/>
                        <a:sym typeface="Chelsea Market"/>
                      </a:endParaRPr>
                    </a:p>
                    <a:p>
                      <a:pPr marL="0" lvl="0" indent="0" algn="l" rtl="0">
                        <a:spcBef>
                          <a:spcPts val="0"/>
                        </a:spcBef>
                        <a:spcAft>
                          <a:spcPts val="0"/>
                        </a:spcAft>
                        <a:buClr>
                          <a:schemeClr val="dk1"/>
                        </a:buClr>
                        <a:buSzPts val="1100"/>
                        <a:buFont typeface="Arial"/>
                        <a:buNone/>
                      </a:pPr>
                      <a:r>
                        <a:rPr lang="en-GB" sz="1000" b="1">
                          <a:solidFill>
                            <a:schemeClr val="accent1"/>
                          </a:solidFill>
                          <a:latin typeface="Quicksand"/>
                          <a:ea typeface="Quicksand"/>
                          <a:cs typeface="Quicksand"/>
                          <a:sym typeface="Quicksand"/>
                        </a:rPr>
                        <a:t>What is it?</a:t>
                      </a:r>
                      <a:endParaRPr sz="1000" b="1">
                        <a:solidFill>
                          <a:schemeClr val="accent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endParaRPr sz="1000" b="1">
                        <a:solidFill>
                          <a:schemeClr val="accent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endParaRPr sz="1000" b="1">
                        <a:solidFill>
                          <a:schemeClr val="accent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endParaRPr sz="1000" b="1">
                        <a:solidFill>
                          <a:schemeClr val="accent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r>
                        <a:rPr lang="en-GB" sz="1000" b="1">
                          <a:solidFill>
                            <a:schemeClr val="accent1"/>
                          </a:solidFill>
                          <a:latin typeface="Quicksand"/>
                          <a:ea typeface="Quicksand"/>
                          <a:cs typeface="Quicksand"/>
                          <a:sym typeface="Quicksand"/>
                        </a:rPr>
                        <a:t>How could you use it in your subject?</a:t>
                      </a:r>
                      <a:endParaRPr sz="1100">
                        <a:latin typeface="Chelsea Market"/>
                        <a:ea typeface="Chelsea Market"/>
                        <a:cs typeface="Chelsea Market"/>
                        <a:sym typeface="Chelsea Market"/>
                      </a:endParaRPr>
                    </a:p>
                  </a:txBody>
                  <a:tcPr marL="91425" marR="91425" marT="91425" marB="91425">
                    <a:lnL w="19050" cap="flat" cmpd="sng">
                      <a:solidFill>
                        <a:schemeClr val="accent1"/>
                      </a:solidFill>
                      <a:prstDash val="solid"/>
                      <a:round/>
                      <a:headEnd type="none" w="sm" len="sm"/>
                      <a:tailEnd type="none" w="sm" len="sm"/>
                    </a:lnL>
                    <a:lnR w="19050" cap="flat" cmpd="sng">
                      <a:solidFill>
                        <a:schemeClr val="accent1"/>
                      </a:solidFill>
                      <a:prstDash val="solid"/>
                      <a:round/>
                      <a:headEnd type="none" w="sm" len="sm"/>
                      <a:tailEnd type="none" w="sm" len="sm"/>
                    </a:lnR>
                    <a:lnT w="19050" cap="flat" cmpd="sng">
                      <a:solidFill>
                        <a:schemeClr val="accent1"/>
                      </a:solidFill>
                      <a:prstDash val="solid"/>
                      <a:round/>
                      <a:headEnd type="none" w="sm" len="sm"/>
                      <a:tailEnd type="none" w="sm" len="sm"/>
                    </a:lnT>
                    <a:lnB w="19050"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GB" sz="900" b="1">
                          <a:solidFill>
                            <a:schemeClr val="dk1"/>
                          </a:solidFill>
                          <a:latin typeface="Chelsea Market"/>
                          <a:ea typeface="Chelsea Market"/>
                          <a:cs typeface="Chelsea Market"/>
                          <a:sym typeface="Chelsea Market"/>
                        </a:rPr>
                        <a:t>Hexagon Sentence Stems</a:t>
                      </a:r>
                      <a:endParaRPr sz="900" b="1">
                        <a:solidFill>
                          <a:schemeClr val="dk1"/>
                        </a:solidFill>
                        <a:latin typeface="Chelsea Market"/>
                        <a:ea typeface="Chelsea Market"/>
                        <a:cs typeface="Chelsea Market"/>
                        <a:sym typeface="Chelsea Market"/>
                      </a:endParaRPr>
                    </a:p>
                    <a:p>
                      <a:pPr marL="0" lvl="0" indent="0" algn="ctr" rtl="0">
                        <a:spcBef>
                          <a:spcPts val="0"/>
                        </a:spcBef>
                        <a:spcAft>
                          <a:spcPts val="0"/>
                        </a:spcAft>
                        <a:buNone/>
                      </a:pPr>
                      <a:endParaRPr sz="1000" b="1">
                        <a:solidFill>
                          <a:schemeClr val="accent1"/>
                        </a:solidFill>
                        <a:latin typeface="Quicksand"/>
                        <a:ea typeface="Quicksand"/>
                        <a:cs typeface="Quicksand"/>
                        <a:sym typeface="Quicksand"/>
                      </a:endParaRPr>
                    </a:p>
                    <a:p>
                      <a:pPr marL="0" lvl="0" indent="0" algn="ctr" rtl="0">
                        <a:spcBef>
                          <a:spcPts val="0"/>
                        </a:spcBef>
                        <a:spcAft>
                          <a:spcPts val="0"/>
                        </a:spcAft>
                        <a:buNone/>
                      </a:pPr>
                      <a:endParaRPr sz="1000" b="1">
                        <a:solidFill>
                          <a:schemeClr val="accent1"/>
                        </a:solidFill>
                        <a:latin typeface="Quicksand"/>
                        <a:ea typeface="Quicksand"/>
                        <a:cs typeface="Quicksand"/>
                        <a:sym typeface="Quicksand"/>
                      </a:endParaRPr>
                    </a:p>
                    <a:p>
                      <a:pPr marL="0" lvl="0" indent="0" algn="l" rtl="0">
                        <a:spcBef>
                          <a:spcPts val="0"/>
                        </a:spcBef>
                        <a:spcAft>
                          <a:spcPts val="0"/>
                        </a:spcAft>
                        <a:buNone/>
                      </a:pPr>
                      <a:endParaRPr sz="1000" b="1">
                        <a:solidFill>
                          <a:schemeClr val="accent1"/>
                        </a:solidFill>
                        <a:latin typeface="Quicksand"/>
                        <a:ea typeface="Quicksand"/>
                        <a:cs typeface="Quicksand"/>
                        <a:sym typeface="Quicksand"/>
                      </a:endParaRPr>
                    </a:p>
                    <a:p>
                      <a:pPr marL="0" lvl="0" indent="0" algn="l" rtl="0">
                        <a:spcBef>
                          <a:spcPts val="0"/>
                        </a:spcBef>
                        <a:spcAft>
                          <a:spcPts val="0"/>
                        </a:spcAft>
                        <a:buNone/>
                      </a:pPr>
                      <a:r>
                        <a:rPr lang="en-GB" sz="1000" b="1">
                          <a:solidFill>
                            <a:schemeClr val="accent1"/>
                          </a:solidFill>
                          <a:latin typeface="Quicksand"/>
                          <a:ea typeface="Quicksand"/>
                          <a:cs typeface="Quicksand"/>
                          <a:sym typeface="Quicksand"/>
                        </a:rPr>
                        <a:t>What is it?</a:t>
                      </a:r>
                      <a:endParaRPr sz="1000" b="1">
                        <a:solidFill>
                          <a:schemeClr val="accent1"/>
                        </a:solidFill>
                        <a:latin typeface="Quicksand"/>
                        <a:ea typeface="Quicksand"/>
                        <a:cs typeface="Quicksand"/>
                        <a:sym typeface="Quicksand"/>
                      </a:endParaRPr>
                    </a:p>
                    <a:p>
                      <a:pPr marL="0" lvl="0" indent="0" algn="l" rtl="0">
                        <a:spcBef>
                          <a:spcPts val="0"/>
                        </a:spcBef>
                        <a:spcAft>
                          <a:spcPts val="0"/>
                        </a:spcAft>
                        <a:buNone/>
                      </a:pPr>
                      <a:endParaRPr sz="1000" b="1">
                        <a:solidFill>
                          <a:schemeClr val="accent1"/>
                        </a:solidFill>
                        <a:latin typeface="Quicksand"/>
                        <a:ea typeface="Quicksand"/>
                        <a:cs typeface="Quicksand"/>
                        <a:sym typeface="Quicksand"/>
                      </a:endParaRPr>
                    </a:p>
                    <a:p>
                      <a:pPr marL="0" lvl="0" indent="0" algn="l" rtl="0">
                        <a:spcBef>
                          <a:spcPts val="0"/>
                        </a:spcBef>
                        <a:spcAft>
                          <a:spcPts val="0"/>
                        </a:spcAft>
                        <a:buNone/>
                      </a:pPr>
                      <a:endParaRPr sz="1000" b="1">
                        <a:solidFill>
                          <a:schemeClr val="accent1"/>
                        </a:solidFill>
                        <a:latin typeface="Quicksand"/>
                        <a:ea typeface="Quicksand"/>
                        <a:cs typeface="Quicksand"/>
                        <a:sym typeface="Quicksand"/>
                      </a:endParaRPr>
                    </a:p>
                    <a:p>
                      <a:pPr marL="0" lvl="0" indent="0" algn="l" rtl="0">
                        <a:spcBef>
                          <a:spcPts val="0"/>
                        </a:spcBef>
                        <a:spcAft>
                          <a:spcPts val="0"/>
                        </a:spcAft>
                        <a:buNone/>
                      </a:pPr>
                      <a:endParaRPr sz="1000" b="1">
                        <a:solidFill>
                          <a:schemeClr val="accent1"/>
                        </a:solidFill>
                        <a:latin typeface="Quicksand"/>
                        <a:ea typeface="Quicksand"/>
                        <a:cs typeface="Quicksand"/>
                        <a:sym typeface="Quicksand"/>
                      </a:endParaRPr>
                    </a:p>
                    <a:p>
                      <a:pPr marL="0" lvl="0" indent="0" algn="l" rtl="0">
                        <a:spcBef>
                          <a:spcPts val="0"/>
                        </a:spcBef>
                        <a:spcAft>
                          <a:spcPts val="0"/>
                        </a:spcAft>
                        <a:buNone/>
                      </a:pPr>
                      <a:r>
                        <a:rPr lang="en-GB" sz="1000" b="1">
                          <a:solidFill>
                            <a:schemeClr val="accent1"/>
                          </a:solidFill>
                          <a:latin typeface="Quicksand"/>
                          <a:ea typeface="Quicksand"/>
                          <a:cs typeface="Quicksand"/>
                          <a:sym typeface="Quicksand"/>
                        </a:rPr>
                        <a:t>How could you use it in your subject?</a:t>
                      </a:r>
                      <a:endParaRPr sz="1000" b="1">
                        <a:solidFill>
                          <a:schemeClr val="accent1"/>
                        </a:solidFill>
                        <a:latin typeface="Quicksand"/>
                        <a:ea typeface="Quicksand"/>
                        <a:cs typeface="Quicksand"/>
                        <a:sym typeface="Quicksand"/>
                      </a:endParaRPr>
                    </a:p>
                  </a:txBody>
                  <a:tcPr marL="91425" marR="91425" marT="91425" marB="91425">
                    <a:lnL w="19050" cap="flat" cmpd="sng">
                      <a:solidFill>
                        <a:schemeClr val="accent1"/>
                      </a:solidFill>
                      <a:prstDash val="solid"/>
                      <a:round/>
                      <a:headEnd type="none" w="sm" len="sm"/>
                      <a:tailEnd type="none" w="sm" len="sm"/>
                    </a:lnL>
                    <a:lnR w="19050" cap="flat" cmpd="sng">
                      <a:solidFill>
                        <a:schemeClr val="accent1"/>
                      </a:solidFill>
                      <a:prstDash val="solid"/>
                      <a:round/>
                      <a:headEnd type="none" w="sm" len="sm"/>
                      <a:tailEnd type="none" w="sm" len="sm"/>
                    </a:lnR>
                    <a:lnT w="19050" cap="flat" cmpd="sng">
                      <a:solidFill>
                        <a:schemeClr val="accent1"/>
                      </a:solidFill>
                      <a:prstDash val="solid"/>
                      <a:round/>
                      <a:headEnd type="none" w="sm" len="sm"/>
                      <a:tailEnd type="none" w="sm" len="sm"/>
                    </a:lnT>
                    <a:lnB w="19050"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GB" sz="900" b="1">
                          <a:solidFill>
                            <a:schemeClr val="dk1"/>
                          </a:solidFill>
                          <a:latin typeface="Chelsea Market"/>
                          <a:ea typeface="Chelsea Market"/>
                          <a:cs typeface="Chelsea Market"/>
                          <a:sym typeface="Chelsea Market"/>
                        </a:rPr>
                        <a:t>Structured metacognitive work using grids</a:t>
                      </a:r>
                      <a:endParaRPr sz="900" b="1">
                        <a:solidFill>
                          <a:schemeClr val="dk1"/>
                        </a:solidFill>
                        <a:latin typeface="Chelsea Market"/>
                        <a:ea typeface="Chelsea Market"/>
                        <a:cs typeface="Chelsea Market"/>
                        <a:sym typeface="Chelsea Market"/>
                      </a:endParaRPr>
                    </a:p>
                    <a:p>
                      <a:pPr marL="0" lvl="0" indent="0" algn="ctr" rtl="0">
                        <a:spcBef>
                          <a:spcPts val="0"/>
                        </a:spcBef>
                        <a:spcAft>
                          <a:spcPts val="0"/>
                        </a:spcAft>
                        <a:buNone/>
                      </a:pPr>
                      <a:endParaRPr sz="1000" b="1">
                        <a:solidFill>
                          <a:schemeClr val="accent1"/>
                        </a:solidFill>
                        <a:latin typeface="Quicksand"/>
                        <a:ea typeface="Quicksand"/>
                        <a:cs typeface="Quicksand"/>
                        <a:sym typeface="Quicksand"/>
                      </a:endParaRPr>
                    </a:p>
                    <a:p>
                      <a:pPr marL="0" lvl="0" indent="0" algn="l" rtl="0">
                        <a:spcBef>
                          <a:spcPts val="0"/>
                        </a:spcBef>
                        <a:spcAft>
                          <a:spcPts val="0"/>
                        </a:spcAft>
                        <a:buNone/>
                      </a:pPr>
                      <a:endParaRPr sz="1000" b="1">
                        <a:solidFill>
                          <a:schemeClr val="accent1"/>
                        </a:solidFill>
                        <a:latin typeface="Quicksand"/>
                        <a:ea typeface="Quicksand"/>
                        <a:cs typeface="Quicksand"/>
                        <a:sym typeface="Quicksand"/>
                      </a:endParaRPr>
                    </a:p>
                    <a:p>
                      <a:pPr marL="0" lvl="0" indent="0" algn="l" rtl="0">
                        <a:spcBef>
                          <a:spcPts val="0"/>
                        </a:spcBef>
                        <a:spcAft>
                          <a:spcPts val="0"/>
                        </a:spcAft>
                        <a:buNone/>
                      </a:pPr>
                      <a:r>
                        <a:rPr lang="en-GB" sz="1000" b="1">
                          <a:solidFill>
                            <a:schemeClr val="accent1"/>
                          </a:solidFill>
                          <a:latin typeface="Quicksand"/>
                          <a:ea typeface="Quicksand"/>
                          <a:cs typeface="Quicksand"/>
                          <a:sym typeface="Quicksand"/>
                        </a:rPr>
                        <a:t>What is it?</a:t>
                      </a:r>
                      <a:endParaRPr sz="1000" b="1">
                        <a:solidFill>
                          <a:schemeClr val="accent1"/>
                        </a:solidFill>
                        <a:latin typeface="Quicksand"/>
                        <a:ea typeface="Quicksand"/>
                        <a:cs typeface="Quicksand"/>
                        <a:sym typeface="Quicksand"/>
                      </a:endParaRPr>
                    </a:p>
                    <a:p>
                      <a:pPr marL="0" lvl="0" indent="0" algn="l" rtl="0">
                        <a:spcBef>
                          <a:spcPts val="0"/>
                        </a:spcBef>
                        <a:spcAft>
                          <a:spcPts val="0"/>
                        </a:spcAft>
                        <a:buNone/>
                      </a:pPr>
                      <a:endParaRPr sz="1000" b="1">
                        <a:solidFill>
                          <a:schemeClr val="accent1"/>
                        </a:solidFill>
                        <a:latin typeface="Quicksand"/>
                        <a:ea typeface="Quicksand"/>
                        <a:cs typeface="Quicksand"/>
                        <a:sym typeface="Quicksand"/>
                      </a:endParaRPr>
                    </a:p>
                    <a:p>
                      <a:pPr marL="0" lvl="0" indent="0" algn="l" rtl="0">
                        <a:spcBef>
                          <a:spcPts val="0"/>
                        </a:spcBef>
                        <a:spcAft>
                          <a:spcPts val="0"/>
                        </a:spcAft>
                        <a:buNone/>
                      </a:pPr>
                      <a:endParaRPr sz="1000" b="1">
                        <a:solidFill>
                          <a:schemeClr val="accent1"/>
                        </a:solidFill>
                        <a:latin typeface="Quicksand"/>
                        <a:ea typeface="Quicksand"/>
                        <a:cs typeface="Quicksand"/>
                        <a:sym typeface="Quicksand"/>
                      </a:endParaRPr>
                    </a:p>
                    <a:p>
                      <a:pPr marL="0" lvl="0" indent="0" algn="l" rtl="0">
                        <a:spcBef>
                          <a:spcPts val="0"/>
                        </a:spcBef>
                        <a:spcAft>
                          <a:spcPts val="0"/>
                        </a:spcAft>
                        <a:buNone/>
                      </a:pPr>
                      <a:endParaRPr sz="1000" b="1">
                        <a:solidFill>
                          <a:schemeClr val="accent1"/>
                        </a:solidFill>
                        <a:latin typeface="Quicksand"/>
                        <a:ea typeface="Quicksand"/>
                        <a:cs typeface="Quicksand"/>
                        <a:sym typeface="Quicksand"/>
                      </a:endParaRPr>
                    </a:p>
                    <a:p>
                      <a:pPr marL="0" lvl="0" indent="0" algn="l" rtl="0">
                        <a:spcBef>
                          <a:spcPts val="0"/>
                        </a:spcBef>
                        <a:spcAft>
                          <a:spcPts val="0"/>
                        </a:spcAft>
                        <a:buNone/>
                      </a:pPr>
                      <a:r>
                        <a:rPr lang="en-GB" sz="1000" b="1">
                          <a:solidFill>
                            <a:schemeClr val="accent1"/>
                          </a:solidFill>
                          <a:latin typeface="Quicksand"/>
                          <a:ea typeface="Quicksand"/>
                          <a:cs typeface="Quicksand"/>
                          <a:sym typeface="Quicksand"/>
                        </a:rPr>
                        <a:t>How could you use it in your subject?</a:t>
                      </a:r>
                      <a:endParaRPr sz="1000" b="1">
                        <a:solidFill>
                          <a:schemeClr val="accent1"/>
                        </a:solidFill>
                        <a:latin typeface="Quicksand"/>
                        <a:ea typeface="Quicksand"/>
                        <a:cs typeface="Quicksand"/>
                        <a:sym typeface="Quicksand"/>
                      </a:endParaRPr>
                    </a:p>
                  </a:txBody>
                  <a:tcPr marL="91425" marR="91425" marT="91425" marB="91425">
                    <a:lnL w="19050" cap="flat" cmpd="sng">
                      <a:solidFill>
                        <a:schemeClr val="accent1"/>
                      </a:solidFill>
                      <a:prstDash val="solid"/>
                      <a:round/>
                      <a:headEnd type="none" w="sm" len="sm"/>
                      <a:tailEnd type="none" w="sm" len="sm"/>
                    </a:lnL>
                    <a:lnR w="19050" cap="flat" cmpd="sng">
                      <a:solidFill>
                        <a:schemeClr val="accent1"/>
                      </a:solidFill>
                      <a:prstDash val="solid"/>
                      <a:round/>
                      <a:headEnd type="none" w="sm" len="sm"/>
                      <a:tailEnd type="none" w="sm" len="sm"/>
                    </a:lnR>
                    <a:lnT w="19050" cap="flat" cmpd="sng">
                      <a:solidFill>
                        <a:schemeClr val="accent1"/>
                      </a:solidFill>
                      <a:prstDash val="solid"/>
                      <a:round/>
                      <a:headEnd type="none" w="sm" len="sm"/>
                      <a:tailEnd type="none" w="sm" len="sm"/>
                    </a:lnT>
                    <a:lnB w="19050"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GB" sz="1000" b="1">
                          <a:solidFill>
                            <a:schemeClr val="dk1"/>
                          </a:solidFill>
                          <a:latin typeface="Chelsea Market"/>
                          <a:ea typeface="Chelsea Market"/>
                          <a:cs typeface="Chelsea Market"/>
                          <a:sym typeface="Chelsea Market"/>
                        </a:rPr>
                        <a:t>Reciprocal Reading</a:t>
                      </a:r>
                      <a:endParaRPr sz="1000" b="1">
                        <a:solidFill>
                          <a:schemeClr val="dk1"/>
                        </a:solidFill>
                        <a:latin typeface="Chelsea Market"/>
                        <a:ea typeface="Chelsea Market"/>
                        <a:cs typeface="Chelsea Market"/>
                        <a:sym typeface="Chelsea Market"/>
                      </a:endParaRPr>
                    </a:p>
                    <a:p>
                      <a:pPr marL="0" lvl="0" indent="0" algn="ctr" rtl="0">
                        <a:spcBef>
                          <a:spcPts val="0"/>
                        </a:spcBef>
                        <a:spcAft>
                          <a:spcPts val="0"/>
                        </a:spcAft>
                        <a:buNone/>
                      </a:pPr>
                      <a:endParaRPr sz="1000" b="1">
                        <a:solidFill>
                          <a:schemeClr val="accent1"/>
                        </a:solidFill>
                        <a:latin typeface="Quicksand"/>
                        <a:ea typeface="Quicksand"/>
                        <a:cs typeface="Quicksand"/>
                        <a:sym typeface="Quicksand"/>
                      </a:endParaRPr>
                    </a:p>
                    <a:p>
                      <a:pPr marL="0" lvl="0" indent="0" algn="ctr" rtl="0">
                        <a:spcBef>
                          <a:spcPts val="0"/>
                        </a:spcBef>
                        <a:spcAft>
                          <a:spcPts val="0"/>
                        </a:spcAft>
                        <a:buNone/>
                      </a:pPr>
                      <a:endParaRPr sz="1000" b="1">
                        <a:solidFill>
                          <a:schemeClr val="accent1"/>
                        </a:solidFill>
                        <a:latin typeface="Quicksand"/>
                        <a:ea typeface="Quicksand"/>
                        <a:cs typeface="Quicksand"/>
                        <a:sym typeface="Quicksand"/>
                      </a:endParaRPr>
                    </a:p>
                    <a:p>
                      <a:pPr marL="0" lvl="0" indent="0" algn="l" rtl="0">
                        <a:spcBef>
                          <a:spcPts val="0"/>
                        </a:spcBef>
                        <a:spcAft>
                          <a:spcPts val="0"/>
                        </a:spcAft>
                        <a:buNone/>
                      </a:pPr>
                      <a:endParaRPr sz="1000" b="1">
                        <a:solidFill>
                          <a:schemeClr val="accent1"/>
                        </a:solidFill>
                        <a:latin typeface="Quicksand"/>
                        <a:ea typeface="Quicksand"/>
                        <a:cs typeface="Quicksand"/>
                        <a:sym typeface="Quicksand"/>
                      </a:endParaRPr>
                    </a:p>
                    <a:p>
                      <a:pPr marL="0" lvl="0" indent="0" algn="l" rtl="0">
                        <a:spcBef>
                          <a:spcPts val="0"/>
                        </a:spcBef>
                        <a:spcAft>
                          <a:spcPts val="0"/>
                        </a:spcAft>
                        <a:buNone/>
                      </a:pPr>
                      <a:r>
                        <a:rPr lang="en-GB" sz="1000" b="1">
                          <a:solidFill>
                            <a:schemeClr val="accent1"/>
                          </a:solidFill>
                          <a:latin typeface="Quicksand"/>
                          <a:ea typeface="Quicksand"/>
                          <a:cs typeface="Quicksand"/>
                          <a:sym typeface="Quicksand"/>
                        </a:rPr>
                        <a:t>What is it?</a:t>
                      </a:r>
                      <a:endParaRPr sz="1000" b="1">
                        <a:solidFill>
                          <a:schemeClr val="accent1"/>
                        </a:solidFill>
                        <a:latin typeface="Quicksand"/>
                        <a:ea typeface="Quicksand"/>
                        <a:cs typeface="Quicksand"/>
                        <a:sym typeface="Quicksand"/>
                      </a:endParaRPr>
                    </a:p>
                    <a:p>
                      <a:pPr marL="0" lvl="0" indent="0" algn="l" rtl="0">
                        <a:spcBef>
                          <a:spcPts val="0"/>
                        </a:spcBef>
                        <a:spcAft>
                          <a:spcPts val="0"/>
                        </a:spcAft>
                        <a:buNone/>
                      </a:pPr>
                      <a:endParaRPr sz="1000" b="1">
                        <a:solidFill>
                          <a:schemeClr val="accent1"/>
                        </a:solidFill>
                        <a:latin typeface="Quicksand"/>
                        <a:ea typeface="Quicksand"/>
                        <a:cs typeface="Quicksand"/>
                        <a:sym typeface="Quicksand"/>
                      </a:endParaRPr>
                    </a:p>
                    <a:p>
                      <a:pPr marL="0" lvl="0" indent="0" algn="l" rtl="0">
                        <a:spcBef>
                          <a:spcPts val="0"/>
                        </a:spcBef>
                        <a:spcAft>
                          <a:spcPts val="0"/>
                        </a:spcAft>
                        <a:buNone/>
                      </a:pPr>
                      <a:endParaRPr sz="1000" b="1">
                        <a:solidFill>
                          <a:schemeClr val="accent1"/>
                        </a:solidFill>
                        <a:latin typeface="Quicksand"/>
                        <a:ea typeface="Quicksand"/>
                        <a:cs typeface="Quicksand"/>
                        <a:sym typeface="Quicksand"/>
                      </a:endParaRPr>
                    </a:p>
                    <a:p>
                      <a:pPr marL="0" lvl="0" indent="0" algn="l" rtl="0">
                        <a:spcBef>
                          <a:spcPts val="0"/>
                        </a:spcBef>
                        <a:spcAft>
                          <a:spcPts val="0"/>
                        </a:spcAft>
                        <a:buNone/>
                      </a:pPr>
                      <a:endParaRPr sz="1000" b="1">
                        <a:solidFill>
                          <a:schemeClr val="accent1"/>
                        </a:solidFill>
                        <a:latin typeface="Quicksand"/>
                        <a:ea typeface="Quicksand"/>
                        <a:cs typeface="Quicksand"/>
                        <a:sym typeface="Quicksand"/>
                      </a:endParaRPr>
                    </a:p>
                    <a:p>
                      <a:pPr marL="0" lvl="0" indent="0" algn="l" rtl="0">
                        <a:spcBef>
                          <a:spcPts val="0"/>
                        </a:spcBef>
                        <a:spcAft>
                          <a:spcPts val="0"/>
                        </a:spcAft>
                        <a:buNone/>
                      </a:pPr>
                      <a:r>
                        <a:rPr lang="en-GB" sz="1000" b="1">
                          <a:solidFill>
                            <a:schemeClr val="accent1"/>
                          </a:solidFill>
                          <a:latin typeface="Quicksand"/>
                          <a:ea typeface="Quicksand"/>
                          <a:cs typeface="Quicksand"/>
                          <a:sym typeface="Quicksand"/>
                        </a:rPr>
                        <a:t>How could you use it in your subject?</a:t>
                      </a:r>
                      <a:endParaRPr sz="1000" b="1">
                        <a:solidFill>
                          <a:schemeClr val="accent1"/>
                        </a:solidFill>
                        <a:latin typeface="Quicksand"/>
                        <a:ea typeface="Quicksand"/>
                        <a:cs typeface="Quicksand"/>
                        <a:sym typeface="Quicksand"/>
                      </a:endParaRPr>
                    </a:p>
                  </a:txBody>
                  <a:tcPr marL="91425" marR="91425" marT="91425" marB="91425">
                    <a:lnL w="19050" cap="flat" cmpd="sng">
                      <a:solidFill>
                        <a:schemeClr val="accent1"/>
                      </a:solidFill>
                      <a:prstDash val="solid"/>
                      <a:round/>
                      <a:headEnd type="none" w="sm" len="sm"/>
                      <a:tailEnd type="none" w="sm" len="sm"/>
                    </a:lnL>
                    <a:lnR w="19050" cap="flat" cmpd="sng">
                      <a:solidFill>
                        <a:schemeClr val="accent1"/>
                      </a:solidFill>
                      <a:prstDash val="solid"/>
                      <a:round/>
                      <a:headEnd type="none" w="sm" len="sm"/>
                      <a:tailEnd type="none" w="sm" len="sm"/>
                    </a:lnR>
                    <a:lnT w="19050" cap="flat" cmpd="sng">
                      <a:solidFill>
                        <a:schemeClr val="accent1"/>
                      </a:solidFill>
                      <a:prstDash val="solid"/>
                      <a:round/>
                      <a:headEnd type="none" w="sm" len="sm"/>
                      <a:tailEnd type="none" w="sm" len="sm"/>
                    </a:lnT>
                    <a:lnB w="19050"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GB" sz="1000" b="1">
                          <a:latin typeface="Chelsea Market"/>
                          <a:ea typeface="Chelsea Market"/>
                          <a:cs typeface="Chelsea Market"/>
                          <a:sym typeface="Chelsea Market"/>
                        </a:rPr>
                        <a:t>Metacognitive modelling</a:t>
                      </a:r>
                      <a:endParaRPr sz="1000" b="1">
                        <a:latin typeface="Chelsea Market"/>
                        <a:ea typeface="Chelsea Market"/>
                        <a:cs typeface="Chelsea Market"/>
                        <a:sym typeface="Chelsea Market"/>
                      </a:endParaRPr>
                    </a:p>
                    <a:p>
                      <a:pPr marL="0" lvl="0" indent="0" algn="ctr" rtl="0">
                        <a:spcBef>
                          <a:spcPts val="0"/>
                        </a:spcBef>
                        <a:spcAft>
                          <a:spcPts val="0"/>
                        </a:spcAft>
                        <a:buNone/>
                      </a:pPr>
                      <a:endParaRPr sz="1000" b="1">
                        <a:latin typeface="Quicksand"/>
                        <a:ea typeface="Quicksand"/>
                        <a:cs typeface="Quicksand"/>
                        <a:sym typeface="Quicksand"/>
                      </a:endParaRPr>
                    </a:p>
                    <a:p>
                      <a:pPr marL="0" lvl="0" indent="0" algn="l" rtl="0">
                        <a:spcBef>
                          <a:spcPts val="0"/>
                        </a:spcBef>
                        <a:spcAft>
                          <a:spcPts val="0"/>
                        </a:spcAft>
                        <a:buNone/>
                      </a:pPr>
                      <a:endParaRPr sz="1000" b="1">
                        <a:solidFill>
                          <a:schemeClr val="accent1"/>
                        </a:solidFill>
                        <a:latin typeface="Quicksand"/>
                        <a:ea typeface="Quicksand"/>
                        <a:cs typeface="Quicksand"/>
                        <a:sym typeface="Quicksand"/>
                      </a:endParaRPr>
                    </a:p>
                    <a:p>
                      <a:pPr marL="0" lvl="0" indent="0" algn="l" rtl="0">
                        <a:spcBef>
                          <a:spcPts val="0"/>
                        </a:spcBef>
                        <a:spcAft>
                          <a:spcPts val="0"/>
                        </a:spcAft>
                        <a:buNone/>
                      </a:pPr>
                      <a:endParaRPr sz="1000" b="1">
                        <a:solidFill>
                          <a:schemeClr val="accent1"/>
                        </a:solidFill>
                        <a:latin typeface="Quicksand"/>
                        <a:ea typeface="Quicksand"/>
                        <a:cs typeface="Quicksand"/>
                        <a:sym typeface="Quicksand"/>
                      </a:endParaRPr>
                    </a:p>
                    <a:p>
                      <a:pPr marL="0" lvl="0" indent="0" algn="l" rtl="0">
                        <a:spcBef>
                          <a:spcPts val="0"/>
                        </a:spcBef>
                        <a:spcAft>
                          <a:spcPts val="0"/>
                        </a:spcAft>
                        <a:buNone/>
                      </a:pPr>
                      <a:r>
                        <a:rPr lang="en-GB" sz="1000" b="1">
                          <a:solidFill>
                            <a:schemeClr val="accent1"/>
                          </a:solidFill>
                          <a:latin typeface="Quicksand"/>
                          <a:ea typeface="Quicksand"/>
                          <a:cs typeface="Quicksand"/>
                          <a:sym typeface="Quicksand"/>
                        </a:rPr>
                        <a:t>What is it?</a:t>
                      </a:r>
                      <a:endParaRPr sz="1000" b="1">
                        <a:solidFill>
                          <a:schemeClr val="accent1"/>
                        </a:solidFill>
                        <a:latin typeface="Quicksand"/>
                        <a:ea typeface="Quicksand"/>
                        <a:cs typeface="Quicksand"/>
                        <a:sym typeface="Quicksand"/>
                      </a:endParaRPr>
                    </a:p>
                    <a:p>
                      <a:pPr marL="0" lvl="0" indent="0" algn="l" rtl="0">
                        <a:spcBef>
                          <a:spcPts val="0"/>
                        </a:spcBef>
                        <a:spcAft>
                          <a:spcPts val="0"/>
                        </a:spcAft>
                        <a:buNone/>
                      </a:pPr>
                      <a:endParaRPr sz="1000" b="1">
                        <a:solidFill>
                          <a:schemeClr val="accent1"/>
                        </a:solidFill>
                        <a:latin typeface="Quicksand"/>
                        <a:ea typeface="Quicksand"/>
                        <a:cs typeface="Quicksand"/>
                        <a:sym typeface="Quicksand"/>
                      </a:endParaRPr>
                    </a:p>
                    <a:p>
                      <a:pPr marL="0" lvl="0" indent="0" algn="l" rtl="0">
                        <a:spcBef>
                          <a:spcPts val="0"/>
                        </a:spcBef>
                        <a:spcAft>
                          <a:spcPts val="0"/>
                        </a:spcAft>
                        <a:buNone/>
                      </a:pPr>
                      <a:endParaRPr sz="1000" b="1">
                        <a:solidFill>
                          <a:schemeClr val="accent1"/>
                        </a:solidFill>
                        <a:latin typeface="Quicksand"/>
                        <a:ea typeface="Quicksand"/>
                        <a:cs typeface="Quicksand"/>
                        <a:sym typeface="Quicksand"/>
                      </a:endParaRPr>
                    </a:p>
                    <a:p>
                      <a:pPr marL="0" lvl="0" indent="0" algn="l" rtl="0">
                        <a:spcBef>
                          <a:spcPts val="0"/>
                        </a:spcBef>
                        <a:spcAft>
                          <a:spcPts val="0"/>
                        </a:spcAft>
                        <a:buNone/>
                      </a:pPr>
                      <a:endParaRPr sz="1000" b="1">
                        <a:solidFill>
                          <a:schemeClr val="accent1"/>
                        </a:solidFill>
                        <a:latin typeface="Quicksand"/>
                        <a:ea typeface="Quicksand"/>
                        <a:cs typeface="Quicksand"/>
                        <a:sym typeface="Quicksand"/>
                      </a:endParaRPr>
                    </a:p>
                    <a:p>
                      <a:pPr marL="0" lvl="0" indent="0" algn="l" rtl="0">
                        <a:spcBef>
                          <a:spcPts val="0"/>
                        </a:spcBef>
                        <a:spcAft>
                          <a:spcPts val="0"/>
                        </a:spcAft>
                        <a:buNone/>
                      </a:pPr>
                      <a:r>
                        <a:rPr lang="en-GB" sz="1000" b="1">
                          <a:solidFill>
                            <a:schemeClr val="accent1"/>
                          </a:solidFill>
                          <a:latin typeface="Quicksand"/>
                          <a:ea typeface="Quicksand"/>
                          <a:cs typeface="Quicksand"/>
                          <a:sym typeface="Quicksand"/>
                        </a:rPr>
                        <a:t>How could you use it in your subject? </a:t>
                      </a:r>
                      <a:endParaRPr sz="1000" b="1">
                        <a:solidFill>
                          <a:schemeClr val="accent1"/>
                        </a:solidFill>
                        <a:latin typeface="Quicksand"/>
                        <a:ea typeface="Quicksand"/>
                        <a:cs typeface="Quicksand"/>
                        <a:sym typeface="Quicksand"/>
                      </a:endParaRPr>
                    </a:p>
                  </a:txBody>
                  <a:tcPr marL="91425" marR="91425" marT="91425" marB="91425">
                    <a:lnL w="19050" cap="flat" cmpd="sng">
                      <a:solidFill>
                        <a:schemeClr val="accent1"/>
                      </a:solidFill>
                      <a:prstDash val="solid"/>
                      <a:round/>
                      <a:headEnd type="none" w="sm" len="sm"/>
                      <a:tailEnd type="none" w="sm" len="sm"/>
                    </a:lnL>
                    <a:lnR w="19050" cap="flat" cmpd="sng">
                      <a:solidFill>
                        <a:schemeClr val="accent1"/>
                      </a:solidFill>
                      <a:prstDash val="solid"/>
                      <a:round/>
                      <a:headEnd type="none" w="sm" len="sm"/>
                      <a:tailEnd type="none" w="sm" len="sm"/>
                    </a:lnR>
                    <a:lnT w="19050" cap="flat" cmpd="sng">
                      <a:solidFill>
                        <a:schemeClr val="accent1"/>
                      </a:solidFill>
                      <a:prstDash val="solid"/>
                      <a:round/>
                      <a:headEnd type="none" w="sm" len="sm"/>
                      <a:tailEnd type="none" w="sm" len="sm"/>
                    </a:lnT>
                    <a:lnB w="1905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2571750">
                <a:tc>
                  <a:txBody>
                    <a:bodyPr/>
                    <a:lstStyle/>
                    <a:p>
                      <a:pPr marL="0" lvl="0" indent="0" algn="ctr" rtl="0">
                        <a:spcBef>
                          <a:spcPts val="0"/>
                        </a:spcBef>
                        <a:spcAft>
                          <a:spcPts val="0"/>
                        </a:spcAft>
                        <a:buNone/>
                      </a:pPr>
                      <a:r>
                        <a:rPr lang="en-GB" sz="1000" b="1">
                          <a:solidFill>
                            <a:schemeClr val="dk1"/>
                          </a:solidFill>
                          <a:latin typeface="Chelsea Market"/>
                          <a:ea typeface="Chelsea Market"/>
                          <a:cs typeface="Chelsea Market"/>
                          <a:sym typeface="Chelsea Market"/>
                        </a:rPr>
                        <a:t>Exam Wrappers</a:t>
                      </a:r>
                      <a:endParaRPr sz="1000" b="1">
                        <a:solidFill>
                          <a:schemeClr val="dk1"/>
                        </a:solidFill>
                        <a:latin typeface="Chelsea Market"/>
                        <a:ea typeface="Chelsea Market"/>
                        <a:cs typeface="Chelsea Market"/>
                        <a:sym typeface="Chelsea Market"/>
                      </a:endParaRPr>
                    </a:p>
                    <a:p>
                      <a:pPr marL="0" lvl="0" indent="0" algn="ctr" rtl="0">
                        <a:spcBef>
                          <a:spcPts val="0"/>
                        </a:spcBef>
                        <a:spcAft>
                          <a:spcPts val="0"/>
                        </a:spcAft>
                        <a:buNone/>
                      </a:pPr>
                      <a:endParaRPr sz="1000" b="1">
                        <a:solidFill>
                          <a:schemeClr val="accent1"/>
                        </a:solidFill>
                        <a:latin typeface="Quicksand"/>
                        <a:ea typeface="Quicksand"/>
                        <a:cs typeface="Quicksand"/>
                        <a:sym typeface="Quicksand"/>
                      </a:endParaRPr>
                    </a:p>
                    <a:p>
                      <a:pPr marL="0" lvl="0" indent="0" algn="ctr" rtl="0">
                        <a:spcBef>
                          <a:spcPts val="0"/>
                        </a:spcBef>
                        <a:spcAft>
                          <a:spcPts val="0"/>
                        </a:spcAft>
                        <a:buNone/>
                      </a:pPr>
                      <a:endParaRPr sz="1000" b="1">
                        <a:solidFill>
                          <a:schemeClr val="accent1"/>
                        </a:solidFill>
                        <a:latin typeface="Quicksand"/>
                        <a:ea typeface="Quicksand"/>
                        <a:cs typeface="Quicksand"/>
                        <a:sym typeface="Quicksand"/>
                      </a:endParaRPr>
                    </a:p>
                    <a:p>
                      <a:pPr marL="0" lvl="0" indent="0" algn="l" rtl="0">
                        <a:spcBef>
                          <a:spcPts val="0"/>
                        </a:spcBef>
                        <a:spcAft>
                          <a:spcPts val="0"/>
                        </a:spcAft>
                        <a:buNone/>
                      </a:pPr>
                      <a:endParaRPr sz="1000" b="1">
                        <a:solidFill>
                          <a:schemeClr val="accent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r>
                        <a:rPr lang="en-GB" sz="1000" b="1">
                          <a:solidFill>
                            <a:schemeClr val="accent1"/>
                          </a:solidFill>
                          <a:latin typeface="Quicksand"/>
                          <a:ea typeface="Quicksand"/>
                          <a:cs typeface="Quicksand"/>
                          <a:sym typeface="Quicksand"/>
                        </a:rPr>
                        <a:t>What is it?</a:t>
                      </a:r>
                      <a:endParaRPr sz="1000" b="1">
                        <a:solidFill>
                          <a:schemeClr val="accent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endParaRPr sz="1000" b="1">
                        <a:solidFill>
                          <a:schemeClr val="accent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endParaRPr sz="1000" b="1">
                        <a:solidFill>
                          <a:schemeClr val="accent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endParaRPr sz="1000" b="1">
                        <a:solidFill>
                          <a:schemeClr val="accent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r>
                        <a:rPr lang="en-GB" sz="1000" b="1">
                          <a:solidFill>
                            <a:schemeClr val="accent1"/>
                          </a:solidFill>
                          <a:latin typeface="Quicksand"/>
                          <a:ea typeface="Quicksand"/>
                          <a:cs typeface="Quicksand"/>
                          <a:sym typeface="Quicksand"/>
                        </a:rPr>
                        <a:t>How could you use it in your subject?</a:t>
                      </a:r>
                      <a:endParaRPr sz="1000" b="1">
                        <a:solidFill>
                          <a:schemeClr val="accent1"/>
                        </a:solidFill>
                        <a:latin typeface="Quicksand"/>
                        <a:ea typeface="Quicksand"/>
                        <a:cs typeface="Quicksand"/>
                        <a:sym typeface="Quicksand"/>
                      </a:endParaRPr>
                    </a:p>
                  </a:txBody>
                  <a:tcPr marL="91425" marR="91425" marT="91425" marB="91425">
                    <a:lnL w="19050" cap="flat" cmpd="sng">
                      <a:solidFill>
                        <a:schemeClr val="accent1"/>
                      </a:solidFill>
                      <a:prstDash val="solid"/>
                      <a:round/>
                      <a:headEnd type="none" w="sm" len="sm"/>
                      <a:tailEnd type="none" w="sm" len="sm"/>
                    </a:lnL>
                    <a:lnR w="19050" cap="flat" cmpd="sng">
                      <a:solidFill>
                        <a:schemeClr val="accent1"/>
                      </a:solidFill>
                      <a:prstDash val="solid"/>
                      <a:round/>
                      <a:headEnd type="none" w="sm" len="sm"/>
                      <a:tailEnd type="none" w="sm" len="sm"/>
                    </a:lnR>
                    <a:lnT w="19050" cap="flat" cmpd="sng">
                      <a:solidFill>
                        <a:schemeClr val="accent1"/>
                      </a:solidFill>
                      <a:prstDash val="solid"/>
                      <a:round/>
                      <a:headEnd type="none" w="sm" len="sm"/>
                      <a:tailEnd type="none" w="sm" len="sm"/>
                    </a:lnT>
                    <a:lnB w="19050"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GB" sz="1000" b="1">
                          <a:solidFill>
                            <a:schemeClr val="dk1"/>
                          </a:solidFill>
                          <a:latin typeface="Chelsea Market"/>
                          <a:ea typeface="Chelsea Market"/>
                          <a:cs typeface="Chelsea Market"/>
                          <a:sym typeface="Chelsea Market"/>
                        </a:rPr>
                        <a:t>Zones: comfort-challenge-panic</a:t>
                      </a:r>
                      <a:endParaRPr sz="1000" b="1">
                        <a:solidFill>
                          <a:schemeClr val="dk1"/>
                        </a:solidFill>
                        <a:latin typeface="Chelsea Market"/>
                        <a:ea typeface="Chelsea Market"/>
                        <a:cs typeface="Chelsea Market"/>
                        <a:sym typeface="Chelsea Market"/>
                      </a:endParaRPr>
                    </a:p>
                    <a:p>
                      <a:pPr marL="0" lvl="0" indent="0" algn="ctr" rtl="0">
                        <a:spcBef>
                          <a:spcPts val="0"/>
                        </a:spcBef>
                        <a:spcAft>
                          <a:spcPts val="0"/>
                        </a:spcAft>
                        <a:buNone/>
                      </a:pPr>
                      <a:endParaRPr sz="1000" b="1">
                        <a:solidFill>
                          <a:schemeClr val="accent1"/>
                        </a:solidFill>
                        <a:latin typeface="Quicksand"/>
                        <a:ea typeface="Quicksand"/>
                        <a:cs typeface="Quicksand"/>
                        <a:sym typeface="Quicksand"/>
                      </a:endParaRPr>
                    </a:p>
                    <a:p>
                      <a:pPr marL="0" lvl="0" indent="0" algn="l" rtl="0">
                        <a:spcBef>
                          <a:spcPts val="0"/>
                        </a:spcBef>
                        <a:spcAft>
                          <a:spcPts val="0"/>
                        </a:spcAft>
                        <a:buNone/>
                      </a:pPr>
                      <a:endParaRPr sz="1000" b="1">
                        <a:solidFill>
                          <a:schemeClr val="accent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r>
                        <a:rPr lang="en-GB" sz="1000" b="1">
                          <a:solidFill>
                            <a:schemeClr val="accent1"/>
                          </a:solidFill>
                          <a:latin typeface="Quicksand"/>
                          <a:ea typeface="Quicksand"/>
                          <a:cs typeface="Quicksand"/>
                          <a:sym typeface="Quicksand"/>
                        </a:rPr>
                        <a:t>What is it?</a:t>
                      </a:r>
                      <a:endParaRPr sz="1000" b="1">
                        <a:solidFill>
                          <a:schemeClr val="accent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endParaRPr sz="1000" b="1">
                        <a:solidFill>
                          <a:schemeClr val="accent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endParaRPr sz="1000" b="1">
                        <a:solidFill>
                          <a:schemeClr val="accent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endParaRPr sz="1000" b="1">
                        <a:solidFill>
                          <a:schemeClr val="accent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r>
                        <a:rPr lang="en-GB" sz="1000" b="1">
                          <a:solidFill>
                            <a:schemeClr val="accent1"/>
                          </a:solidFill>
                          <a:latin typeface="Quicksand"/>
                          <a:ea typeface="Quicksand"/>
                          <a:cs typeface="Quicksand"/>
                          <a:sym typeface="Quicksand"/>
                        </a:rPr>
                        <a:t>How culd you use it in your subject?</a:t>
                      </a:r>
                      <a:endParaRPr sz="1000" b="1">
                        <a:solidFill>
                          <a:schemeClr val="accent1"/>
                        </a:solidFill>
                        <a:latin typeface="Quicksand"/>
                        <a:ea typeface="Quicksand"/>
                        <a:cs typeface="Quicksand"/>
                        <a:sym typeface="Quicksand"/>
                      </a:endParaRPr>
                    </a:p>
                  </a:txBody>
                  <a:tcPr marL="91425" marR="91425" marT="91425" marB="91425">
                    <a:lnL w="19050" cap="flat" cmpd="sng">
                      <a:solidFill>
                        <a:schemeClr val="accent1"/>
                      </a:solidFill>
                      <a:prstDash val="solid"/>
                      <a:round/>
                      <a:headEnd type="none" w="sm" len="sm"/>
                      <a:tailEnd type="none" w="sm" len="sm"/>
                    </a:lnL>
                    <a:lnR w="19050" cap="flat" cmpd="sng">
                      <a:solidFill>
                        <a:schemeClr val="accent1"/>
                      </a:solidFill>
                      <a:prstDash val="solid"/>
                      <a:round/>
                      <a:headEnd type="none" w="sm" len="sm"/>
                      <a:tailEnd type="none" w="sm" len="sm"/>
                    </a:lnR>
                    <a:lnT w="19050" cap="flat" cmpd="sng">
                      <a:solidFill>
                        <a:schemeClr val="accent1"/>
                      </a:solidFill>
                      <a:prstDash val="solid"/>
                      <a:round/>
                      <a:headEnd type="none" w="sm" len="sm"/>
                      <a:tailEnd type="none" w="sm" len="sm"/>
                    </a:lnT>
                    <a:lnB w="19050"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GB" sz="1000" b="1">
                          <a:solidFill>
                            <a:schemeClr val="dk1"/>
                          </a:solidFill>
                          <a:latin typeface="Chelsea Market"/>
                          <a:ea typeface="Chelsea Market"/>
                          <a:cs typeface="Chelsea Market"/>
                          <a:sym typeface="Chelsea Market"/>
                        </a:rPr>
                        <a:t>Sliding Success Criteria</a:t>
                      </a:r>
                      <a:endParaRPr sz="1000" b="1">
                        <a:solidFill>
                          <a:schemeClr val="dk1"/>
                        </a:solidFill>
                        <a:latin typeface="Chelsea Market"/>
                        <a:ea typeface="Chelsea Market"/>
                        <a:cs typeface="Chelsea Market"/>
                        <a:sym typeface="Chelsea Market"/>
                      </a:endParaRPr>
                    </a:p>
                    <a:p>
                      <a:pPr marL="0" lvl="0" indent="0" algn="ctr" rtl="0">
                        <a:spcBef>
                          <a:spcPts val="0"/>
                        </a:spcBef>
                        <a:spcAft>
                          <a:spcPts val="0"/>
                        </a:spcAft>
                        <a:buNone/>
                      </a:pPr>
                      <a:endParaRPr sz="1000" b="1">
                        <a:solidFill>
                          <a:schemeClr val="accent1"/>
                        </a:solidFill>
                        <a:latin typeface="Quicksand"/>
                        <a:ea typeface="Quicksand"/>
                        <a:cs typeface="Quicksand"/>
                        <a:sym typeface="Quicksand"/>
                      </a:endParaRPr>
                    </a:p>
                    <a:p>
                      <a:pPr marL="0" lvl="0" indent="0" algn="l" rtl="0">
                        <a:spcBef>
                          <a:spcPts val="0"/>
                        </a:spcBef>
                        <a:spcAft>
                          <a:spcPts val="0"/>
                        </a:spcAft>
                        <a:buNone/>
                      </a:pPr>
                      <a:endParaRPr sz="1000" b="1">
                        <a:solidFill>
                          <a:schemeClr val="accent1"/>
                        </a:solidFill>
                        <a:latin typeface="Quicksand"/>
                        <a:ea typeface="Quicksand"/>
                        <a:cs typeface="Quicksand"/>
                        <a:sym typeface="Quicksand"/>
                      </a:endParaRPr>
                    </a:p>
                    <a:p>
                      <a:pPr marL="0" lvl="0" indent="0" algn="l" rtl="0">
                        <a:spcBef>
                          <a:spcPts val="0"/>
                        </a:spcBef>
                        <a:spcAft>
                          <a:spcPts val="0"/>
                        </a:spcAft>
                        <a:buNone/>
                      </a:pPr>
                      <a:endParaRPr sz="1000" b="1">
                        <a:solidFill>
                          <a:schemeClr val="accent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r>
                        <a:rPr lang="en-GB" sz="1000" b="1">
                          <a:solidFill>
                            <a:schemeClr val="accent1"/>
                          </a:solidFill>
                          <a:latin typeface="Quicksand"/>
                          <a:ea typeface="Quicksand"/>
                          <a:cs typeface="Quicksand"/>
                          <a:sym typeface="Quicksand"/>
                        </a:rPr>
                        <a:t>What is it?</a:t>
                      </a:r>
                      <a:endParaRPr sz="1000" b="1">
                        <a:solidFill>
                          <a:schemeClr val="accent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endParaRPr sz="1000" b="1">
                        <a:solidFill>
                          <a:schemeClr val="accent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endParaRPr sz="1000" b="1">
                        <a:solidFill>
                          <a:schemeClr val="accent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endParaRPr sz="1000" b="1">
                        <a:solidFill>
                          <a:schemeClr val="accent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r>
                        <a:rPr lang="en-GB" sz="1000" b="1">
                          <a:solidFill>
                            <a:schemeClr val="accent1"/>
                          </a:solidFill>
                          <a:latin typeface="Quicksand"/>
                          <a:ea typeface="Quicksand"/>
                          <a:cs typeface="Quicksand"/>
                          <a:sym typeface="Quicksand"/>
                        </a:rPr>
                        <a:t>How could you use it in your subject?</a:t>
                      </a:r>
                      <a:endParaRPr sz="1000" b="1">
                        <a:solidFill>
                          <a:schemeClr val="accent1"/>
                        </a:solidFill>
                        <a:latin typeface="Quicksand"/>
                        <a:ea typeface="Quicksand"/>
                        <a:cs typeface="Quicksand"/>
                        <a:sym typeface="Quicksand"/>
                      </a:endParaRPr>
                    </a:p>
                  </a:txBody>
                  <a:tcPr marL="91425" marR="91425" marT="91425" marB="91425">
                    <a:lnL w="19050" cap="flat" cmpd="sng">
                      <a:solidFill>
                        <a:schemeClr val="accent1"/>
                      </a:solidFill>
                      <a:prstDash val="solid"/>
                      <a:round/>
                      <a:headEnd type="none" w="sm" len="sm"/>
                      <a:tailEnd type="none" w="sm" len="sm"/>
                    </a:lnL>
                    <a:lnR w="19050" cap="flat" cmpd="sng">
                      <a:solidFill>
                        <a:schemeClr val="accent1"/>
                      </a:solidFill>
                      <a:prstDash val="solid"/>
                      <a:round/>
                      <a:headEnd type="none" w="sm" len="sm"/>
                      <a:tailEnd type="none" w="sm" len="sm"/>
                    </a:lnR>
                    <a:lnT w="19050" cap="flat" cmpd="sng">
                      <a:solidFill>
                        <a:schemeClr val="accent1"/>
                      </a:solidFill>
                      <a:prstDash val="solid"/>
                      <a:round/>
                      <a:headEnd type="none" w="sm" len="sm"/>
                      <a:tailEnd type="none" w="sm" len="sm"/>
                    </a:lnT>
                    <a:lnB w="19050"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GB" sz="1000" b="1">
                          <a:solidFill>
                            <a:schemeClr val="dk1"/>
                          </a:solidFill>
                          <a:latin typeface="Chelsea Market"/>
                          <a:ea typeface="Chelsea Market"/>
                          <a:cs typeface="Chelsea Market"/>
                          <a:sym typeface="Chelsea Market"/>
                        </a:rPr>
                        <a:t>Providing feedback </a:t>
                      </a:r>
                      <a:endParaRPr sz="1000" b="1">
                        <a:solidFill>
                          <a:schemeClr val="dk1"/>
                        </a:solidFill>
                        <a:latin typeface="Chelsea Market"/>
                        <a:ea typeface="Chelsea Market"/>
                        <a:cs typeface="Chelsea Market"/>
                        <a:sym typeface="Chelsea Market"/>
                      </a:endParaRPr>
                    </a:p>
                    <a:p>
                      <a:pPr marL="0" lvl="0" indent="0" algn="ctr" rtl="0">
                        <a:spcBef>
                          <a:spcPts val="0"/>
                        </a:spcBef>
                        <a:spcAft>
                          <a:spcPts val="0"/>
                        </a:spcAft>
                        <a:buNone/>
                      </a:pPr>
                      <a:endParaRPr sz="1000" b="1">
                        <a:solidFill>
                          <a:schemeClr val="accent1"/>
                        </a:solidFill>
                        <a:latin typeface="Quicksand"/>
                        <a:ea typeface="Quicksand"/>
                        <a:cs typeface="Quicksand"/>
                        <a:sym typeface="Quicksand"/>
                      </a:endParaRPr>
                    </a:p>
                    <a:p>
                      <a:pPr marL="0" lvl="0" indent="0" algn="ctr" rtl="0">
                        <a:spcBef>
                          <a:spcPts val="0"/>
                        </a:spcBef>
                        <a:spcAft>
                          <a:spcPts val="0"/>
                        </a:spcAft>
                        <a:buNone/>
                      </a:pPr>
                      <a:endParaRPr sz="1000" b="1">
                        <a:solidFill>
                          <a:schemeClr val="accent1"/>
                        </a:solidFill>
                        <a:latin typeface="Quicksand"/>
                        <a:ea typeface="Quicksand"/>
                        <a:cs typeface="Quicksand"/>
                        <a:sym typeface="Quicksand"/>
                      </a:endParaRPr>
                    </a:p>
                    <a:p>
                      <a:pPr marL="0" lvl="0" indent="0" algn="l" rtl="0">
                        <a:spcBef>
                          <a:spcPts val="0"/>
                        </a:spcBef>
                        <a:spcAft>
                          <a:spcPts val="0"/>
                        </a:spcAft>
                        <a:buNone/>
                      </a:pPr>
                      <a:endParaRPr sz="1000" b="1">
                        <a:solidFill>
                          <a:schemeClr val="accent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r>
                        <a:rPr lang="en-GB" sz="1000" b="1">
                          <a:solidFill>
                            <a:schemeClr val="accent1"/>
                          </a:solidFill>
                          <a:latin typeface="Quicksand"/>
                          <a:ea typeface="Quicksand"/>
                          <a:cs typeface="Quicksand"/>
                          <a:sym typeface="Quicksand"/>
                        </a:rPr>
                        <a:t>What is it?</a:t>
                      </a:r>
                      <a:endParaRPr sz="1000" b="1">
                        <a:solidFill>
                          <a:schemeClr val="accent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endParaRPr sz="1000" b="1">
                        <a:solidFill>
                          <a:schemeClr val="accent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endParaRPr sz="1000" b="1">
                        <a:solidFill>
                          <a:schemeClr val="accent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endParaRPr sz="1000" b="1">
                        <a:solidFill>
                          <a:schemeClr val="accent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r>
                        <a:rPr lang="en-GB" sz="1000" b="1">
                          <a:solidFill>
                            <a:schemeClr val="accent1"/>
                          </a:solidFill>
                          <a:latin typeface="Quicksand"/>
                          <a:ea typeface="Quicksand"/>
                          <a:cs typeface="Quicksand"/>
                          <a:sym typeface="Quicksand"/>
                        </a:rPr>
                        <a:t>How could you use it in your subject?</a:t>
                      </a:r>
                      <a:endParaRPr sz="1000" b="1">
                        <a:solidFill>
                          <a:schemeClr val="accent1"/>
                        </a:solidFill>
                        <a:latin typeface="Quicksand"/>
                        <a:ea typeface="Quicksand"/>
                        <a:cs typeface="Quicksand"/>
                        <a:sym typeface="Quicksand"/>
                      </a:endParaRPr>
                    </a:p>
                  </a:txBody>
                  <a:tcPr marL="91425" marR="91425" marT="91425" marB="91425">
                    <a:lnL w="19050" cap="flat" cmpd="sng">
                      <a:solidFill>
                        <a:schemeClr val="accent1"/>
                      </a:solidFill>
                      <a:prstDash val="solid"/>
                      <a:round/>
                      <a:headEnd type="none" w="sm" len="sm"/>
                      <a:tailEnd type="none" w="sm" len="sm"/>
                    </a:lnL>
                    <a:lnR w="19050" cap="flat" cmpd="sng">
                      <a:solidFill>
                        <a:schemeClr val="accent1"/>
                      </a:solidFill>
                      <a:prstDash val="solid"/>
                      <a:round/>
                      <a:headEnd type="none" w="sm" len="sm"/>
                      <a:tailEnd type="none" w="sm" len="sm"/>
                    </a:lnR>
                    <a:lnT w="19050" cap="flat" cmpd="sng">
                      <a:solidFill>
                        <a:schemeClr val="accent1"/>
                      </a:solidFill>
                      <a:prstDash val="solid"/>
                      <a:round/>
                      <a:headEnd type="none" w="sm" len="sm"/>
                      <a:tailEnd type="none" w="sm" len="sm"/>
                    </a:lnT>
                    <a:lnB w="19050" cap="flat" cmpd="sng">
                      <a:solidFill>
                        <a:schemeClr val="accent1"/>
                      </a:solidFill>
                      <a:prstDash val="solid"/>
                      <a:round/>
                      <a:headEnd type="none" w="sm" len="sm"/>
                      <a:tailEnd type="none" w="sm" len="sm"/>
                    </a:lnB>
                  </a:tcPr>
                </a:tc>
                <a:tc>
                  <a:txBody>
                    <a:bodyPr/>
                    <a:lstStyle/>
                    <a:p>
                      <a:pPr marL="0" lvl="0" indent="0" algn="ctr" rtl="0">
                        <a:spcBef>
                          <a:spcPts val="0"/>
                        </a:spcBef>
                        <a:spcAft>
                          <a:spcPts val="0"/>
                        </a:spcAft>
                        <a:buNone/>
                      </a:pPr>
                      <a:r>
                        <a:rPr lang="en-GB" sz="1000" b="1">
                          <a:solidFill>
                            <a:schemeClr val="dk1"/>
                          </a:solidFill>
                          <a:latin typeface="Chelsea Market"/>
                          <a:ea typeface="Chelsea Market"/>
                          <a:cs typeface="Chelsea Market"/>
                          <a:sym typeface="Chelsea Market"/>
                        </a:rPr>
                        <a:t>Live feedback using target codes</a:t>
                      </a:r>
                      <a:endParaRPr sz="1000" b="1">
                        <a:solidFill>
                          <a:schemeClr val="dk1"/>
                        </a:solidFill>
                        <a:latin typeface="Chelsea Market"/>
                        <a:ea typeface="Chelsea Market"/>
                        <a:cs typeface="Chelsea Market"/>
                        <a:sym typeface="Chelsea Market"/>
                      </a:endParaRPr>
                    </a:p>
                    <a:p>
                      <a:pPr marL="0" lvl="0" indent="0" algn="ctr" rtl="0">
                        <a:spcBef>
                          <a:spcPts val="0"/>
                        </a:spcBef>
                        <a:spcAft>
                          <a:spcPts val="0"/>
                        </a:spcAft>
                        <a:buNone/>
                      </a:pPr>
                      <a:endParaRPr sz="1000" b="1">
                        <a:solidFill>
                          <a:schemeClr val="dk1"/>
                        </a:solidFill>
                        <a:latin typeface="Chelsea Market"/>
                        <a:ea typeface="Chelsea Market"/>
                        <a:cs typeface="Chelsea Market"/>
                        <a:sym typeface="Chelsea Market"/>
                      </a:endParaRPr>
                    </a:p>
                    <a:p>
                      <a:pPr marL="0" lvl="0" indent="0" algn="ctr" rtl="0">
                        <a:spcBef>
                          <a:spcPts val="0"/>
                        </a:spcBef>
                        <a:spcAft>
                          <a:spcPts val="0"/>
                        </a:spcAft>
                        <a:buNone/>
                      </a:pPr>
                      <a:endParaRPr sz="1000" b="1">
                        <a:solidFill>
                          <a:schemeClr val="dk1"/>
                        </a:solidFill>
                        <a:latin typeface="Chelsea Market"/>
                        <a:ea typeface="Chelsea Market"/>
                        <a:cs typeface="Chelsea Market"/>
                        <a:sym typeface="Chelsea Market"/>
                      </a:endParaRPr>
                    </a:p>
                    <a:p>
                      <a:pPr marL="0" lvl="0" indent="0" algn="l" rtl="0">
                        <a:spcBef>
                          <a:spcPts val="0"/>
                        </a:spcBef>
                        <a:spcAft>
                          <a:spcPts val="0"/>
                        </a:spcAft>
                        <a:buClr>
                          <a:schemeClr val="dk1"/>
                        </a:buClr>
                        <a:buSzPts val="1100"/>
                        <a:buFont typeface="Arial"/>
                        <a:buNone/>
                      </a:pPr>
                      <a:r>
                        <a:rPr lang="en-GB" sz="1000" b="1">
                          <a:solidFill>
                            <a:schemeClr val="accent1"/>
                          </a:solidFill>
                          <a:latin typeface="Quicksand"/>
                          <a:ea typeface="Quicksand"/>
                          <a:cs typeface="Quicksand"/>
                          <a:sym typeface="Quicksand"/>
                        </a:rPr>
                        <a:t>What is it?</a:t>
                      </a:r>
                      <a:endParaRPr sz="1000" b="1">
                        <a:solidFill>
                          <a:schemeClr val="accent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endParaRPr sz="1000" b="1">
                        <a:solidFill>
                          <a:schemeClr val="accent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endParaRPr sz="1000" b="1">
                        <a:solidFill>
                          <a:schemeClr val="accent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endParaRPr sz="1000" b="1">
                        <a:solidFill>
                          <a:schemeClr val="accent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r>
                        <a:rPr lang="en-GB" sz="1000" b="1">
                          <a:solidFill>
                            <a:schemeClr val="accent1"/>
                          </a:solidFill>
                          <a:latin typeface="Quicksand"/>
                          <a:ea typeface="Quicksand"/>
                          <a:cs typeface="Quicksand"/>
                          <a:sym typeface="Quicksand"/>
                        </a:rPr>
                        <a:t>How could you use it in your subject?</a:t>
                      </a:r>
                      <a:endParaRPr sz="1000" b="1">
                        <a:solidFill>
                          <a:schemeClr val="dk1"/>
                        </a:solidFill>
                        <a:latin typeface="Chelsea Market"/>
                        <a:ea typeface="Chelsea Market"/>
                        <a:cs typeface="Chelsea Market"/>
                        <a:sym typeface="Chelsea Market"/>
                      </a:endParaRPr>
                    </a:p>
                  </a:txBody>
                  <a:tcPr marL="91425" marR="91425" marT="91425" marB="91425">
                    <a:lnL w="19050" cap="flat" cmpd="sng">
                      <a:solidFill>
                        <a:schemeClr val="accent1"/>
                      </a:solidFill>
                      <a:prstDash val="solid"/>
                      <a:round/>
                      <a:headEnd type="none" w="sm" len="sm"/>
                      <a:tailEnd type="none" w="sm" len="sm"/>
                    </a:lnL>
                    <a:lnR w="19050" cap="flat" cmpd="sng">
                      <a:solidFill>
                        <a:schemeClr val="accent1"/>
                      </a:solidFill>
                      <a:prstDash val="solid"/>
                      <a:round/>
                      <a:headEnd type="none" w="sm" len="sm"/>
                      <a:tailEnd type="none" w="sm" len="sm"/>
                    </a:lnR>
                    <a:lnT w="19050" cap="flat" cmpd="sng">
                      <a:solidFill>
                        <a:schemeClr val="accent1"/>
                      </a:solidFill>
                      <a:prstDash val="solid"/>
                      <a:round/>
                      <a:headEnd type="none" w="sm" len="sm"/>
                      <a:tailEnd type="none" w="sm" len="sm"/>
                    </a:lnT>
                    <a:lnB w="1905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58" name="Google Shape;158;p24"/>
          <p:cNvSpPr txBox="1"/>
          <p:nvPr/>
        </p:nvSpPr>
        <p:spPr>
          <a:xfrm>
            <a:off x="886275" y="1313575"/>
            <a:ext cx="7659900" cy="1416000"/>
          </a:xfrm>
          <a:prstGeom prst="rect">
            <a:avLst/>
          </a:prstGeom>
          <a:solidFill>
            <a:srgbClr val="4285F4"/>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000" b="1">
                <a:solidFill>
                  <a:schemeClr val="lt1"/>
                </a:solidFill>
                <a:latin typeface="Quicksand"/>
                <a:ea typeface="Quicksand"/>
                <a:cs typeface="Quicksand"/>
                <a:sym typeface="Quicksand"/>
              </a:rPr>
              <a:t>TASK: You will have 5 minutes to explore each strategy. Discuss what makes each activity effective in developing students’ metacognitive thinking.</a:t>
            </a:r>
            <a:endParaRPr sz="2000" b="1">
              <a:solidFill>
                <a:schemeClr val="lt1"/>
              </a:solidFill>
              <a:latin typeface="Quicksand"/>
              <a:ea typeface="Quicksand"/>
              <a:cs typeface="Quicksand"/>
              <a:sym typeface="Quicksand"/>
            </a:endParaRPr>
          </a:p>
          <a:p>
            <a:pPr marL="0" lvl="0" indent="0" algn="ctr" rtl="0">
              <a:spcBef>
                <a:spcPts val="0"/>
              </a:spcBef>
              <a:spcAft>
                <a:spcPts val="0"/>
              </a:spcAft>
              <a:buNone/>
            </a:pPr>
            <a:r>
              <a:rPr lang="en-GB" sz="2000" b="1">
                <a:solidFill>
                  <a:schemeClr val="lt1"/>
                </a:solidFill>
                <a:latin typeface="Quicksand"/>
                <a:ea typeface="Quicksand"/>
                <a:cs typeface="Quicksand"/>
                <a:sym typeface="Quicksand"/>
              </a:rPr>
              <a:t> How could you use each strategy in your own lesson? </a:t>
            </a:r>
            <a:endParaRPr sz="2000" b="1">
              <a:solidFill>
                <a:schemeClr val="lt1"/>
              </a:solidFill>
              <a:latin typeface="Quicksand"/>
              <a:ea typeface="Quicksand"/>
              <a:cs typeface="Quicksand"/>
              <a:sym typeface="Quicksa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fade">
                                      <p:cBhvr>
                                        <p:cTn id="7" dur="10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5"/>
          <p:cNvSpPr txBox="1"/>
          <p:nvPr/>
        </p:nvSpPr>
        <p:spPr>
          <a:xfrm>
            <a:off x="529175" y="255825"/>
            <a:ext cx="7882500" cy="540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300" b="1">
                <a:solidFill>
                  <a:schemeClr val="accent1"/>
                </a:solidFill>
                <a:latin typeface="Chelsea Market"/>
                <a:ea typeface="Chelsea Market"/>
                <a:cs typeface="Chelsea Market"/>
                <a:sym typeface="Chelsea Market"/>
              </a:rPr>
              <a:t>“All metacognition starts with questioning”</a:t>
            </a:r>
            <a:endParaRPr sz="100" b="1">
              <a:solidFill>
                <a:schemeClr val="accent1"/>
              </a:solidFill>
              <a:latin typeface="Chelsea Market"/>
              <a:ea typeface="Chelsea Market"/>
              <a:cs typeface="Chelsea Market"/>
              <a:sym typeface="Chelsea Market"/>
            </a:endParaRPr>
          </a:p>
        </p:txBody>
      </p:sp>
      <p:graphicFrame>
        <p:nvGraphicFramePr>
          <p:cNvPr id="164" name="Google Shape;164;p25"/>
          <p:cNvGraphicFramePr/>
          <p:nvPr/>
        </p:nvGraphicFramePr>
        <p:xfrm>
          <a:off x="48338" y="46275"/>
          <a:ext cx="3000000" cy="3000000"/>
        </p:xfrm>
        <a:graphic>
          <a:graphicData uri="http://schemas.openxmlformats.org/drawingml/2006/table">
            <a:tbl>
              <a:tblPr>
                <a:noFill/>
                <a:tableStyleId>{4AC7FBAF-16F5-46C3-A64E-14511282E12C}</a:tableStyleId>
              </a:tblPr>
              <a:tblGrid>
                <a:gridCol w="1807950">
                  <a:extLst>
                    <a:ext uri="{9D8B030D-6E8A-4147-A177-3AD203B41FA5}">
                      <a16:colId xmlns:a16="http://schemas.microsoft.com/office/drawing/2014/main" val="20000"/>
                    </a:ext>
                  </a:extLst>
                </a:gridCol>
                <a:gridCol w="1807950">
                  <a:extLst>
                    <a:ext uri="{9D8B030D-6E8A-4147-A177-3AD203B41FA5}">
                      <a16:colId xmlns:a16="http://schemas.microsoft.com/office/drawing/2014/main" val="20001"/>
                    </a:ext>
                  </a:extLst>
                </a:gridCol>
                <a:gridCol w="1807950">
                  <a:extLst>
                    <a:ext uri="{9D8B030D-6E8A-4147-A177-3AD203B41FA5}">
                      <a16:colId xmlns:a16="http://schemas.microsoft.com/office/drawing/2014/main" val="20002"/>
                    </a:ext>
                  </a:extLst>
                </a:gridCol>
                <a:gridCol w="1807950">
                  <a:extLst>
                    <a:ext uri="{9D8B030D-6E8A-4147-A177-3AD203B41FA5}">
                      <a16:colId xmlns:a16="http://schemas.microsoft.com/office/drawing/2014/main" val="20003"/>
                    </a:ext>
                  </a:extLst>
                </a:gridCol>
                <a:gridCol w="1807950">
                  <a:extLst>
                    <a:ext uri="{9D8B030D-6E8A-4147-A177-3AD203B41FA5}">
                      <a16:colId xmlns:a16="http://schemas.microsoft.com/office/drawing/2014/main" val="20004"/>
                    </a:ext>
                  </a:extLst>
                </a:gridCol>
              </a:tblGrid>
              <a:tr h="203225">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PROUD</a:t>
                      </a:r>
                      <a:endParaRPr b="1">
                        <a:solidFill>
                          <a:srgbClr val="FFFFFF"/>
                        </a:solidFill>
                        <a:latin typeface="Nunito"/>
                        <a:ea typeface="Nunito"/>
                        <a:cs typeface="Nunito"/>
                        <a:sym typeface="Nunito"/>
                      </a:endParaRPr>
                    </a:p>
                  </a:txBody>
                  <a:tcPr marL="0" marR="0" marT="0" marB="0" anchor="ctr">
                    <a:lnL w="9525"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6DA1EB"/>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AIM HIGH</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A383DC"/>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WORK HARD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EDB469"/>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KIND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85D0A2"/>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NO EXCUSES</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9525"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D58AC1"/>
                    </a:solidFill>
                  </a:tcPr>
                </a:tc>
                <a:extLst>
                  <a:ext uri="{0D108BD9-81ED-4DB2-BD59-A6C34878D82A}">
                    <a16:rowId xmlns:a16="http://schemas.microsoft.com/office/drawing/2014/main" val="10000"/>
                  </a:ext>
                </a:extLst>
              </a:tr>
            </a:tbl>
          </a:graphicData>
        </a:graphic>
      </p:graphicFrame>
      <p:sp>
        <p:nvSpPr>
          <p:cNvPr id="165" name="Google Shape;165;p25"/>
          <p:cNvSpPr/>
          <p:nvPr/>
        </p:nvSpPr>
        <p:spPr>
          <a:xfrm>
            <a:off x="751750" y="4860025"/>
            <a:ext cx="7659900" cy="254100"/>
          </a:xfrm>
          <a:prstGeom prst="rect">
            <a:avLst/>
          </a:prstGeom>
          <a:noFill/>
          <a:ln>
            <a:noFill/>
          </a:ln>
        </p:spPr>
        <p:txBody>
          <a:bodyPr spcFirstLastPara="1" wrap="square" lIns="79125" tIns="39550" rIns="79125" bIns="39550" anchor="t" anchorCtr="0">
            <a:noAutofit/>
          </a:bodyPr>
          <a:lstStyle/>
          <a:p>
            <a:pPr marL="0" marR="0" lvl="0" indent="0" algn="ctr" rtl="0">
              <a:spcBef>
                <a:spcPts val="0"/>
              </a:spcBef>
              <a:spcAft>
                <a:spcPts val="0"/>
              </a:spcAft>
              <a:buNone/>
            </a:pPr>
            <a:r>
              <a:rPr lang="en-GB" sz="1300" b="1">
                <a:solidFill>
                  <a:schemeClr val="accent1"/>
                </a:solidFill>
                <a:latin typeface="Quicksand"/>
                <a:ea typeface="Quicksand"/>
                <a:cs typeface="Quicksand"/>
                <a:sym typeface="Quicksand"/>
              </a:rPr>
              <a:t>Jennifer Webb (2021) ‘The Metacognition Handbook’ </a:t>
            </a:r>
            <a:endParaRPr sz="1300" b="1" i="0" u="none" strike="noStrike" cap="none">
              <a:solidFill>
                <a:schemeClr val="accent1"/>
              </a:solidFill>
              <a:latin typeface="Quicksand"/>
              <a:ea typeface="Quicksand"/>
              <a:cs typeface="Quicksand"/>
              <a:sym typeface="Quicksand"/>
            </a:endParaRPr>
          </a:p>
        </p:txBody>
      </p:sp>
      <p:graphicFrame>
        <p:nvGraphicFramePr>
          <p:cNvPr id="166" name="Google Shape;166;p25"/>
          <p:cNvGraphicFramePr/>
          <p:nvPr/>
        </p:nvGraphicFramePr>
        <p:xfrm>
          <a:off x="529175" y="885700"/>
          <a:ext cx="3000000" cy="3000000"/>
        </p:xfrm>
        <a:graphic>
          <a:graphicData uri="http://schemas.openxmlformats.org/drawingml/2006/table">
            <a:tbl>
              <a:tblPr>
                <a:noFill/>
                <a:tableStyleId>{E43B145F-CEC1-492E-82DD-3E994C0AAAE8}</a:tableStyleId>
              </a:tblPr>
              <a:tblGrid>
                <a:gridCol w="1121100">
                  <a:extLst>
                    <a:ext uri="{9D8B030D-6E8A-4147-A177-3AD203B41FA5}">
                      <a16:colId xmlns:a16="http://schemas.microsoft.com/office/drawing/2014/main" val="20000"/>
                    </a:ext>
                  </a:extLst>
                </a:gridCol>
                <a:gridCol w="6452675">
                  <a:extLst>
                    <a:ext uri="{9D8B030D-6E8A-4147-A177-3AD203B41FA5}">
                      <a16:colId xmlns:a16="http://schemas.microsoft.com/office/drawing/2014/main" val="20001"/>
                    </a:ext>
                  </a:extLst>
                </a:gridCol>
              </a:tblGrid>
              <a:tr h="1023350">
                <a:tc>
                  <a:txBody>
                    <a:bodyPr/>
                    <a:lstStyle/>
                    <a:p>
                      <a:pPr marL="0" lvl="0" indent="0" algn="l" rtl="0">
                        <a:spcBef>
                          <a:spcPts val="0"/>
                        </a:spcBef>
                        <a:spcAft>
                          <a:spcPts val="0"/>
                        </a:spcAft>
                        <a:buNone/>
                      </a:pPr>
                      <a:r>
                        <a:rPr lang="en-GB" sz="900" b="1">
                          <a:latin typeface="Raleway"/>
                          <a:ea typeface="Raleway"/>
                          <a:cs typeface="Raleway"/>
                          <a:sym typeface="Raleway"/>
                        </a:rPr>
                        <a:t>Knowledge </a:t>
                      </a:r>
                      <a:endParaRPr sz="900" b="1">
                        <a:latin typeface="Raleway"/>
                        <a:ea typeface="Raleway"/>
                        <a:cs typeface="Raleway"/>
                        <a:sym typeface="Raleway"/>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6DA1EB"/>
                    </a:solidFill>
                  </a:tcPr>
                </a:tc>
                <a:tc>
                  <a:txBody>
                    <a:bodyPr/>
                    <a:lstStyle/>
                    <a:p>
                      <a:pPr marL="0" lvl="0" indent="0" algn="l" rtl="0">
                        <a:spcBef>
                          <a:spcPts val="0"/>
                        </a:spcBef>
                        <a:spcAft>
                          <a:spcPts val="0"/>
                        </a:spcAft>
                        <a:buNone/>
                      </a:pPr>
                      <a:r>
                        <a:rPr lang="en-GB" sz="900" b="1">
                          <a:solidFill>
                            <a:schemeClr val="dk1"/>
                          </a:solidFill>
                          <a:latin typeface="Raleway"/>
                          <a:ea typeface="Raleway"/>
                          <a:cs typeface="Raleway"/>
                          <a:sym typeface="Raleway"/>
                        </a:rPr>
                        <a:t>Comprehension- </a:t>
                      </a:r>
                      <a:r>
                        <a:rPr lang="en-GB" sz="900">
                          <a:latin typeface="Raleway"/>
                          <a:ea typeface="Raleway"/>
                          <a:cs typeface="Raleway"/>
                          <a:sym typeface="Raleway"/>
                        </a:rPr>
                        <a:t>What is this task/event/ information about? </a:t>
                      </a:r>
                      <a:endParaRPr sz="900">
                        <a:latin typeface="Raleway"/>
                        <a:ea typeface="Raleway"/>
                        <a:cs typeface="Raleway"/>
                        <a:sym typeface="Raleway"/>
                      </a:endParaRPr>
                    </a:p>
                    <a:p>
                      <a:pPr marL="0" lvl="0" indent="0" algn="l" rtl="0">
                        <a:spcBef>
                          <a:spcPts val="0"/>
                        </a:spcBef>
                        <a:spcAft>
                          <a:spcPts val="0"/>
                        </a:spcAft>
                        <a:buNone/>
                      </a:pPr>
                      <a:r>
                        <a:rPr lang="en-GB" sz="900">
                          <a:latin typeface="Raleway"/>
                          <a:ea typeface="Raleway"/>
                          <a:cs typeface="Raleway"/>
                          <a:sym typeface="Raleway"/>
                        </a:rPr>
                        <a:t>What do I understand about it? </a:t>
                      </a:r>
                      <a:endParaRPr sz="900">
                        <a:latin typeface="Raleway"/>
                        <a:ea typeface="Raleway"/>
                        <a:cs typeface="Raleway"/>
                        <a:sym typeface="Raleway"/>
                      </a:endParaRPr>
                    </a:p>
                    <a:p>
                      <a:pPr marL="0" lvl="0" indent="0" algn="l" rtl="0">
                        <a:spcBef>
                          <a:spcPts val="0"/>
                        </a:spcBef>
                        <a:spcAft>
                          <a:spcPts val="0"/>
                        </a:spcAft>
                        <a:buNone/>
                      </a:pPr>
                      <a:r>
                        <a:rPr lang="en-GB" sz="900">
                          <a:latin typeface="Raleway"/>
                          <a:ea typeface="Raleway"/>
                          <a:cs typeface="Raleway"/>
                          <a:sym typeface="Raleway"/>
                        </a:rPr>
                        <a:t>What is it asking me to do? </a:t>
                      </a:r>
                      <a:endParaRPr sz="900">
                        <a:latin typeface="Raleway"/>
                        <a:ea typeface="Raleway"/>
                        <a:cs typeface="Raleway"/>
                        <a:sym typeface="Raleway"/>
                      </a:endParaRPr>
                    </a:p>
                    <a:p>
                      <a:pPr marL="0" lvl="0" indent="0" algn="l" rtl="0">
                        <a:spcBef>
                          <a:spcPts val="0"/>
                        </a:spcBef>
                        <a:spcAft>
                          <a:spcPts val="0"/>
                        </a:spcAft>
                        <a:buNone/>
                      </a:pPr>
                      <a:r>
                        <a:rPr lang="en-GB" sz="900" b="1">
                          <a:latin typeface="Raleway"/>
                          <a:ea typeface="Raleway"/>
                          <a:cs typeface="Raleway"/>
                          <a:sym typeface="Raleway"/>
                        </a:rPr>
                        <a:t>Connection- </a:t>
                      </a:r>
                      <a:r>
                        <a:rPr lang="en-GB" sz="900">
                          <a:latin typeface="Raleway"/>
                          <a:ea typeface="Raleway"/>
                          <a:cs typeface="Raleway"/>
                          <a:sym typeface="Raleway"/>
                        </a:rPr>
                        <a:t>What do I already know about this? </a:t>
                      </a:r>
                      <a:endParaRPr sz="900">
                        <a:latin typeface="Raleway"/>
                        <a:ea typeface="Raleway"/>
                        <a:cs typeface="Raleway"/>
                        <a:sym typeface="Raleway"/>
                      </a:endParaRPr>
                    </a:p>
                    <a:p>
                      <a:pPr marL="0" lvl="0" indent="0" algn="l" rtl="0">
                        <a:spcBef>
                          <a:spcPts val="0"/>
                        </a:spcBef>
                        <a:spcAft>
                          <a:spcPts val="0"/>
                        </a:spcAft>
                        <a:buNone/>
                      </a:pPr>
                      <a:r>
                        <a:rPr lang="en-GB" sz="900">
                          <a:latin typeface="Raleway"/>
                          <a:ea typeface="Raleway"/>
                          <a:cs typeface="Raleway"/>
                          <a:sym typeface="Raleway"/>
                        </a:rPr>
                        <a:t>Have I seen anything like this before?</a:t>
                      </a:r>
                      <a:endParaRPr sz="900">
                        <a:latin typeface="Raleway"/>
                        <a:ea typeface="Raleway"/>
                        <a:cs typeface="Raleway"/>
                        <a:sym typeface="Raleway"/>
                      </a:endParaRPr>
                    </a:p>
                    <a:p>
                      <a:pPr marL="0" lvl="0" indent="0" algn="l" rtl="0">
                        <a:spcBef>
                          <a:spcPts val="0"/>
                        </a:spcBef>
                        <a:spcAft>
                          <a:spcPts val="0"/>
                        </a:spcAft>
                        <a:buNone/>
                      </a:pPr>
                      <a:r>
                        <a:rPr lang="en-GB" sz="900">
                          <a:latin typeface="Raleway"/>
                          <a:ea typeface="Raleway"/>
                          <a:cs typeface="Raleway"/>
                          <a:sym typeface="Raleway"/>
                        </a:rPr>
                        <a:t> What are the similarities and differences between this and other things in my past experiences?</a:t>
                      </a:r>
                      <a:endParaRPr sz="900">
                        <a:latin typeface="Raleway"/>
                        <a:ea typeface="Raleway"/>
                        <a:cs typeface="Raleway"/>
                        <a:sym typeface="Raleway"/>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1828775">
                <a:tc>
                  <a:txBody>
                    <a:bodyPr/>
                    <a:lstStyle/>
                    <a:p>
                      <a:pPr marL="0" lvl="0" indent="0" algn="l" rtl="0">
                        <a:spcBef>
                          <a:spcPts val="0"/>
                        </a:spcBef>
                        <a:spcAft>
                          <a:spcPts val="0"/>
                        </a:spcAft>
                        <a:buNone/>
                      </a:pPr>
                      <a:r>
                        <a:rPr lang="en-GB" sz="900" b="1">
                          <a:latin typeface="Raleway"/>
                          <a:ea typeface="Raleway"/>
                          <a:cs typeface="Raleway"/>
                          <a:sym typeface="Raleway"/>
                        </a:rPr>
                        <a:t>Regulation</a:t>
                      </a:r>
                      <a:endParaRPr sz="900" b="1">
                        <a:latin typeface="Raleway"/>
                        <a:ea typeface="Raleway"/>
                        <a:cs typeface="Raleway"/>
                        <a:sym typeface="Raleway"/>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6DA1EB"/>
                    </a:solidFill>
                  </a:tcPr>
                </a:tc>
                <a:tc>
                  <a:txBody>
                    <a:bodyPr/>
                    <a:lstStyle/>
                    <a:p>
                      <a:pPr marL="0" lvl="0" indent="0" algn="l" rtl="0">
                        <a:spcBef>
                          <a:spcPts val="0"/>
                        </a:spcBef>
                        <a:spcAft>
                          <a:spcPts val="0"/>
                        </a:spcAft>
                        <a:buNone/>
                      </a:pPr>
                      <a:r>
                        <a:rPr lang="en-GB" sz="900" b="1">
                          <a:latin typeface="Raleway"/>
                          <a:ea typeface="Raleway"/>
                          <a:cs typeface="Raleway"/>
                          <a:sym typeface="Raleway"/>
                        </a:rPr>
                        <a:t>Strategy- </a:t>
                      </a:r>
                      <a:r>
                        <a:rPr lang="en-GB" sz="900">
                          <a:latin typeface="Raleway"/>
                          <a:ea typeface="Raleway"/>
                          <a:cs typeface="Raleway"/>
                          <a:sym typeface="Raleway"/>
                        </a:rPr>
                        <a:t>Have I used this strategy before? Was it successful? Why? How can I ensure that I am successful this time? </a:t>
                      </a:r>
                      <a:endParaRPr sz="900">
                        <a:latin typeface="Raleway"/>
                        <a:ea typeface="Raleway"/>
                        <a:cs typeface="Raleway"/>
                        <a:sym typeface="Raleway"/>
                      </a:endParaRPr>
                    </a:p>
                    <a:p>
                      <a:pPr marL="0" lvl="0" indent="0" algn="l" rtl="0">
                        <a:spcBef>
                          <a:spcPts val="0"/>
                        </a:spcBef>
                        <a:spcAft>
                          <a:spcPts val="0"/>
                        </a:spcAft>
                        <a:buNone/>
                      </a:pPr>
                      <a:r>
                        <a:rPr lang="en-GB" sz="900" b="1">
                          <a:latin typeface="Raleway"/>
                          <a:ea typeface="Raleway"/>
                          <a:cs typeface="Raleway"/>
                          <a:sym typeface="Raleway"/>
                        </a:rPr>
                        <a:t>During the task- </a:t>
                      </a:r>
                      <a:r>
                        <a:rPr lang="en-GB" sz="900">
                          <a:latin typeface="Raleway"/>
                          <a:ea typeface="Raleway"/>
                          <a:cs typeface="Raleway"/>
                          <a:sym typeface="Raleway"/>
                        </a:rPr>
                        <a:t>How is this going? </a:t>
                      </a:r>
                      <a:endParaRPr sz="900">
                        <a:latin typeface="Raleway"/>
                        <a:ea typeface="Raleway"/>
                        <a:cs typeface="Raleway"/>
                        <a:sym typeface="Raleway"/>
                      </a:endParaRPr>
                    </a:p>
                    <a:p>
                      <a:pPr marL="0" lvl="0" indent="0" algn="l" rtl="0">
                        <a:spcBef>
                          <a:spcPts val="0"/>
                        </a:spcBef>
                        <a:spcAft>
                          <a:spcPts val="0"/>
                        </a:spcAft>
                        <a:buNone/>
                      </a:pPr>
                      <a:r>
                        <a:rPr lang="en-GB" sz="900">
                          <a:latin typeface="Raleway"/>
                          <a:ea typeface="Raleway"/>
                          <a:cs typeface="Raleway"/>
                          <a:sym typeface="Raleway"/>
                        </a:rPr>
                        <a:t>What are my common errors in tasks like this? </a:t>
                      </a:r>
                      <a:endParaRPr sz="900">
                        <a:latin typeface="Raleway"/>
                        <a:ea typeface="Raleway"/>
                        <a:cs typeface="Raleway"/>
                        <a:sym typeface="Raleway"/>
                      </a:endParaRPr>
                    </a:p>
                    <a:p>
                      <a:pPr marL="0" lvl="0" indent="0" algn="l" rtl="0">
                        <a:spcBef>
                          <a:spcPts val="0"/>
                        </a:spcBef>
                        <a:spcAft>
                          <a:spcPts val="0"/>
                        </a:spcAft>
                        <a:buNone/>
                      </a:pPr>
                      <a:r>
                        <a:rPr lang="en-GB" sz="900">
                          <a:latin typeface="Raleway"/>
                          <a:ea typeface="Raleway"/>
                          <a:cs typeface="Raleway"/>
                          <a:sym typeface="Raleway"/>
                        </a:rPr>
                        <a:t>How can I avoid making those?</a:t>
                      </a:r>
                      <a:endParaRPr sz="900">
                        <a:latin typeface="Raleway"/>
                        <a:ea typeface="Raleway"/>
                        <a:cs typeface="Raleway"/>
                        <a:sym typeface="Raleway"/>
                      </a:endParaRPr>
                    </a:p>
                    <a:p>
                      <a:pPr marL="0" lvl="0" indent="0" algn="l" rtl="0">
                        <a:spcBef>
                          <a:spcPts val="0"/>
                        </a:spcBef>
                        <a:spcAft>
                          <a:spcPts val="0"/>
                        </a:spcAft>
                        <a:buNone/>
                      </a:pPr>
                      <a:r>
                        <a:rPr lang="en-GB" sz="900">
                          <a:latin typeface="Raleway"/>
                          <a:ea typeface="Raleway"/>
                          <a:cs typeface="Raleway"/>
                          <a:sym typeface="Raleway"/>
                        </a:rPr>
                        <a:t> What am i finding difficult right now? </a:t>
                      </a:r>
                      <a:endParaRPr sz="900">
                        <a:latin typeface="Raleway"/>
                        <a:ea typeface="Raleway"/>
                        <a:cs typeface="Raleway"/>
                        <a:sym typeface="Raleway"/>
                      </a:endParaRPr>
                    </a:p>
                    <a:p>
                      <a:pPr marL="0" lvl="0" indent="0" algn="l" rtl="0">
                        <a:spcBef>
                          <a:spcPts val="0"/>
                        </a:spcBef>
                        <a:spcAft>
                          <a:spcPts val="0"/>
                        </a:spcAft>
                        <a:buNone/>
                      </a:pPr>
                      <a:r>
                        <a:rPr lang="en-GB" sz="900">
                          <a:latin typeface="Raleway"/>
                          <a:ea typeface="Raleway"/>
                          <a:cs typeface="Raleway"/>
                          <a:sym typeface="Raleway"/>
                        </a:rPr>
                        <a:t>Why? What am I doing well? </a:t>
                      </a:r>
                      <a:endParaRPr sz="900">
                        <a:latin typeface="Raleway"/>
                        <a:ea typeface="Raleway"/>
                        <a:cs typeface="Raleway"/>
                        <a:sym typeface="Raleway"/>
                      </a:endParaRPr>
                    </a:p>
                    <a:p>
                      <a:pPr marL="0" lvl="0" indent="0" algn="l" rtl="0">
                        <a:spcBef>
                          <a:spcPts val="0"/>
                        </a:spcBef>
                        <a:spcAft>
                          <a:spcPts val="0"/>
                        </a:spcAft>
                        <a:buNone/>
                      </a:pPr>
                      <a:r>
                        <a:rPr lang="en-GB" sz="900">
                          <a:latin typeface="Raleway"/>
                          <a:ea typeface="Raleway"/>
                          <a:cs typeface="Raleway"/>
                          <a:sym typeface="Raleway"/>
                        </a:rPr>
                        <a:t>How do I know?</a:t>
                      </a:r>
                      <a:endParaRPr sz="900">
                        <a:latin typeface="Raleway"/>
                        <a:ea typeface="Raleway"/>
                        <a:cs typeface="Raleway"/>
                        <a:sym typeface="Raleway"/>
                      </a:endParaRPr>
                    </a:p>
                    <a:p>
                      <a:pPr marL="0" lvl="0" indent="0" algn="l" rtl="0">
                        <a:spcBef>
                          <a:spcPts val="0"/>
                        </a:spcBef>
                        <a:spcAft>
                          <a:spcPts val="0"/>
                        </a:spcAft>
                        <a:buNone/>
                      </a:pPr>
                      <a:r>
                        <a:rPr lang="en-GB" sz="900" b="1">
                          <a:latin typeface="Raleway"/>
                          <a:ea typeface="Raleway"/>
                          <a:cs typeface="Raleway"/>
                          <a:sym typeface="Raleway"/>
                        </a:rPr>
                        <a:t>Reflection after the task- </a:t>
                      </a:r>
                      <a:r>
                        <a:rPr lang="en-GB" sz="900">
                          <a:latin typeface="Raleway"/>
                          <a:ea typeface="Raleway"/>
                          <a:cs typeface="Raleway"/>
                          <a:sym typeface="Raleway"/>
                        </a:rPr>
                        <a:t>Does my finished work look successful?</a:t>
                      </a:r>
                      <a:endParaRPr sz="900">
                        <a:latin typeface="Raleway"/>
                        <a:ea typeface="Raleway"/>
                        <a:cs typeface="Raleway"/>
                        <a:sym typeface="Raleway"/>
                      </a:endParaRPr>
                    </a:p>
                    <a:p>
                      <a:pPr marL="0" lvl="0" indent="0" algn="l" rtl="0">
                        <a:spcBef>
                          <a:spcPts val="0"/>
                        </a:spcBef>
                        <a:spcAft>
                          <a:spcPts val="0"/>
                        </a:spcAft>
                        <a:buNone/>
                      </a:pPr>
                      <a:r>
                        <a:rPr lang="en-GB" sz="900">
                          <a:latin typeface="Raleway"/>
                          <a:ea typeface="Raleway"/>
                          <a:cs typeface="Raleway"/>
                          <a:sym typeface="Raleway"/>
                        </a:rPr>
                        <a:t>Does it make sense? </a:t>
                      </a:r>
                      <a:endParaRPr sz="900">
                        <a:latin typeface="Raleway"/>
                        <a:ea typeface="Raleway"/>
                        <a:cs typeface="Raleway"/>
                        <a:sym typeface="Raleway"/>
                      </a:endParaRPr>
                    </a:p>
                    <a:p>
                      <a:pPr marL="0" lvl="0" indent="0" algn="l" rtl="0">
                        <a:spcBef>
                          <a:spcPts val="0"/>
                        </a:spcBef>
                        <a:spcAft>
                          <a:spcPts val="0"/>
                        </a:spcAft>
                        <a:buNone/>
                      </a:pPr>
                      <a:r>
                        <a:rPr lang="en-GB" sz="900">
                          <a:latin typeface="Raleway"/>
                          <a:ea typeface="Raleway"/>
                          <a:cs typeface="Raleway"/>
                          <a:sym typeface="Raleway"/>
                        </a:rPr>
                        <a:t>How do I know? </a:t>
                      </a:r>
                      <a:endParaRPr sz="900">
                        <a:latin typeface="Raleway"/>
                        <a:ea typeface="Raleway"/>
                        <a:cs typeface="Raleway"/>
                        <a:sym typeface="Raleway"/>
                      </a:endParaRPr>
                    </a:p>
                    <a:p>
                      <a:pPr marL="0" lvl="0" indent="0" algn="l" rtl="0">
                        <a:spcBef>
                          <a:spcPts val="0"/>
                        </a:spcBef>
                        <a:spcAft>
                          <a:spcPts val="0"/>
                        </a:spcAft>
                        <a:buNone/>
                      </a:pPr>
                      <a:r>
                        <a:rPr lang="en-GB" sz="900">
                          <a:latin typeface="Raleway"/>
                          <a:ea typeface="Raleway"/>
                          <a:cs typeface="Raleway"/>
                          <a:sym typeface="Raleway"/>
                        </a:rPr>
                        <a:t>Could I have approached this in a different way?</a:t>
                      </a:r>
                      <a:endParaRPr sz="900">
                        <a:latin typeface="Raleway"/>
                        <a:ea typeface="Raleway"/>
                        <a:cs typeface="Raleway"/>
                        <a:sym typeface="Raleway"/>
                      </a:endParaRPr>
                    </a:p>
                    <a:p>
                      <a:pPr marL="0" lvl="0" indent="0" algn="l" rtl="0">
                        <a:spcBef>
                          <a:spcPts val="0"/>
                        </a:spcBef>
                        <a:spcAft>
                          <a:spcPts val="0"/>
                        </a:spcAft>
                        <a:buNone/>
                      </a:pPr>
                      <a:r>
                        <a:rPr lang="en-GB" sz="900">
                          <a:latin typeface="Raleway"/>
                          <a:ea typeface="Raleway"/>
                          <a:cs typeface="Raleway"/>
                          <a:sym typeface="Raleway"/>
                        </a:rPr>
                        <a:t> Is this work an improvement on things I have done in the past? How?</a:t>
                      </a:r>
                      <a:endParaRPr sz="900">
                        <a:latin typeface="Raleway"/>
                        <a:ea typeface="Raleway"/>
                        <a:cs typeface="Raleway"/>
                        <a:sym typeface="Raleway"/>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023350">
                <a:tc>
                  <a:txBody>
                    <a:bodyPr/>
                    <a:lstStyle/>
                    <a:p>
                      <a:pPr marL="0" lvl="0" indent="0" algn="l" rtl="0">
                        <a:spcBef>
                          <a:spcPts val="0"/>
                        </a:spcBef>
                        <a:spcAft>
                          <a:spcPts val="0"/>
                        </a:spcAft>
                        <a:buNone/>
                      </a:pPr>
                      <a:r>
                        <a:rPr lang="en-GB" sz="900" b="1">
                          <a:latin typeface="Raleway"/>
                          <a:ea typeface="Raleway"/>
                          <a:cs typeface="Raleway"/>
                          <a:sym typeface="Raleway"/>
                        </a:rPr>
                        <a:t>Motivation</a:t>
                      </a:r>
                      <a:endParaRPr sz="900" b="1">
                        <a:latin typeface="Raleway"/>
                        <a:ea typeface="Raleway"/>
                        <a:cs typeface="Raleway"/>
                        <a:sym typeface="Raleway"/>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6DA1EB"/>
                    </a:solidFill>
                  </a:tcPr>
                </a:tc>
                <a:tc>
                  <a:txBody>
                    <a:bodyPr/>
                    <a:lstStyle/>
                    <a:p>
                      <a:pPr marL="0" lvl="0" indent="0" algn="l" rtl="0">
                        <a:spcBef>
                          <a:spcPts val="0"/>
                        </a:spcBef>
                        <a:spcAft>
                          <a:spcPts val="0"/>
                        </a:spcAft>
                        <a:buNone/>
                      </a:pPr>
                      <a:r>
                        <a:rPr lang="en-GB" sz="900" b="1">
                          <a:latin typeface="Raleway"/>
                          <a:ea typeface="Raleway"/>
                          <a:cs typeface="Raleway"/>
                          <a:sym typeface="Raleway"/>
                        </a:rPr>
                        <a:t>During the task- </a:t>
                      </a:r>
                      <a:r>
                        <a:rPr lang="en-GB" sz="900">
                          <a:latin typeface="Raleway"/>
                          <a:ea typeface="Raleway"/>
                          <a:cs typeface="Raleway"/>
                          <a:sym typeface="Raleway"/>
                        </a:rPr>
                        <a:t>How do I feel about the work?</a:t>
                      </a:r>
                      <a:endParaRPr sz="900">
                        <a:latin typeface="Raleway"/>
                        <a:ea typeface="Raleway"/>
                        <a:cs typeface="Raleway"/>
                        <a:sym typeface="Raleway"/>
                      </a:endParaRPr>
                    </a:p>
                    <a:p>
                      <a:pPr marL="0" lvl="0" indent="0" algn="l" rtl="0">
                        <a:spcBef>
                          <a:spcPts val="0"/>
                        </a:spcBef>
                        <a:spcAft>
                          <a:spcPts val="0"/>
                        </a:spcAft>
                        <a:buNone/>
                      </a:pPr>
                      <a:r>
                        <a:rPr lang="en-GB" sz="900">
                          <a:latin typeface="Raleway"/>
                          <a:ea typeface="Raleway"/>
                          <a:cs typeface="Raleway"/>
                          <a:sym typeface="Raleway"/>
                        </a:rPr>
                        <a:t>Am I motivated to complete this task to a high standard? </a:t>
                      </a:r>
                      <a:endParaRPr sz="900">
                        <a:latin typeface="Raleway"/>
                        <a:ea typeface="Raleway"/>
                        <a:cs typeface="Raleway"/>
                        <a:sym typeface="Raleway"/>
                      </a:endParaRPr>
                    </a:p>
                    <a:p>
                      <a:pPr marL="0" lvl="0" indent="0" algn="l" rtl="0">
                        <a:spcBef>
                          <a:spcPts val="0"/>
                        </a:spcBef>
                        <a:spcAft>
                          <a:spcPts val="0"/>
                        </a:spcAft>
                        <a:buNone/>
                      </a:pPr>
                      <a:r>
                        <a:rPr lang="en-GB" sz="900">
                          <a:latin typeface="Raleway"/>
                          <a:ea typeface="Raleway"/>
                          <a:cs typeface="Raleway"/>
                          <a:sym typeface="Raleway"/>
                        </a:rPr>
                        <a:t>What can I do to improve my motivation right now? </a:t>
                      </a:r>
                      <a:endParaRPr sz="900">
                        <a:latin typeface="Raleway"/>
                        <a:ea typeface="Raleway"/>
                        <a:cs typeface="Raleway"/>
                        <a:sym typeface="Raleway"/>
                      </a:endParaRPr>
                    </a:p>
                    <a:p>
                      <a:pPr marL="0" lvl="0" indent="0" algn="l" rtl="0">
                        <a:spcBef>
                          <a:spcPts val="0"/>
                        </a:spcBef>
                        <a:spcAft>
                          <a:spcPts val="0"/>
                        </a:spcAft>
                        <a:buNone/>
                      </a:pPr>
                      <a:r>
                        <a:rPr lang="en-GB" sz="900" b="1">
                          <a:latin typeface="Raleway"/>
                          <a:ea typeface="Raleway"/>
                          <a:cs typeface="Raleway"/>
                          <a:sym typeface="Raleway"/>
                        </a:rPr>
                        <a:t>Reflection after the task- </a:t>
                      </a:r>
                      <a:r>
                        <a:rPr lang="en-GB" sz="900">
                          <a:latin typeface="Raleway"/>
                          <a:ea typeface="Raleway"/>
                          <a:cs typeface="Raleway"/>
                          <a:sym typeface="Raleway"/>
                        </a:rPr>
                        <a:t>How did my motivation level affect my performance in that task? </a:t>
                      </a:r>
                      <a:endParaRPr sz="900">
                        <a:latin typeface="Raleway"/>
                        <a:ea typeface="Raleway"/>
                        <a:cs typeface="Raleway"/>
                        <a:sym typeface="Raleway"/>
                      </a:endParaRPr>
                    </a:p>
                    <a:p>
                      <a:pPr marL="0" lvl="0" indent="0" algn="l" rtl="0">
                        <a:spcBef>
                          <a:spcPts val="0"/>
                        </a:spcBef>
                        <a:spcAft>
                          <a:spcPts val="0"/>
                        </a:spcAft>
                        <a:buNone/>
                      </a:pPr>
                      <a:r>
                        <a:rPr lang="en-GB" sz="900">
                          <a:latin typeface="Raleway"/>
                          <a:ea typeface="Raleway"/>
                          <a:cs typeface="Raleway"/>
                          <a:sym typeface="Raleway"/>
                        </a:rPr>
                        <a:t>What emotions did I experience during the task? Why?</a:t>
                      </a:r>
                      <a:endParaRPr sz="900">
                        <a:latin typeface="Raleway"/>
                        <a:ea typeface="Raleway"/>
                        <a:cs typeface="Raleway"/>
                        <a:sym typeface="Raleway"/>
                      </a:endParaRPr>
                    </a:p>
                    <a:p>
                      <a:pPr marL="0" lvl="0" indent="0" algn="l" rtl="0">
                        <a:spcBef>
                          <a:spcPts val="0"/>
                        </a:spcBef>
                        <a:spcAft>
                          <a:spcPts val="0"/>
                        </a:spcAft>
                        <a:buNone/>
                      </a:pPr>
                      <a:r>
                        <a:rPr lang="en-GB" sz="900">
                          <a:latin typeface="Raleway"/>
                          <a:ea typeface="Raleway"/>
                          <a:cs typeface="Raleway"/>
                          <a:sym typeface="Raleway"/>
                        </a:rPr>
                        <a:t>How can I motivate myself in a different way in the future? Explain. </a:t>
                      </a:r>
                      <a:endParaRPr sz="900">
                        <a:latin typeface="Raleway"/>
                        <a:ea typeface="Raleway"/>
                        <a:cs typeface="Raleway"/>
                        <a:sym typeface="Raleway"/>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graphicFrame>
        <p:nvGraphicFramePr>
          <p:cNvPr id="171" name="Google Shape;171;p26"/>
          <p:cNvGraphicFramePr/>
          <p:nvPr/>
        </p:nvGraphicFramePr>
        <p:xfrm>
          <a:off x="48338" y="46275"/>
          <a:ext cx="3000000" cy="3000000"/>
        </p:xfrm>
        <a:graphic>
          <a:graphicData uri="http://schemas.openxmlformats.org/drawingml/2006/table">
            <a:tbl>
              <a:tblPr>
                <a:noFill/>
                <a:tableStyleId>{4AC7FBAF-16F5-46C3-A64E-14511282E12C}</a:tableStyleId>
              </a:tblPr>
              <a:tblGrid>
                <a:gridCol w="1807950">
                  <a:extLst>
                    <a:ext uri="{9D8B030D-6E8A-4147-A177-3AD203B41FA5}">
                      <a16:colId xmlns:a16="http://schemas.microsoft.com/office/drawing/2014/main" val="20000"/>
                    </a:ext>
                  </a:extLst>
                </a:gridCol>
                <a:gridCol w="1807950">
                  <a:extLst>
                    <a:ext uri="{9D8B030D-6E8A-4147-A177-3AD203B41FA5}">
                      <a16:colId xmlns:a16="http://schemas.microsoft.com/office/drawing/2014/main" val="20001"/>
                    </a:ext>
                  </a:extLst>
                </a:gridCol>
                <a:gridCol w="1807950">
                  <a:extLst>
                    <a:ext uri="{9D8B030D-6E8A-4147-A177-3AD203B41FA5}">
                      <a16:colId xmlns:a16="http://schemas.microsoft.com/office/drawing/2014/main" val="20002"/>
                    </a:ext>
                  </a:extLst>
                </a:gridCol>
                <a:gridCol w="1807950">
                  <a:extLst>
                    <a:ext uri="{9D8B030D-6E8A-4147-A177-3AD203B41FA5}">
                      <a16:colId xmlns:a16="http://schemas.microsoft.com/office/drawing/2014/main" val="20003"/>
                    </a:ext>
                  </a:extLst>
                </a:gridCol>
                <a:gridCol w="1807950">
                  <a:extLst>
                    <a:ext uri="{9D8B030D-6E8A-4147-A177-3AD203B41FA5}">
                      <a16:colId xmlns:a16="http://schemas.microsoft.com/office/drawing/2014/main" val="20004"/>
                    </a:ext>
                  </a:extLst>
                </a:gridCol>
              </a:tblGrid>
              <a:tr h="203225">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PROUD</a:t>
                      </a:r>
                      <a:endParaRPr b="1">
                        <a:solidFill>
                          <a:srgbClr val="FFFFFF"/>
                        </a:solidFill>
                        <a:latin typeface="Nunito"/>
                        <a:ea typeface="Nunito"/>
                        <a:cs typeface="Nunito"/>
                        <a:sym typeface="Nunito"/>
                      </a:endParaRPr>
                    </a:p>
                  </a:txBody>
                  <a:tcPr marL="0" marR="0" marT="0" marB="0" anchor="ctr">
                    <a:lnL w="9525"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6DA1EB"/>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AIM HIGH</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A383DC"/>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WORK HARD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EDB469"/>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KIND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85D0A2"/>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NO EXCUSES</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9525"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D58AC1"/>
                    </a:solidFill>
                  </a:tcPr>
                </a:tc>
                <a:extLst>
                  <a:ext uri="{0D108BD9-81ED-4DB2-BD59-A6C34878D82A}">
                    <a16:rowId xmlns:a16="http://schemas.microsoft.com/office/drawing/2014/main" val="10000"/>
                  </a:ext>
                </a:extLst>
              </a:tr>
            </a:tbl>
          </a:graphicData>
        </a:graphic>
      </p:graphicFrame>
      <p:sp>
        <p:nvSpPr>
          <p:cNvPr id="172" name="Google Shape;172;p26"/>
          <p:cNvSpPr txBox="1"/>
          <p:nvPr/>
        </p:nvSpPr>
        <p:spPr>
          <a:xfrm>
            <a:off x="218375" y="255825"/>
            <a:ext cx="9039900" cy="51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100" b="1">
                <a:solidFill>
                  <a:schemeClr val="accent1"/>
                </a:solidFill>
                <a:latin typeface="Chelsea Market"/>
                <a:ea typeface="Chelsea Market"/>
                <a:cs typeface="Chelsea Market"/>
                <a:sym typeface="Chelsea Market"/>
              </a:rPr>
              <a:t>Strategy: Metacognitive Modelling During Guided Practice</a:t>
            </a:r>
            <a:endParaRPr sz="100" b="1">
              <a:solidFill>
                <a:schemeClr val="accent1"/>
              </a:solidFill>
              <a:latin typeface="Chelsea Market"/>
              <a:ea typeface="Chelsea Market"/>
              <a:cs typeface="Chelsea Market"/>
              <a:sym typeface="Chelsea Market"/>
            </a:endParaRPr>
          </a:p>
        </p:txBody>
      </p:sp>
      <p:graphicFrame>
        <p:nvGraphicFramePr>
          <p:cNvPr id="173" name="Google Shape;173;p26"/>
          <p:cNvGraphicFramePr/>
          <p:nvPr/>
        </p:nvGraphicFramePr>
        <p:xfrm>
          <a:off x="101125" y="1094635"/>
          <a:ext cx="3000000" cy="3000000"/>
        </p:xfrm>
        <a:graphic>
          <a:graphicData uri="http://schemas.openxmlformats.org/drawingml/2006/table">
            <a:tbl>
              <a:tblPr>
                <a:noFill/>
                <a:tableStyleId>{E43B145F-CEC1-492E-82DD-3E994C0AAAE8}</a:tableStyleId>
              </a:tblPr>
              <a:tblGrid>
                <a:gridCol w="2919425">
                  <a:extLst>
                    <a:ext uri="{9D8B030D-6E8A-4147-A177-3AD203B41FA5}">
                      <a16:colId xmlns:a16="http://schemas.microsoft.com/office/drawing/2014/main" val="20000"/>
                    </a:ext>
                  </a:extLst>
                </a:gridCol>
                <a:gridCol w="2919425">
                  <a:extLst>
                    <a:ext uri="{9D8B030D-6E8A-4147-A177-3AD203B41FA5}">
                      <a16:colId xmlns:a16="http://schemas.microsoft.com/office/drawing/2014/main" val="20001"/>
                    </a:ext>
                  </a:extLst>
                </a:gridCol>
                <a:gridCol w="2919425">
                  <a:extLst>
                    <a:ext uri="{9D8B030D-6E8A-4147-A177-3AD203B41FA5}">
                      <a16:colId xmlns:a16="http://schemas.microsoft.com/office/drawing/2014/main" val="20002"/>
                    </a:ext>
                  </a:extLst>
                </a:gridCol>
              </a:tblGrid>
              <a:tr h="535400">
                <a:tc>
                  <a:txBody>
                    <a:bodyPr/>
                    <a:lstStyle/>
                    <a:p>
                      <a:pPr marL="0" lvl="0" indent="0" algn="ctr" rtl="0">
                        <a:spcBef>
                          <a:spcPts val="0"/>
                        </a:spcBef>
                        <a:spcAft>
                          <a:spcPts val="0"/>
                        </a:spcAft>
                        <a:buNone/>
                      </a:pPr>
                      <a:r>
                        <a:rPr lang="en-GB" sz="1800" b="1">
                          <a:solidFill>
                            <a:schemeClr val="lt1"/>
                          </a:solidFill>
                          <a:latin typeface="Chelsea Market"/>
                          <a:ea typeface="Chelsea Market"/>
                          <a:cs typeface="Chelsea Market"/>
                          <a:sym typeface="Chelsea Market"/>
                        </a:rPr>
                        <a:t>I do</a:t>
                      </a:r>
                      <a:endParaRPr sz="1800" b="1">
                        <a:solidFill>
                          <a:schemeClr val="lt1"/>
                        </a:solidFill>
                        <a:latin typeface="Chelsea Market"/>
                        <a:ea typeface="Chelsea Market"/>
                        <a:cs typeface="Chelsea Market"/>
                        <a:sym typeface="Chelsea Market"/>
                      </a:endParaRPr>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6D9EEB"/>
                    </a:solidFill>
                  </a:tcPr>
                </a:tc>
                <a:tc>
                  <a:txBody>
                    <a:bodyPr/>
                    <a:lstStyle/>
                    <a:p>
                      <a:pPr marL="0" lvl="0" indent="0" algn="ctr" rtl="0">
                        <a:spcBef>
                          <a:spcPts val="0"/>
                        </a:spcBef>
                        <a:spcAft>
                          <a:spcPts val="0"/>
                        </a:spcAft>
                        <a:buNone/>
                      </a:pPr>
                      <a:r>
                        <a:rPr lang="en-GB" sz="1800" b="1">
                          <a:solidFill>
                            <a:schemeClr val="lt1"/>
                          </a:solidFill>
                          <a:latin typeface="Chelsea Market"/>
                          <a:ea typeface="Chelsea Market"/>
                          <a:cs typeface="Chelsea Market"/>
                          <a:sym typeface="Chelsea Market"/>
                        </a:rPr>
                        <a:t>We Do</a:t>
                      </a:r>
                      <a:endParaRPr sz="1800" b="1">
                        <a:solidFill>
                          <a:schemeClr val="lt1"/>
                        </a:solidFill>
                        <a:latin typeface="Chelsea Market"/>
                        <a:ea typeface="Chelsea Market"/>
                        <a:cs typeface="Chelsea Market"/>
                        <a:sym typeface="Chelsea Market"/>
                      </a:endParaRPr>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6D9EEB"/>
                    </a:solidFill>
                  </a:tcPr>
                </a:tc>
                <a:tc>
                  <a:txBody>
                    <a:bodyPr/>
                    <a:lstStyle/>
                    <a:p>
                      <a:pPr marL="0" lvl="0" indent="0" algn="ctr" rtl="0">
                        <a:spcBef>
                          <a:spcPts val="0"/>
                        </a:spcBef>
                        <a:spcAft>
                          <a:spcPts val="0"/>
                        </a:spcAft>
                        <a:buNone/>
                      </a:pPr>
                      <a:r>
                        <a:rPr lang="en-GB" sz="1800" b="1">
                          <a:solidFill>
                            <a:schemeClr val="lt1"/>
                          </a:solidFill>
                          <a:latin typeface="Chelsea Market"/>
                          <a:ea typeface="Chelsea Market"/>
                          <a:cs typeface="Chelsea Market"/>
                          <a:sym typeface="Chelsea Market"/>
                        </a:rPr>
                        <a:t>You do</a:t>
                      </a:r>
                      <a:endParaRPr sz="1800" b="1">
                        <a:solidFill>
                          <a:schemeClr val="lt1"/>
                        </a:solidFill>
                        <a:latin typeface="Chelsea Market"/>
                        <a:ea typeface="Chelsea Market"/>
                        <a:cs typeface="Chelsea Market"/>
                        <a:sym typeface="Chelsea Market"/>
                      </a:endParaRPr>
                    </a:p>
                  </a:txBody>
                  <a:tcPr marL="91425" marR="91425" marT="91425" marB="91425">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6D9EEB"/>
                    </a:solidFill>
                  </a:tcPr>
                </a:tc>
                <a:extLst>
                  <a:ext uri="{0D108BD9-81ED-4DB2-BD59-A6C34878D82A}">
                    <a16:rowId xmlns:a16="http://schemas.microsoft.com/office/drawing/2014/main" val="10000"/>
                  </a:ext>
                </a:extLst>
              </a:tr>
              <a:tr h="3290700">
                <a:tc>
                  <a:txBody>
                    <a:bodyPr/>
                    <a:lstStyle/>
                    <a:p>
                      <a:pPr marL="0" lvl="0" indent="0" algn="l" rtl="0">
                        <a:spcBef>
                          <a:spcPts val="0"/>
                        </a:spcBef>
                        <a:spcAft>
                          <a:spcPts val="0"/>
                        </a:spcAft>
                        <a:buNone/>
                      </a:pPr>
                      <a:r>
                        <a:rPr lang="en-GB" sz="1100" b="1">
                          <a:solidFill>
                            <a:schemeClr val="accent1"/>
                          </a:solidFill>
                          <a:latin typeface="Raleway"/>
                          <a:ea typeface="Raleway"/>
                          <a:cs typeface="Raleway"/>
                          <a:sym typeface="Raleway"/>
                        </a:rPr>
                        <a:t>Start by explicitly modelling for students yourself.</a:t>
                      </a:r>
                      <a:endParaRPr sz="1100" b="1">
                        <a:solidFill>
                          <a:schemeClr val="accent1"/>
                        </a:solidFill>
                        <a:latin typeface="Raleway"/>
                        <a:ea typeface="Raleway"/>
                        <a:cs typeface="Raleway"/>
                        <a:sym typeface="Raleway"/>
                      </a:endParaRPr>
                    </a:p>
                    <a:p>
                      <a:pPr marL="0" lvl="0" indent="0" algn="l" rtl="0">
                        <a:spcBef>
                          <a:spcPts val="0"/>
                        </a:spcBef>
                        <a:spcAft>
                          <a:spcPts val="0"/>
                        </a:spcAft>
                        <a:buNone/>
                      </a:pPr>
                      <a:endParaRPr sz="1100" b="1">
                        <a:solidFill>
                          <a:schemeClr val="accent1"/>
                        </a:solidFill>
                        <a:latin typeface="Raleway"/>
                        <a:ea typeface="Raleway"/>
                        <a:cs typeface="Raleway"/>
                        <a:sym typeface="Raleway"/>
                      </a:endParaRPr>
                    </a:p>
                    <a:p>
                      <a:pPr marL="0" lvl="0" indent="0" algn="l" rtl="0">
                        <a:spcBef>
                          <a:spcPts val="0"/>
                        </a:spcBef>
                        <a:spcAft>
                          <a:spcPts val="0"/>
                        </a:spcAft>
                        <a:buNone/>
                      </a:pPr>
                      <a:r>
                        <a:rPr lang="en-GB" sz="1100">
                          <a:solidFill>
                            <a:schemeClr val="accent1"/>
                          </a:solidFill>
                          <a:latin typeface="Raleway"/>
                          <a:ea typeface="Raleway"/>
                          <a:cs typeface="Raleway"/>
                          <a:sym typeface="Raleway"/>
                        </a:rPr>
                        <a:t>‘I am doing this because…’</a:t>
                      </a:r>
                      <a:endParaRPr sz="1100">
                        <a:solidFill>
                          <a:schemeClr val="accent1"/>
                        </a:solidFill>
                        <a:latin typeface="Raleway"/>
                        <a:ea typeface="Raleway"/>
                        <a:cs typeface="Raleway"/>
                        <a:sym typeface="Raleway"/>
                      </a:endParaRPr>
                    </a:p>
                    <a:p>
                      <a:pPr marL="0" lvl="0" indent="0" algn="l" rtl="0">
                        <a:spcBef>
                          <a:spcPts val="0"/>
                        </a:spcBef>
                        <a:spcAft>
                          <a:spcPts val="0"/>
                        </a:spcAft>
                        <a:buNone/>
                      </a:pPr>
                      <a:r>
                        <a:rPr lang="en-GB" sz="1100">
                          <a:solidFill>
                            <a:schemeClr val="accent1"/>
                          </a:solidFill>
                          <a:latin typeface="Raleway"/>
                          <a:ea typeface="Raleway"/>
                          <a:cs typeface="Raleway"/>
                          <a:sym typeface="Raleway"/>
                        </a:rPr>
                        <a:t>‘I am selecting this word because…’</a:t>
                      </a:r>
                      <a:endParaRPr sz="1100">
                        <a:solidFill>
                          <a:schemeClr val="accent1"/>
                        </a:solidFill>
                        <a:latin typeface="Raleway"/>
                        <a:ea typeface="Raleway"/>
                        <a:cs typeface="Raleway"/>
                        <a:sym typeface="Raleway"/>
                      </a:endParaRPr>
                    </a:p>
                    <a:p>
                      <a:pPr marL="0" lvl="0" indent="0" algn="l" rtl="0">
                        <a:spcBef>
                          <a:spcPts val="0"/>
                        </a:spcBef>
                        <a:spcAft>
                          <a:spcPts val="0"/>
                        </a:spcAft>
                        <a:buNone/>
                      </a:pPr>
                      <a:r>
                        <a:rPr lang="en-GB" sz="1100">
                          <a:solidFill>
                            <a:schemeClr val="accent1"/>
                          </a:solidFill>
                          <a:latin typeface="Raleway"/>
                          <a:ea typeface="Raleway"/>
                          <a:cs typeface="Raleway"/>
                          <a:sym typeface="Raleway"/>
                        </a:rPr>
                        <a:t>‘I am looking for these elements because…’</a:t>
                      </a:r>
                      <a:endParaRPr sz="1100">
                        <a:solidFill>
                          <a:schemeClr val="accent1"/>
                        </a:solidFill>
                        <a:latin typeface="Raleway"/>
                        <a:ea typeface="Raleway"/>
                        <a:cs typeface="Raleway"/>
                        <a:sym typeface="Raleway"/>
                      </a:endParaRPr>
                    </a:p>
                    <a:p>
                      <a:pPr marL="0" lvl="0" indent="0" algn="l" rtl="0">
                        <a:spcBef>
                          <a:spcPts val="0"/>
                        </a:spcBef>
                        <a:spcAft>
                          <a:spcPts val="0"/>
                        </a:spcAft>
                        <a:buNone/>
                      </a:pPr>
                      <a:endParaRPr sz="1100">
                        <a:solidFill>
                          <a:schemeClr val="accent1"/>
                        </a:solidFill>
                        <a:latin typeface="Raleway"/>
                        <a:ea typeface="Raleway"/>
                        <a:cs typeface="Raleway"/>
                        <a:sym typeface="Raleway"/>
                      </a:endParaRPr>
                    </a:p>
                    <a:p>
                      <a:pPr marL="0" lvl="0" indent="0" algn="l" rtl="0">
                        <a:spcBef>
                          <a:spcPts val="0"/>
                        </a:spcBef>
                        <a:spcAft>
                          <a:spcPts val="0"/>
                        </a:spcAft>
                        <a:buNone/>
                      </a:pPr>
                      <a:r>
                        <a:rPr lang="en-GB" sz="1100" b="1">
                          <a:solidFill>
                            <a:schemeClr val="accent1"/>
                          </a:solidFill>
                          <a:latin typeface="Raleway"/>
                          <a:ea typeface="Raleway"/>
                          <a:cs typeface="Raleway"/>
                          <a:sym typeface="Raleway"/>
                        </a:rPr>
                        <a:t>Model your metacognitive process as the expert learner: </a:t>
                      </a:r>
                      <a:endParaRPr sz="1100" b="1">
                        <a:solidFill>
                          <a:schemeClr val="accent1"/>
                        </a:solidFill>
                        <a:latin typeface="Raleway"/>
                        <a:ea typeface="Raleway"/>
                        <a:cs typeface="Raleway"/>
                        <a:sym typeface="Raleway"/>
                      </a:endParaRPr>
                    </a:p>
                    <a:p>
                      <a:pPr marL="0" lvl="0" indent="0" algn="l" rtl="0">
                        <a:spcBef>
                          <a:spcPts val="0"/>
                        </a:spcBef>
                        <a:spcAft>
                          <a:spcPts val="0"/>
                        </a:spcAft>
                        <a:buNone/>
                      </a:pPr>
                      <a:r>
                        <a:rPr lang="en-GB" sz="1100">
                          <a:solidFill>
                            <a:schemeClr val="accent1"/>
                          </a:solidFill>
                          <a:latin typeface="Raleway"/>
                          <a:ea typeface="Raleway"/>
                          <a:cs typeface="Raleway"/>
                          <a:sym typeface="Raleway"/>
                        </a:rPr>
                        <a:t>‘I know that I tend to….so I’m going to make sure that I..’</a:t>
                      </a:r>
                      <a:endParaRPr sz="1100">
                        <a:solidFill>
                          <a:schemeClr val="accent1"/>
                        </a:solidFill>
                        <a:latin typeface="Raleway"/>
                        <a:ea typeface="Raleway"/>
                        <a:cs typeface="Raleway"/>
                        <a:sym typeface="Raleway"/>
                      </a:endParaRPr>
                    </a:p>
                    <a:p>
                      <a:pPr marL="0" lvl="0" indent="0" algn="l" rtl="0">
                        <a:spcBef>
                          <a:spcPts val="0"/>
                        </a:spcBef>
                        <a:spcAft>
                          <a:spcPts val="0"/>
                        </a:spcAft>
                        <a:buNone/>
                      </a:pPr>
                      <a:r>
                        <a:rPr lang="en-GB" sz="1100">
                          <a:solidFill>
                            <a:schemeClr val="accent1"/>
                          </a:solidFill>
                          <a:latin typeface="Raleway"/>
                          <a:ea typeface="Raleway"/>
                          <a:cs typeface="Raleway"/>
                          <a:sym typeface="Raleway"/>
                        </a:rPr>
                        <a:t>‘Last time I forgot to...so I’m going to…</a:t>
                      </a:r>
                      <a:endParaRPr sz="1100">
                        <a:solidFill>
                          <a:schemeClr val="accent1"/>
                        </a:solidFill>
                        <a:latin typeface="Raleway"/>
                        <a:ea typeface="Raleway"/>
                        <a:cs typeface="Raleway"/>
                        <a:sym typeface="Raleway"/>
                      </a:endParaRPr>
                    </a:p>
                    <a:p>
                      <a:pPr marL="0" lvl="0" indent="0" algn="l" rtl="0">
                        <a:spcBef>
                          <a:spcPts val="0"/>
                        </a:spcBef>
                        <a:spcAft>
                          <a:spcPts val="0"/>
                        </a:spcAft>
                        <a:buNone/>
                      </a:pPr>
                      <a:r>
                        <a:rPr lang="en-GB" sz="1100">
                          <a:solidFill>
                            <a:schemeClr val="accent1"/>
                          </a:solidFill>
                          <a:latin typeface="Raleway"/>
                          <a:ea typeface="Raleway"/>
                          <a:cs typeface="Raleway"/>
                          <a:sym typeface="Raleway"/>
                        </a:rPr>
                        <a:t>‘I’ve noticed that I’m missing...so I need to…’</a:t>
                      </a:r>
                      <a:endParaRPr sz="1100">
                        <a:solidFill>
                          <a:schemeClr val="accent1"/>
                        </a:solidFill>
                        <a:latin typeface="Raleway"/>
                        <a:ea typeface="Raleway"/>
                        <a:cs typeface="Raleway"/>
                        <a:sym typeface="Raleway"/>
                      </a:endParaRPr>
                    </a:p>
                    <a:p>
                      <a:pPr marL="0" lvl="0" indent="0" algn="l" rtl="0">
                        <a:spcBef>
                          <a:spcPts val="0"/>
                        </a:spcBef>
                        <a:spcAft>
                          <a:spcPts val="0"/>
                        </a:spcAft>
                        <a:buNone/>
                      </a:pPr>
                      <a:r>
                        <a:rPr lang="en-GB" sz="1100">
                          <a:solidFill>
                            <a:schemeClr val="accent1"/>
                          </a:solidFill>
                          <a:latin typeface="Raleway"/>
                          <a:ea typeface="Raleway"/>
                          <a:cs typeface="Raleway"/>
                          <a:sym typeface="Raleway"/>
                        </a:rPr>
                        <a:t>‘I’m noticing that this is drifting away from the question, so I need to...’</a:t>
                      </a:r>
                      <a:endParaRPr sz="1100">
                        <a:solidFill>
                          <a:schemeClr val="accent1"/>
                        </a:solidFill>
                        <a:latin typeface="Raleway"/>
                        <a:ea typeface="Raleway"/>
                        <a:cs typeface="Raleway"/>
                        <a:sym typeface="Raleway"/>
                      </a:endParaRPr>
                    </a:p>
                    <a:p>
                      <a:pPr marL="0" lvl="0" indent="0" algn="l" rtl="0">
                        <a:spcBef>
                          <a:spcPts val="0"/>
                        </a:spcBef>
                        <a:spcAft>
                          <a:spcPts val="0"/>
                        </a:spcAft>
                        <a:buNone/>
                      </a:pPr>
                      <a:r>
                        <a:rPr lang="en-GB" sz="1100">
                          <a:solidFill>
                            <a:schemeClr val="accent1"/>
                          </a:solidFill>
                          <a:latin typeface="Raleway"/>
                          <a:ea typeface="Raleway"/>
                          <a:cs typeface="Raleway"/>
                          <a:sym typeface="Raleway"/>
                        </a:rPr>
                        <a:t>‘I feel anxious about...so I’m trying to remind myself that…’</a:t>
                      </a:r>
                      <a:endParaRPr sz="1100">
                        <a:solidFill>
                          <a:schemeClr val="accent1"/>
                        </a:solidFill>
                        <a:latin typeface="Raleway"/>
                        <a:ea typeface="Raleway"/>
                        <a:cs typeface="Raleway"/>
                        <a:sym typeface="Raleway"/>
                      </a:endParaRPr>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r>
                        <a:rPr lang="en-GB" sz="1100" b="1">
                          <a:solidFill>
                            <a:schemeClr val="accent1"/>
                          </a:solidFill>
                          <a:latin typeface="Raleway"/>
                          <a:ea typeface="Raleway"/>
                          <a:cs typeface="Raleway"/>
                          <a:sym typeface="Raleway"/>
                        </a:rPr>
                        <a:t>Co-create work with students and use cold calling to invite contributions </a:t>
                      </a:r>
                      <a:endParaRPr sz="1100" b="1">
                        <a:solidFill>
                          <a:schemeClr val="accent1"/>
                        </a:solidFill>
                        <a:latin typeface="Raleway"/>
                        <a:ea typeface="Raleway"/>
                        <a:cs typeface="Raleway"/>
                        <a:sym typeface="Raleway"/>
                      </a:endParaRPr>
                    </a:p>
                    <a:p>
                      <a:pPr marL="0" lvl="0" indent="0" algn="l" rtl="0">
                        <a:spcBef>
                          <a:spcPts val="0"/>
                        </a:spcBef>
                        <a:spcAft>
                          <a:spcPts val="0"/>
                        </a:spcAft>
                        <a:buNone/>
                      </a:pPr>
                      <a:endParaRPr sz="1100" b="1">
                        <a:solidFill>
                          <a:schemeClr val="accent1"/>
                        </a:solidFill>
                        <a:latin typeface="Raleway"/>
                        <a:ea typeface="Raleway"/>
                        <a:cs typeface="Raleway"/>
                        <a:sym typeface="Raleway"/>
                      </a:endParaRPr>
                    </a:p>
                    <a:p>
                      <a:pPr marL="0" lvl="0" indent="0" algn="l" rtl="0">
                        <a:spcBef>
                          <a:spcPts val="0"/>
                        </a:spcBef>
                        <a:spcAft>
                          <a:spcPts val="0"/>
                        </a:spcAft>
                        <a:buNone/>
                      </a:pPr>
                      <a:r>
                        <a:rPr lang="en-GB" sz="1100" b="1">
                          <a:solidFill>
                            <a:schemeClr val="accent1"/>
                          </a:solidFill>
                          <a:latin typeface="Raleway"/>
                          <a:ea typeface="Raleway"/>
                          <a:cs typeface="Raleway"/>
                          <a:sym typeface="Raleway"/>
                        </a:rPr>
                        <a:t>‘</a:t>
                      </a:r>
                      <a:r>
                        <a:rPr lang="en-GB" sz="1100">
                          <a:solidFill>
                            <a:schemeClr val="accent1"/>
                          </a:solidFill>
                          <a:latin typeface="Raleway"/>
                          <a:ea typeface="Raleway"/>
                          <a:cs typeface="Raleway"/>
                          <a:sym typeface="Raleway"/>
                        </a:rPr>
                        <a:t>What have we learned which would help us to start?’</a:t>
                      </a:r>
                      <a:endParaRPr sz="1100">
                        <a:solidFill>
                          <a:schemeClr val="accent1"/>
                        </a:solidFill>
                        <a:latin typeface="Raleway"/>
                        <a:ea typeface="Raleway"/>
                        <a:cs typeface="Raleway"/>
                        <a:sym typeface="Raleway"/>
                      </a:endParaRPr>
                    </a:p>
                    <a:p>
                      <a:pPr marL="0" lvl="0" indent="0" algn="l" rtl="0">
                        <a:spcBef>
                          <a:spcPts val="0"/>
                        </a:spcBef>
                        <a:spcAft>
                          <a:spcPts val="0"/>
                        </a:spcAft>
                        <a:buNone/>
                      </a:pPr>
                      <a:r>
                        <a:rPr lang="en-GB" sz="1100">
                          <a:solidFill>
                            <a:schemeClr val="accent1"/>
                          </a:solidFill>
                          <a:latin typeface="Raleway"/>
                          <a:ea typeface="Raleway"/>
                          <a:cs typeface="Raleway"/>
                          <a:sym typeface="Raleway"/>
                        </a:rPr>
                        <a:t>‘Can anyone give us an opening phrase?’</a:t>
                      </a:r>
                      <a:endParaRPr sz="1100">
                        <a:solidFill>
                          <a:schemeClr val="accent1"/>
                        </a:solidFill>
                        <a:latin typeface="Raleway"/>
                        <a:ea typeface="Raleway"/>
                        <a:cs typeface="Raleway"/>
                        <a:sym typeface="Raleway"/>
                      </a:endParaRPr>
                    </a:p>
                    <a:p>
                      <a:pPr marL="0" lvl="0" indent="0" algn="l" rtl="0">
                        <a:spcBef>
                          <a:spcPts val="0"/>
                        </a:spcBef>
                        <a:spcAft>
                          <a:spcPts val="0"/>
                        </a:spcAft>
                        <a:buNone/>
                      </a:pPr>
                      <a:r>
                        <a:rPr lang="en-GB" sz="1100">
                          <a:solidFill>
                            <a:schemeClr val="accent1"/>
                          </a:solidFill>
                          <a:latin typeface="Raleway"/>
                          <a:ea typeface="Raleway"/>
                          <a:cs typeface="Raleway"/>
                          <a:sym typeface="Raleway"/>
                        </a:rPr>
                        <a:t>‘Great, what is that an effective way to start?’</a:t>
                      </a:r>
                      <a:endParaRPr sz="1100">
                        <a:solidFill>
                          <a:schemeClr val="accent1"/>
                        </a:solidFill>
                        <a:latin typeface="Raleway"/>
                        <a:ea typeface="Raleway"/>
                        <a:cs typeface="Raleway"/>
                        <a:sym typeface="Raleway"/>
                      </a:endParaRPr>
                    </a:p>
                    <a:p>
                      <a:pPr marL="0" lvl="0" indent="0" algn="l" rtl="0">
                        <a:spcBef>
                          <a:spcPts val="0"/>
                        </a:spcBef>
                        <a:spcAft>
                          <a:spcPts val="0"/>
                        </a:spcAft>
                        <a:buNone/>
                      </a:pPr>
                      <a:r>
                        <a:rPr lang="en-GB" sz="1100">
                          <a:solidFill>
                            <a:schemeClr val="accent1"/>
                          </a:solidFill>
                          <a:latin typeface="Raleway"/>
                          <a:ea typeface="Raleway"/>
                          <a:cs typeface="Raleway"/>
                          <a:sym typeface="Raleway"/>
                        </a:rPr>
                        <a:t>‘How exactly should I phrase that?’</a:t>
                      </a:r>
                      <a:endParaRPr sz="1100">
                        <a:solidFill>
                          <a:schemeClr val="accent1"/>
                        </a:solidFill>
                        <a:latin typeface="Raleway"/>
                        <a:ea typeface="Raleway"/>
                        <a:cs typeface="Raleway"/>
                        <a:sym typeface="Raleway"/>
                      </a:endParaRPr>
                    </a:p>
                    <a:p>
                      <a:pPr marL="0" lvl="0" indent="0" algn="l" rtl="0">
                        <a:spcBef>
                          <a:spcPts val="0"/>
                        </a:spcBef>
                        <a:spcAft>
                          <a:spcPts val="0"/>
                        </a:spcAft>
                        <a:buNone/>
                      </a:pPr>
                      <a:r>
                        <a:rPr lang="en-GB" sz="1100">
                          <a:solidFill>
                            <a:schemeClr val="accent1"/>
                          </a:solidFill>
                          <a:latin typeface="Raleway"/>
                          <a:ea typeface="Raleway"/>
                          <a:cs typeface="Raleway"/>
                          <a:sym typeface="Raleway"/>
                        </a:rPr>
                        <a:t>‘Why did you choose X word instead of X word?’</a:t>
                      </a:r>
                      <a:endParaRPr sz="1100">
                        <a:solidFill>
                          <a:schemeClr val="accent1"/>
                        </a:solidFill>
                        <a:latin typeface="Raleway"/>
                        <a:ea typeface="Raleway"/>
                        <a:cs typeface="Raleway"/>
                        <a:sym typeface="Raleway"/>
                      </a:endParaRPr>
                    </a:p>
                    <a:p>
                      <a:pPr marL="0" lvl="0" indent="0" algn="l" rtl="0">
                        <a:spcBef>
                          <a:spcPts val="0"/>
                        </a:spcBef>
                        <a:spcAft>
                          <a:spcPts val="0"/>
                        </a:spcAft>
                        <a:buNone/>
                      </a:pPr>
                      <a:r>
                        <a:rPr lang="en-GB" sz="1100">
                          <a:solidFill>
                            <a:schemeClr val="accent1"/>
                          </a:solidFill>
                          <a:latin typeface="Raleway"/>
                          <a:ea typeface="Raleway"/>
                          <a:cs typeface="Raleway"/>
                          <a:sym typeface="Raleway"/>
                        </a:rPr>
                        <a:t>‘What are some of the common mistakes we might make when we are doing this?’</a:t>
                      </a:r>
                      <a:endParaRPr sz="1100">
                        <a:solidFill>
                          <a:schemeClr val="accent1"/>
                        </a:solidFill>
                        <a:latin typeface="Raleway"/>
                        <a:ea typeface="Raleway"/>
                        <a:cs typeface="Raleway"/>
                        <a:sym typeface="Raleway"/>
                      </a:endParaRPr>
                    </a:p>
                    <a:p>
                      <a:pPr marL="0" lvl="0" indent="0" algn="l" rtl="0">
                        <a:spcBef>
                          <a:spcPts val="0"/>
                        </a:spcBef>
                        <a:spcAft>
                          <a:spcPts val="0"/>
                        </a:spcAft>
                        <a:buNone/>
                      </a:pPr>
                      <a:r>
                        <a:rPr lang="en-GB" sz="1100">
                          <a:solidFill>
                            <a:schemeClr val="accent1"/>
                          </a:solidFill>
                          <a:latin typeface="Raleway"/>
                          <a:ea typeface="Raleway"/>
                          <a:cs typeface="Raleway"/>
                          <a:sym typeface="Raleway"/>
                        </a:rPr>
                        <a:t>‘What could we do while we write to avoid those mistakes?’</a:t>
                      </a:r>
                      <a:endParaRPr sz="1100">
                        <a:solidFill>
                          <a:schemeClr val="accent1"/>
                        </a:solidFill>
                        <a:latin typeface="Raleway"/>
                        <a:ea typeface="Raleway"/>
                        <a:cs typeface="Raleway"/>
                        <a:sym typeface="Raleway"/>
                      </a:endParaRPr>
                    </a:p>
                    <a:p>
                      <a:pPr marL="0" lvl="0" indent="0" algn="l" rtl="0">
                        <a:spcBef>
                          <a:spcPts val="0"/>
                        </a:spcBef>
                        <a:spcAft>
                          <a:spcPts val="0"/>
                        </a:spcAft>
                        <a:buNone/>
                      </a:pPr>
                      <a:r>
                        <a:rPr lang="en-GB" sz="1100">
                          <a:solidFill>
                            <a:schemeClr val="accent1"/>
                          </a:solidFill>
                          <a:latin typeface="Raleway"/>
                          <a:ea typeface="Raleway"/>
                          <a:cs typeface="Raleway"/>
                          <a:sym typeface="Raleway"/>
                        </a:rPr>
                        <a:t>‘What problem can you see with this line? What could we improve? Why is that more effective? </a:t>
                      </a:r>
                      <a:endParaRPr sz="1100">
                        <a:solidFill>
                          <a:schemeClr val="accent1"/>
                        </a:solidFill>
                        <a:latin typeface="Raleway"/>
                        <a:ea typeface="Raleway"/>
                        <a:cs typeface="Raleway"/>
                        <a:sym typeface="Raleway"/>
                      </a:endParaRPr>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r>
                        <a:rPr lang="en-GB" sz="1100" b="1">
                          <a:solidFill>
                            <a:schemeClr val="accent1"/>
                          </a:solidFill>
                          <a:latin typeface="Raleway"/>
                          <a:ea typeface="Raleway"/>
                          <a:cs typeface="Raleway"/>
                          <a:sym typeface="Raleway"/>
                        </a:rPr>
                        <a:t>Students complete work independently using all the principles you have taught them.</a:t>
                      </a:r>
                      <a:endParaRPr sz="1100" b="1">
                        <a:solidFill>
                          <a:schemeClr val="accent1"/>
                        </a:solidFill>
                        <a:latin typeface="Raleway"/>
                        <a:ea typeface="Raleway"/>
                        <a:cs typeface="Raleway"/>
                        <a:sym typeface="Raleway"/>
                      </a:endParaRPr>
                    </a:p>
                    <a:p>
                      <a:pPr marL="0" lvl="0" indent="0" algn="l" rtl="0">
                        <a:spcBef>
                          <a:spcPts val="0"/>
                        </a:spcBef>
                        <a:spcAft>
                          <a:spcPts val="0"/>
                        </a:spcAft>
                        <a:buNone/>
                      </a:pPr>
                      <a:endParaRPr sz="1100" b="1">
                        <a:solidFill>
                          <a:schemeClr val="accent1"/>
                        </a:solidFill>
                        <a:latin typeface="Raleway"/>
                        <a:ea typeface="Raleway"/>
                        <a:cs typeface="Raleway"/>
                        <a:sym typeface="Raleway"/>
                      </a:endParaRPr>
                    </a:p>
                    <a:p>
                      <a:pPr marL="0" lvl="0" indent="0" algn="l" rtl="0">
                        <a:spcBef>
                          <a:spcPts val="0"/>
                        </a:spcBef>
                        <a:spcAft>
                          <a:spcPts val="0"/>
                        </a:spcAft>
                        <a:buNone/>
                      </a:pPr>
                      <a:r>
                        <a:rPr lang="en-GB" sz="1100" b="1">
                          <a:solidFill>
                            <a:schemeClr val="accent1"/>
                          </a:solidFill>
                          <a:latin typeface="Raleway"/>
                          <a:ea typeface="Raleway"/>
                          <a:cs typeface="Raleway"/>
                          <a:sym typeface="Raleway"/>
                        </a:rPr>
                        <a:t>You can support students during the independent writing phase by doing the following things: </a:t>
                      </a:r>
                      <a:endParaRPr sz="1100" b="1">
                        <a:solidFill>
                          <a:schemeClr val="accent1"/>
                        </a:solidFill>
                        <a:latin typeface="Raleway"/>
                        <a:ea typeface="Raleway"/>
                        <a:cs typeface="Raleway"/>
                        <a:sym typeface="Raleway"/>
                      </a:endParaRPr>
                    </a:p>
                    <a:p>
                      <a:pPr marL="0" lvl="0" indent="0" algn="l" rtl="0">
                        <a:spcBef>
                          <a:spcPts val="0"/>
                        </a:spcBef>
                        <a:spcAft>
                          <a:spcPts val="0"/>
                        </a:spcAft>
                        <a:buNone/>
                      </a:pPr>
                      <a:endParaRPr sz="1100" b="1">
                        <a:solidFill>
                          <a:schemeClr val="accent1"/>
                        </a:solidFill>
                        <a:latin typeface="Raleway"/>
                        <a:ea typeface="Raleway"/>
                        <a:cs typeface="Raleway"/>
                        <a:sym typeface="Raleway"/>
                      </a:endParaRPr>
                    </a:p>
                    <a:p>
                      <a:pPr marL="457200" lvl="0" indent="-298450" algn="l" rtl="0">
                        <a:spcBef>
                          <a:spcPts val="0"/>
                        </a:spcBef>
                        <a:spcAft>
                          <a:spcPts val="0"/>
                        </a:spcAft>
                        <a:buClr>
                          <a:schemeClr val="accent1"/>
                        </a:buClr>
                        <a:buSzPts val="1100"/>
                        <a:buFont typeface="Raleway"/>
                        <a:buChar char="-"/>
                      </a:pPr>
                      <a:r>
                        <a:rPr lang="en-GB" sz="1100">
                          <a:solidFill>
                            <a:schemeClr val="accent1"/>
                          </a:solidFill>
                          <a:latin typeface="Raleway"/>
                          <a:ea typeface="Raleway"/>
                          <a:cs typeface="Raleway"/>
                          <a:sym typeface="Raleway"/>
                        </a:rPr>
                        <a:t>Provide metacognitive prompts such as hexagon sentence stems.</a:t>
                      </a:r>
                      <a:endParaRPr sz="1100">
                        <a:solidFill>
                          <a:schemeClr val="accent1"/>
                        </a:solidFill>
                        <a:latin typeface="Raleway"/>
                        <a:ea typeface="Raleway"/>
                        <a:cs typeface="Raleway"/>
                        <a:sym typeface="Raleway"/>
                      </a:endParaRPr>
                    </a:p>
                    <a:p>
                      <a:pPr marL="457200" lvl="0" indent="-298450" algn="l" rtl="0">
                        <a:spcBef>
                          <a:spcPts val="0"/>
                        </a:spcBef>
                        <a:spcAft>
                          <a:spcPts val="0"/>
                        </a:spcAft>
                        <a:buClr>
                          <a:schemeClr val="accent1"/>
                        </a:buClr>
                        <a:buSzPts val="1100"/>
                        <a:buFont typeface="Raleway"/>
                        <a:buChar char="-"/>
                      </a:pPr>
                      <a:r>
                        <a:rPr lang="en-GB" sz="1100">
                          <a:solidFill>
                            <a:schemeClr val="accent1"/>
                          </a:solidFill>
                          <a:latin typeface="Raleway"/>
                          <a:ea typeface="Raleway"/>
                          <a:cs typeface="Raleway"/>
                          <a:sym typeface="Raleway"/>
                        </a:rPr>
                        <a:t>Ask students to write down three key things they need to remember based on their feedback from previous work.</a:t>
                      </a:r>
                      <a:endParaRPr sz="1100">
                        <a:solidFill>
                          <a:schemeClr val="accent1"/>
                        </a:solidFill>
                        <a:latin typeface="Raleway"/>
                        <a:ea typeface="Raleway"/>
                        <a:cs typeface="Raleway"/>
                        <a:sym typeface="Raleway"/>
                      </a:endParaRPr>
                    </a:p>
                    <a:p>
                      <a:pPr marL="457200" lvl="0" indent="-298450" algn="l" rtl="0">
                        <a:spcBef>
                          <a:spcPts val="0"/>
                        </a:spcBef>
                        <a:spcAft>
                          <a:spcPts val="0"/>
                        </a:spcAft>
                        <a:buClr>
                          <a:schemeClr val="accent1"/>
                        </a:buClr>
                        <a:buSzPts val="1100"/>
                        <a:buFont typeface="Raleway"/>
                        <a:buChar char="-"/>
                      </a:pPr>
                      <a:r>
                        <a:rPr lang="en-GB" sz="1100">
                          <a:solidFill>
                            <a:schemeClr val="accent1"/>
                          </a:solidFill>
                          <a:latin typeface="Raleway"/>
                          <a:ea typeface="Raleway"/>
                          <a:cs typeface="Raleway"/>
                          <a:sym typeface="Raleway"/>
                        </a:rPr>
                        <a:t>‘Give students core content they might need (such as tier 2 and 3 vocabulary, definitions or dates)</a:t>
                      </a:r>
                      <a:endParaRPr sz="1100">
                        <a:solidFill>
                          <a:schemeClr val="accent1"/>
                        </a:solidFill>
                        <a:latin typeface="Raleway"/>
                        <a:ea typeface="Raleway"/>
                        <a:cs typeface="Raleway"/>
                        <a:sym typeface="Raleway"/>
                      </a:endParaRPr>
                    </a:p>
                    <a:p>
                      <a:pPr marL="457200" lvl="0" indent="-298450" algn="l" rtl="0">
                        <a:spcBef>
                          <a:spcPts val="0"/>
                        </a:spcBef>
                        <a:spcAft>
                          <a:spcPts val="0"/>
                        </a:spcAft>
                        <a:buClr>
                          <a:schemeClr val="accent1"/>
                        </a:buClr>
                        <a:buSzPts val="1100"/>
                        <a:buFont typeface="Raleway"/>
                        <a:buChar char="-"/>
                      </a:pPr>
                      <a:endParaRPr sz="1100">
                        <a:solidFill>
                          <a:schemeClr val="accent1"/>
                        </a:solidFill>
                        <a:latin typeface="Raleway"/>
                        <a:ea typeface="Raleway"/>
                        <a:cs typeface="Raleway"/>
                        <a:sym typeface="Raleway"/>
                      </a:endParaRPr>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graphicFrame>
        <p:nvGraphicFramePr>
          <p:cNvPr id="178" name="Google Shape;178;p27"/>
          <p:cNvGraphicFramePr/>
          <p:nvPr/>
        </p:nvGraphicFramePr>
        <p:xfrm>
          <a:off x="48338" y="46275"/>
          <a:ext cx="3000000" cy="3000000"/>
        </p:xfrm>
        <a:graphic>
          <a:graphicData uri="http://schemas.openxmlformats.org/drawingml/2006/table">
            <a:tbl>
              <a:tblPr>
                <a:noFill/>
                <a:tableStyleId>{4AC7FBAF-16F5-46C3-A64E-14511282E12C}</a:tableStyleId>
              </a:tblPr>
              <a:tblGrid>
                <a:gridCol w="1807950">
                  <a:extLst>
                    <a:ext uri="{9D8B030D-6E8A-4147-A177-3AD203B41FA5}">
                      <a16:colId xmlns:a16="http://schemas.microsoft.com/office/drawing/2014/main" val="20000"/>
                    </a:ext>
                  </a:extLst>
                </a:gridCol>
                <a:gridCol w="1807950">
                  <a:extLst>
                    <a:ext uri="{9D8B030D-6E8A-4147-A177-3AD203B41FA5}">
                      <a16:colId xmlns:a16="http://schemas.microsoft.com/office/drawing/2014/main" val="20001"/>
                    </a:ext>
                  </a:extLst>
                </a:gridCol>
                <a:gridCol w="1807950">
                  <a:extLst>
                    <a:ext uri="{9D8B030D-6E8A-4147-A177-3AD203B41FA5}">
                      <a16:colId xmlns:a16="http://schemas.microsoft.com/office/drawing/2014/main" val="20002"/>
                    </a:ext>
                  </a:extLst>
                </a:gridCol>
                <a:gridCol w="1807950">
                  <a:extLst>
                    <a:ext uri="{9D8B030D-6E8A-4147-A177-3AD203B41FA5}">
                      <a16:colId xmlns:a16="http://schemas.microsoft.com/office/drawing/2014/main" val="20003"/>
                    </a:ext>
                  </a:extLst>
                </a:gridCol>
                <a:gridCol w="1807950">
                  <a:extLst>
                    <a:ext uri="{9D8B030D-6E8A-4147-A177-3AD203B41FA5}">
                      <a16:colId xmlns:a16="http://schemas.microsoft.com/office/drawing/2014/main" val="20004"/>
                    </a:ext>
                  </a:extLst>
                </a:gridCol>
              </a:tblGrid>
              <a:tr h="203225">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PROUD</a:t>
                      </a:r>
                      <a:endParaRPr b="1">
                        <a:solidFill>
                          <a:srgbClr val="FFFFFF"/>
                        </a:solidFill>
                        <a:latin typeface="Nunito"/>
                        <a:ea typeface="Nunito"/>
                        <a:cs typeface="Nunito"/>
                        <a:sym typeface="Nunito"/>
                      </a:endParaRPr>
                    </a:p>
                  </a:txBody>
                  <a:tcPr marL="0" marR="0" marT="0" marB="0" anchor="ctr">
                    <a:lnL w="9525"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6DA1EB"/>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AIM HIGH</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A383DC"/>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WORK HARD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EDB469"/>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KIND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85D0A2"/>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NO EXCUSES</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9525"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D58AC1"/>
                    </a:solidFill>
                  </a:tcPr>
                </a:tc>
                <a:extLst>
                  <a:ext uri="{0D108BD9-81ED-4DB2-BD59-A6C34878D82A}">
                    <a16:rowId xmlns:a16="http://schemas.microsoft.com/office/drawing/2014/main" val="10000"/>
                  </a:ext>
                </a:extLst>
              </a:tr>
            </a:tbl>
          </a:graphicData>
        </a:graphic>
      </p:graphicFrame>
      <p:graphicFrame>
        <p:nvGraphicFramePr>
          <p:cNvPr id="179" name="Google Shape;179;p27"/>
          <p:cNvGraphicFramePr/>
          <p:nvPr/>
        </p:nvGraphicFramePr>
        <p:xfrm>
          <a:off x="675500" y="980100"/>
          <a:ext cx="3000000" cy="3000000"/>
        </p:xfrm>
        <a:graphic>
          <a:graphicData uri="http://schemas.openxmlformats.org/drawingml/2006/table">
            <a:tbl>
              <a:tblPr>
                <a:noFill/>
                <a:tableStyleId>{E43B145F-CEC1-492E-82DD-3E994C0AAAE8}</a:tableStyleId>
              </a:tblPr>
              <a:tblGrid>
                <a:gridCol w="4032975">
                  <a:extLst>
                    <a:ext uri="{9D8B030D-6E8A-4147-A177-3AD203B41FA5}">
                      <a16:colId xmlns:a16="http://schemas.microsoft.com/office/drawing/2014/main" val="20000"/>
                    </a:ext>
                  </a:extLst>
                </a:gridCol>
                <a:gridCol w="4032975">
                  <a:extLst>
                    <a:ext uri="{9D8B030D-6E8A-4147-A177-3AD203B41FA5}">
                      <a16:colId xmlns:a16="http://schemas.microsoft.com/office/drawing/2014/main" val="20001"/>
                    </a:ext>
                  </a:extLst>
                </a:gridCol>
              </a:tblGrid>
              <a:tr h="1937875">
                <a:tc>
                  <a:txBody>
                    <a:bodyPr/>
                    <a:lstStyle/>
                    <a:p>
                      <a:pPr marL="0" lvl="0" indent="0" algn="l" rtl="0">
                        <a:spcBef>
                          <a:spcPts val="0"/>
                        </a:spcBef>
                        <a:spcAft>
                          <a:spcPts val="0"/>
                        </a:spcAft>
                        <a:buNone/>
                      </a:pPr>
                      <a:endParaRPr/>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1937875">
                <a:tc>
                  <a:txBody>
                    <a:bodyPr/>
                    <a:lstStyle/>
                    <a:p>
                      <a:pPr marL="0" lvl="0" indent="0" algn="l" rtl="0">
                        <a:spcBef>
                          <a:spcPts val="0"/>
                        </a:spcBef>
                        <a:spcAft>
                          <a:spcPts val="0"/>
                        </a:spcAft>
                        <a:buNone/>
                      </a:pPr>
                      <a:endParaRPr/>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28575" cap="flat" cmpd="sng">
                      <a:solidFill>
                        <a:schemeClr val="accent1"/>
                      </a:solidFill>
                      <a:prstDash val="solid"/>
                      <a:round/>
                      <a:headEnd type="none" w="sm" len="sm"/>
                      <a:tailEnd type="none" w="sm" len="sm"/>
                    </a:lnL>
                    <a:lnR w="28575" cap="flat" cmpd="sng">
                      <a:solidFill>
                        <a:schemeClr val="accent1"/>
                      </a:solidFill>
                      <a:prstDash val="solid"/>
                      <a:round/>
                      <a:headEnd type="none" w="sm" len="sm"/>
                      <a:tailEnd type="none" w="sm" len="sm"/>
                    </a:lnR>
                    <a:lnT w="28575" cap="flat" cmpd="sng">
                      <a:solidFill>
                        <a:schemeClr val="accent1"/>
                      </a:solidFill>
                      <a:prstDash val="solid"/>
                      <a:round/>
                      <a:headEnd type="none" w="sm" len="sm"/>
                      <a:tailEnd type="none" w="sm" len="sm"/>
                    </a:lnT>
                    <a:lnB w="28575"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180" name="Google Shape;180;p27"/>
          <p:cNvPicPr preferRelativeResize="0"/>
          <p:nvPr/>
        </p:nvPicPr>
        <p:blipFill rotWithShape="1">
          <a:blip r:embed="rId3">
            <a:alphaModFix/>
          </a:blip>
          <a:srcRect r="1700" b="6916"/>
          <a:stretch/>
        </p:blipFill>
        <p:spPr>
          <a:xfrm>
            <a:off x="775475" y="1039400"/>
            <a:ext cx="3853673" cy="1824800"/>
          </a:xfrm>
          <a:prstGeom prst="rect">
            <a:avLst/>
          </a:prstGeom>
          <a:noFill/>
          <a:ln>
            <a:noFill/>
          </a:ln>
        </p:spPr>
      </p:pic>
      <p:pic>
        <p:nvPicPr>
          <p:cNvPr id="181" name="Google Shape;181;p27"/>
          <p:cNvPicPr preferRelativeResize="0"/>
          <p:nvPr/>
        </p:nvPicPr>
        <p:blipFill rotWithShape="1">
          <a:blip r:embed="rId4">
            <a:alphaModFix/>
          </a:blip>
          <a:srcRect l="1777"/>
          <a:stretch/>
        </p:blipFill>
        <p:spPr>
          <a:xfrm>
            <a:off x="4795325" y="1039400"/>
            <a:ext cx="3853677" cy="1824800"/>
          </a:xfrm>
          <a:prstGeom prst="rect">
            <a:avLst/>
          </a:prstGeom>
          <a:noFill/>
          <a:ln>
            <a:noFill/>
          </a:ln>
        </p:spPr>
      </p:pic>
      <p:pic>
        <p:nvPicPr>
          <p:cNvPr id="182" name="Google Shape;182;p27"/>
          <p:cNvPicPr preferRelativeResize="0"/>
          <p:nvPr/>
        </p:nvPicPr>
        <p:blipFill rotWithShape="1">
          <a:blip r:embed="rId5">
            <a:alphaModFix/>
          </a:blip>
          <a:srcRect t="7672" r="1273"/>
          <a:stretch/>
        </p:blipFill>
        <p:spPr>
          <a:xfrm>
            <a:off x="775475" y="2985700"/>
            <a:ext cx="3853673" cy="1824799"/>
          </a:xfrm>
          <a:prstGeom prst="rect">
            <a:avLst/>
          </a:prstGeom>
          <a:noFill/>
          <a:ln>
            <a:noFill/>
          </a:ln>
        </p:spPr>
      </p:pic>
      <p:pic>
        <p:nvPicPr>
          <p:cNvPr id="183" name="Google Shape;183;p27"/>
          <p:cNvPicPr preferRelativeResize="0"/>
          <p:nvPr/>
        </p:nvPicPr>
        <p:blipFill>
          <a:blip r:embed="rId6">
            <a:alphaModFix/>
          </a:blip>
          <a:stretch>
            <a:fillRect/>
          </a:stretch>
        </p:blipFill>
        <p:spPr>
          <a:xfrm>
            <a:off x="4795325" y="2985700"/>
            <a:ext cx="3814098" cy="1824799"/>
          </a:xfrm>
          <a:prstGeom prst="rect">
            <a:avLst/>
          </a:prstGeom>
          <a:noFill/>
          <a:ln>
            <a:noFill/>
          </a:ln>
        </p:spPr>
      </p:pic>
      <p:sp>
        <p:nvSpPr>
          <p:cNvPr id="184" name="Google Shape;184;p27"/>
          <p:cNvSpPr txBox="1"/>
          <p:nvPr/>
        </p:nvSpPr>
        <p:spPr>
          <a:xfrm>
            <a:off x="218375" y="255825"/>
            <a:ext cx="9039900" cy="516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100" b="1">
                <a:solidFill>
                  <a:schemeClr val="accent1"/>
                </a:solidFill>
                <a:latin typeface="Chelsea Market"/>
                <a:ea typeface="Chelsea Market"/>
                <a:cs typeface="Chelsea Market"/>
                <a:sym typeface="Chelsea Market"/>
              </a:rPr>
              <a:t>Strategy: Metacognitive Modelling During Guided Practice</a:t>
            </a:r>
            <a:endParaRPr sz="100" b="1">
              <a:solidFill>
                <a:schemeClr val="accent1"/>
              </a:solidFill>
              <a:latin typeface="Chelsea Market"/>
              <a:ea typeface="Chelsea Market"/>
              <a:cs typeface="Chelsea Market"/>
              <a:sym typeface="Chelsea Marke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graphicFrame>
        <p:nvGraphicFramePr>
          <p:cNvPr id="189" name="Google Shape;189;p28"/>
          <p:cNvGraphicFramePr/>
          <p:nvPr/>
        </p:nvGraphicFramePr>
        <p:xfrm>
          <a:off x="48338" y="46275"/>
          <a:ext cx="3000000" cy="3000000"/>
        </p:xfrm>
        <a:graphic>
          <a:graphicData uri="http://schemas.openxmlformats.org/drawingml/2006/table">
            <a:tbl>
              <a:tblPr>
                <a:noFill/>
                <a:tableStyleId>{4AC7FBAF-16F5-46C3-A64E-14511282E12C}</a:tableStyleId>
              </a:tblPr>
              <a:tblGrid>
                <a:gridCol w="1807950">
                  <a:extLst>
                    <a:ext uri="{9D8B030D-6E8A-4147-A177-3AD203B41FA5}">
                      <a16:colId xmlns:a16="http://schemas.microsoft.com/office/drawing/2014/main" val="20000"/>
                    </a:ext>
                  </a:extLst>
                </a:gridCol>
                <a:gridCol w="1807950">
                  <a:extLst>
                    <a:ext uri="{9D8B030D-6E8A-4147-A177-3AD203B41FA5}">
                      <a16:colId xmlns:a16="http://schemas.microsoft.com/office/drawing/2014/main" val="20001"/>
                    </a:ext>
                  </a:extLst>
                </a:gridCol>
                <a:gridCol w="1807950">
                  <a:extLst>
                    <a:ext uri="{9D8B030D-6E8A-4147-A177-3AD203B41FA5}">
                      <a16:colId xmlns:a16="http://schemas.microsoft.com/office/drawing/2014/main" val="20002"/>
                    </a:ext>
                  </a:extLst>
                </a:gridCol>
                <a:gridCol w="1807950">
                  <a:extLst>
                    <a:ext uri="{9D8B030D-6E8A-4147-A177-3AD203B41FA5}">
                      <a16:colId xmlns:a16="http://schemas.microsoft.com/office/drawing/2014/main" val="20003"/>
                    </a:ext>
                  </a:extLst>
                </a:gridCol>
                <a:gridCol w="1807950">
                  <a:extLst>
                    <a:ext uri="{9D8B030D-6E8A-4147-A177-3AD203B41FA5}">
                      <a16:colId xmlns:a16="http://schemas.microsoft.com/office/drawing/2014/main" val="20004"/>
                    </a:ext>
                  </a:extLst>
                </a:gridCol>
              </a:tblGrid>
              <a:tr h="203225">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PROUD</a:t>
                      </a:r>
                      <a:endParaRPr b="1">
                        <a:solidFill>
                          <a:srgbClr val="FFFFFF"/>
                        </a:solidFill>
                        <a:latin typeface="Nunito"/>
                        <a:ea typeface="Nunito"/>
                        <a:cs typeface="Nunito"/>
                        <a:sym typeface="Nunito"/>
                      </a:endParaRPr>
                    </a:p>
                  </a:txBody>
                  <a:tcPr marL="0" marR="0" marT="0" marB="0" anchor="ctr">
                    <a:lnL w="9525"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6DA1EB"/>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AIM HIGH</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A383DC"/>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WORK HARD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EDB469"/>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KIND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85D0A2"/>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NO EXCUSES</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9525"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D58AC1"/>
                    </a:solidFill>
                  </a:tcPr>
                </a:tc>
                <a:extLst>
                  <a:ext uri="{0D108BD9-81ED-4DB2-BD59-A6C34878D82A}">
                    <a16:rowId xmlns:a16="http://schemas.microsoft.com/office/drawing/2014/main" val="10000"/>
                  </a:ext>
                </a:extLst>
              </a:tr>
            </a:tbl>
          </a:graphicData>
        </a:graphic>
      </p:graphicFrame>
      <p:sp>
        <p:nvSpPr>
          <p:cNvPr id="190" name="Google Shape;190;p28"/>
          <p:cNvSpPr txBox="1"/>
          <p:nvPr/>
        </p:nvSpPr>
        <p:spPr>
          <a:xfrm>
            <a:off x="497500" y="364025"/>
            <a:ext cx="8472000" cy="434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600" b="1">
                <a:solidFill>
                  <a:schemeClr val="accent1"/>
                </a:solidFill>
                <a:latin typeface="Chelsea Market"/>
                <a:ea typeface="Chelsea Market"/>
                <a:cs typeface="Chelsea Market"/>
                <a:sym typeface="Chelsea Market"/>
              </a:rPr>
              <a:t>Strategy: Helping students structure metacognitive work using grids</a:t>
            </a:r>
            <a:endParaRPr sz="1600" b="1">
              <a:solidFill>
                <a:schemeClr val="accent1"/>
              </a:solidFill>
              <a:latin typeface="Chelsea Market"/>
              <a:ea typeface="Chelsea Market"/>
              <a:cs typeface="Chelsea Market"/>
              <a:sym typeface="Chelsea Market"/>
            </a:endParaRPr>
          </a:p>
        </p:txBody>
      </p:sp>
      <p:graphicFrame>
        <p:nvGraphicFramePr>
          <p:cNvPr id="191" name="Google Shape;191;p28"/>
          <p:cNvGraphicFramePr/>
          <p:nvPr/>
        </p:nvGraphicFramePr>
        <p:xfrm>
          <a:off x="497500" y="1237200"/>
          <a:ext cx="3000000" cy="3000000"/>
        </p:xfrm>
        <a:graphic>
          <a:graphicData uri="http://schemas.openxmlformats.org/drawingml/2006/table">
            <a:tbl>
              <a:tblPr>
                <a:noFill/>
                <a:tableStyleId>{E43B145F-CEC1-492E-82DD-3E994C0AAAE8}</a:tableStyleId>
              </a:tblPr>
              <a:tblGrid>
                <a:gridCol w="2309875">
                  <a:extLst>
                    <a:ext uri="{9D8B030D-6E8A-4147-A177-3AD203B41FA5}">
                      <a16:colId xmlns:a16="http://schemas.microsoft.com/office/drawing/2014/main" val="20000"/>
                    </a:ext>
                  </a:extLst>
                </a:gridCol>
                <a:gridCol w="2309875">
                  <a:extLst>
                    <a:ext uri="{9D8B030D-6E8A-4147-A177-3AD203B41FA5}">
                      <a16:colId xmlns:a16="http://schemas.microsoft.com/office/drawing/2014/main" val="20001"/>
                    </a:ext>
                  </a:extLst>
                </a:gridCol>
              </a:tblGrid>
              <a:tr h="1651075">
                <a:tc>
                  <a:txBody>
                    <a:bodyPr/>
                    <a:lstStyle/>
                    <a:p>
                      <a:pPr marL="0" lvl="0" indent="0" algn="l" rtl="0">
                        <a:spcBef>
                          <a:spcPts val="0"/>
                        </a:spcBef>
                        <a:spcAft>
                          <a:spcPts val="0"/>
                        </a:spcAft>
                        <a:buNone/>
                      </a:pPr>
                      <a:r>
                        <a:rPr lang="en-GB" b="1">
                          <a:solidFill>
                            <a:schemeClr val="accent1"/>
                          </a:solidFill>
                        </a:rPr>
                        <a:t>Comprehension </a:t>
                      </a:r>
                      <a:r>
                        <a:rPr lang="en-GB">
                          <a:solidFill>
                            <a:schemeClr val="accent1"/>
                          </a:solidFill>
                        </a:rPr>
                        <a:t>(what is the task asking you to do?)</a:t>
                      </a:r>
                      <a:endParaRPr>
                        <a:solidFill>
                          <a:schemeClr val="accent1"/>
                        </a:solidFill>
                      </a:endParaRPr>
                    </a:p>
                  </a:txBody>
                  <a:tcPr marL="91425" marR="91425" marT="91425" marB="91425">
                    <a:lnL w="19050" cap="flat" cmpd="sng">
                      <a:solidFill>
                        <a:schemeClr val="accent1"/>
                      </a:solidFill>
                      <a:prstDash val="solid"/>
                      <a:round/>
                      <a:headEnd type="none" w="sm" len="sm"/>
                      <a:tailEnd type="none" w="sm" len="sm"/>
                    </a:lnL>
                    <a:lnR w="19050" cap="flat" cmpd="sng">
                      <a:solidFill>
                        <a:schemeClr val="accent1"/>
                      </a:solidFill>
                      <a:prstDash val="solid"/>
                      <a:round/>
                      <a:headEnd type="none" w="sm" len="sm"/>
                      <a:tailEnd type="none" w="sm" len="sm"/>
                    </a:lnR>
                    <a:lnT w="19050" cap="flat" cmpd="sng">
                      <a:solidFill>
                        <a:schemeClr val="accent1"/>
                      </a:solidFill>
                      <a:prstDash val="solid"/>
                      <a:round/>
                      <a:headEnd type="none" w="sm" len="sm"/>
                      <a:tailEnd type="none" w="sm" len="sm"/>
                    </a:lnT>
                    <a:lnB w="19050"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GB" b="1">
                          <a:solidFill>
                            <a:schemeClr val="accent1"/>
                          </a:solidFill>
                        </a:rPr>
                        <a:t>Connection (</a:t>
                      </a:r>
                      <a:r>
                        <a:rPr lang="en-GB">
                          <a:solidFill>
                            <a:schemeClr val="accent1"/>
                          </a:solidFill>
                        </a:rPr>
                        <a:t>Have you ever done or seen anything like this before? How is this similar or different?)</a:t>
                      </a:r>
                      <a:endParaRPr>
                        <a:solidFill>
                          <a:schemeClr val="accent1"/>
                        </a:solidFill>
                      </a:endParaRPr>
                    </a:p>
                  </a:txBody>
                  <a:tcPr marL="91425" marR="91425" marT="91425" marB="91425">
                    <a:lnL w="19050" cap="flat" cmpd="sng">
                      <a:solidFill>
                        <a:schemeClr val="accent1"/>
                      </a:solidFill>
                      <a:prstDash val="solid"/>
                      <a:round/>
                      <a:headEnd type="none" w="sm" len="sm"/>
                      <a:tailEnd type="none" w="sm" len="sm"/>
                    </a:lnL>
                    <a:lnR w="19050" cap="flat" cmpd="sng">
                      <a:solidFill>
                        <a:schemeClr val="accent1"/>
                      </a:solidFill>
                      <a:prstDash val="solid"/>
                      <a:round/>
                      <a:headEnd type="none" w="sm" len="sm"/>
                      <a:tailEnd type="none" w="sm" len="sm"/>
                    </a:lnR>
                    <a:lnT w="19050" cap="flat" cmpd="sng">
                      <a:solidFill>
                        <a:schemeClr val="accent1"/>
                      </a:solidFill>
                      <a:prstDash val="solid"/>
                      <a:round/>
                      <a:headEnd type="none" w="sm" len="sm"/>
                      <a:tailEnd type="none" w="sm" len="sm"/>
                    </a:lnT>
                    <a:lnB w="1905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1651075">
                <a:tc>
                  <a:txBody>
                    <a:bodyPr/>
                    <a:lstStyle/>
                    <a:p>
                      <a:pPr marL="0" lvl="0" indent="0" algn="l" rtl="0">
                        <a:spcBef>
                          <a:spcPts val="0"/>
                        </a:spcBef>
                        <a:spcAft>
                          <a:spcPts val="0"/>
                        </a:spcAft>
                        <a:buNone/>
                      </a:pPr>
                      <a:r>
                        <a:rPr lang="en-GB" b="1">
                          <a:solidFill>
                            <a:schemeClr val="accent1"/>
                          </a:solidFill>
                        </a:rPr>
                        <a:t>Strategy </a:t>
                      </a:r>
                      <a:r>
                        <a:rPr lang="en-GB">
                          <a:solidFill>
                            <a:schemeClr val="accent1"/>
                          </a:solidFill>
                        </a:rPr>
                        <a:t>(Based on past experiences, what is the best approach for you to use for this task?)</a:t>
                      </a:r>
                      <a:endParaRPr>
                        <a:solidFill>
                          <a:schemeClr val="accent1"/>
                        </a:solidFill>
                      </a:endParaRPr>
                    </a:p>
                  </a:txBody>
                  <a:tcPr marL="91425" marR="91425" marT="91425" marB="91425">
                    <a:lnL w="19050" cap="flat" cmpd="sng">
                      <a:solidFill>
                        <a:schemeClr val="accent1"/>
                      </a:solidFill>
                      <a:prstDash val="solid"/>
                      <a:round/>
                      <a:headEnd type="none" w="sm" len="sm"/>
                      <a:tailEnd type="none" w="sm" len="sm"/>
                    </a:lnL>
                    <a:lnR w="19050" cap="flat" cmpd="sng">
                      <a:solidFill>
                        <a:schemeClr val="accent1"/>
                      </a:solidFill>
                      <a:prstDash val="solid"/>
                      <a:round/>
                      <a:headEnd type="none" w="sm" len="sm"/>
                      <a:tailEnd type="none" w="sm" len="sm"/>
                    </a:lnR>
                    <a:lnT w="19050" cap="flat" cmpd="sng">
                      <a:solidFill>
                        <a:schemeClr val="accent1"/>
                      </a:solidFill>
                      <a:prstDash val="solid"/>
                      <a:round/>
                      <a:headEnd type="none" w="sm" len="sm"/>
                      <a:tailEnd type="none" w="sm" len="sm"/>
                    </a:lnT>
                    <a:lnB w="19050"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r>
                        <a:rPr lang="en-GB" b="1">
                          <a:solidFill>
                            <a:schemeClr val="accent1"/>
                          </a:solidFill>
                        </a:rPr>
                        <a:t>Reflection </a:t>
                      </a:r>
                      <a:r>
                        <a:rPr lang="en-GB">
                          <a:solidFill>
                            <a:schemeClr val="accent1"/>
                          </a:solidFill>
                        </a:rPr>
                        <a:t>(How did it go? How did you feel about it? WHat will you change for next time?)</a:t>
                      </a:r>
                      <a:endParaRPr>
                        <a:solidFill>
                          <a:schemeClr val="accent1"/>
                        </a:solidFill>
                      </a:endParaRPr>
                    </a:p>
                  </a:txBody>
                  <a:tcPr marL="91425" marR="91425" marT="91425" marB="91425">
                    <a:lnL w="19050" cap="flat" cmpd="sng">
                      <a:solidFill>
                        <a:schemeClr val="accent1"/>
                      </a:solidFill>
                      <a:prstDash val="solid"/>
                      <a:round/>
                      <a:headEnd type="none" w="sm" len="sm"/>
                      <a:tailEnd type="none" w="sm" len="sm"/>
                    </a:lnL>
                    <a:lnR w="19050" cap="flat" cmpd="sng">
                      <a:solidFill>
                        <a:schemeClr val="accent1"/>
                      </a:solidFill>
                      <a:prstDash val="solid"/>
                      <a:round/>
                      <a:headEnd type="none" w="sm" len="sm"/>
                      <a:tailEnd type="none" w="sm" len="sm"/>
                    </a:lnR>
                    <a:lnT w="19050" cap="flat" cmpd="sng">
                      <a:solidFill>
                        <a:schemeClr val="accent1"/>
                      </a:solidFill>
                      <a:prstDash val="solid"/>
                      <a:round/>
                      <a:headEnd type="none" w="sm" len="sm"/>
                      <a:tailEnd type="none" w="sm" len="sm"/>
                    </a:lnT>
                    <a:lnB w="1905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192" name="Google Shape;192;p28"/>
          <p:cNvPicPr preferRelativeResize="0"/>
          <p:nvPr/>
        </p:nvPicPr>
        <p:blipFill>
          <a:blip r:embed="rId3">
            <a:alphaModFix/>
          </a:blip>
          <a:stretch>
            <a:fillRect/>
          </a:stretch>
        </p:blipFill>
        <p:spPr>
          <a:xfrm>
            <a:off x="5269650" y="1237200"/>
            <a:ext cx="3721951" cy="33021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fade">
                                      <p:cBhvr>
                                        <p:cTn id="7" dur="1000"/>
                                        <p:tgtEl>
                                          <p:spTgt spid="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9"/>
          <p:cNvSpPr txBox="1"/>
          <p:nvPr/>
        </p:nvSpPr>
        <p:spPr>
          <a:xfrm>
            <a:off x="-2" y="420675"/>
            <a:ext cx="9533100" cy="47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900" b="1">
                <a:solidFill>
                  <a:schemeClr val="accent1"/>
                </a:solidFill>
                <a:latin typeface="Chelsea Market"/>
                <a:ea typeface="Chelsea Market"/>
                <a:cs typeface="Chelsea Market"/>
                <a:sym typeface="Chelsea Market"/>
              </a:rPr>
              <a:t>Strategy: Using Reciprocal Reading to make the implicit explicit</a:t>
            </a:r>
            <a:endParaRPr sz="100" b="1">
              <a:solidFill>
                <a:schemeClr val="accent1"/>
              </a:solidFill>
              <a:latin typeface="Chelsea Market"/>
              <a:ea typeface="Chelsea Market"/>
              <a:cs typeface="Chelsea Market"/>
              <a:sym typeface="Chelsea Market"/>
            </a:endParaRPr>
          </a:p>
        </p:txBody>
      </p:sp>
      <p:graphicFrame>
        <p:nvGraphicFramePr>
          <p:cNvPr id="198" name="Google Shape;198;p29"/>
          <p:cNvGraphicFramePr/>
          <p:nvPr/>
        </p:nvGraphicFramePr>
        <p:xfrm>
          <a:off x="48338" y="46275"/>
          <a:ext cx="3000000" cy="3000000"/>
        </p:xfrm>
        <a:graphic>
          <a:graphicData uri="http://schemas.openxmlformats.org/drawingml/2006/table">
            <a:tbl>
              <a:tblPr>
                <a:noFill/>
                <a:tableStyleId>{4AC7FBAF-16F5-46C3-A64E-14511282E12C}</a:tableStyleId>
              </a:tblPr>
              <a:tblGrid>
                <a:gridCol w="1807950">
                  <a:extLst>
                    <a:ext uri="{9D8B030D-6E8A-4147-A177-3AD203B41FA5}">
                      <a16:colId xmlns:a16="http://schemas.microsoft.com/office/drawing/2014/main" val="20000"/>
                    </a:ext>
                  </a:extLst>
                </a:gridCol>
                <a:gridCol w="1807950">
                  <a:extLst>
                    <a:ext uri="{9D8B030D-6E8A-4147-A177-3AD203B41FA5}">
                      <a16:colId xmlns:a16="http://schemas.microsoft.com/office/drawing/2014/main" val="20001"/>
                    </a:ext>
                  </a:extLst>
                </a:gridCol>
                <a:gridCol w="1807950">
                  <a:extLst>
                    <a:ext uri="{9D8B030D-6E8A-4147-A177-3AD203B41FA5}">
                      <a16:colId xmlns:a16="http://schemas.microsoft.com/office/drawing/2014/main" val="20002"/>
                    </a:ext>
                  </a:extLst>
                </a:gridCol>
                <a:gridCol w="1807950">
                  <a:extLst>
                    <a:ext uri="{9D8B030D-6E8A-4147-A177-3AD203B41FA5}">
                      <a16:colId xmlns:a16="http://schemas.microsoft.com/office/drawing/2014/main" val="20003"/>
                    </a:ext>
                  </a:extLst>
                </a:gridCol>
                <a:gridCol w="1807950">
                  <a:extLst>
                    <a:ext uri="{9D8B030D-6E8A-4147-A177-3AD203B41FA5}">
                      <a16:colId xmlns:a16="http://schemas.microsoft.com/office/drawing/2014/main" val="20004"/>
                    </a:ext>
                  </a:extLst>
                </a:gridCol>
              </a:tblGrid>
              <a:tr h="203225">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PROUD</a:t>
                      </a:r>
                      <a:endParaRPr b="1">
                        <a:solidFill>
                          <a:srgbClr val="FFFFFF"/>
                        </a:solidFill>
                        <a:latin typeface="Nunito"/>
                        <a:ea typeface="Nunito"/>
                        <a:cs typeface="Nunito"/>
                        <a:sym typeface="Nunito"/>
                      </a:endParaRPr>
                    </a:p>
                  </a:txBody>
                  <a:tcPr marL="0" marR="0" marT="0" marB="0" anchor="ctr">
                    <a:lnL w="9525"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6DA1EB"/>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AIM HIGH</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A383DC"/>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WORK HARD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EDB469"/>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KIND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85D0A2"/>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NO EXCUSES</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9525"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D58AC1"/>
                    </a:solidFill>
                  </a:tcPr>
                </a:tc>
                <a:extLst>
                  <a:ext uri="{0D108BD9-81ED-4DB2-BD59-A6C34878D82A}">
                    <a16:rowId xmlns:a16="http://schemas.microsoft.com/office/drawing/2014/main" val="10000"/>
                  </a:ext>
                </a:extLst>
              </a:tr>
            </a:tbl>
          </a:graphicData>
        </a:graphic>
      </p:graphicFrame>
      <p:pic>
        <p:nvPicPr>
          <p:cNvPr id="199" name="Google Shape;199;p29"/>
          <p:cNvPicPr preferRelativeResize="0"/>
          <p:nvPr/>
        </p:nvPicPr>
        <p:blipFill rotWithShape="1">
          <a:blip r:embed="rId3">
            <a:alphaModFix/>
          </a:blip>
          <a:srcRect b="9974"/>
          <a:stretch/>
        </p:blipFill>
        <p:spPr>
          <a:xfrm>
            <a:off x="391475" y="962775"/>
            <a:ext cx="5922976" cy="2897024"/>
          </a:xfrm>
          <a:prstGeom prst="rect">
            <a:avLst/>
          </a:prstGeom>
          <a:noFill/>
          <a:ln w="9525" cap="flat" cmpd="sng">
            <a:solidFill>
              <a:schemeClr val="dk2"/>
            </a:solidFill>
            <a:prstDash val="solid"/>
            <a:round/>
            <a:headEnd type="none" w="sm" len="sm"/>
            <a:tailEnd type="none" w="sm" len="sm"/>
          </a:ln>
        </p:spPr>
      </p:pic>
      <p:pic>
        <p:nvPicPr>
          <p:cNvPr id="200" name="Google Shape;200;p29"/>
          <p:cNvPicPr preferRelativeResize="0"/>
          <p:nvPr/>
        </p:nvPicPr>
        <p:blipFill>
          <a:blip r:embed="rId4">
            <a:alphaModFix/>
          </a:blip>
          <a:stretch>
            <a:fillRect/>
          </a:stretch>
        </p:blipFill>
        <p:spPr>
          <a:xfrm>
            <a:off x="2674600" y="3490552"/>
            <a:ext cx="6230999" cy="1486750"/>
          </a:xfrm>
          <a:prstGeom prst="rect">
            <a:avLst/>
          </a:prstGeom>
          <a:noFill/>
          <a:ln w="9525" cap="flat" cmpd="sng">
            <a:solidFill>
              <a:schemeClr val="dk2"/>
            </a:solidFill>
            <a:prstDash val="solid"/>
            <a:round/>
            <a:headEnd type="none" w="sm" len="sm"/>
            <a:tailEnd type="none" w="sm" len="sm"/>
          </a:ln>
        </p:spPr>
      </p:pic>
      <p:sp>
        <p:nvSpPr>
          <p:cNvPr id="201" name="Google Shape;201;p29"/>
          <p:cNvSpPr txBox="1"/>
          <p:nvPr/>
        </p:nvSpPr>
        <p:spPr>
          <a:xfrm>
            <a:off x="6599900" y="1058925"/>
            <a:ext cx="2488200" cy="1666200"/>
          </a:xfrm>
          <a:prstGeom prst="rect">
            <a:avLst/>
          </a:prstGeom>
          <a:solidFill>
            <a:srgbClr val="C9DAF8"/>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latin typeface="Raleway"/>
                <a:ea typeface="Raleway"/>
                <a:cs typeface="Raleway"/>
                <a:sym typeface="Raleway"/>
              </a:rPr>
              <a:t>Students are give this grid and allocated a different reciprocal reading role. </a:t>
            </a:r>
            <a:endParaRPr b="1">
              <a:latin typeface="Raleway"/>
              <a:ea typeface="Raleway"/>
              <a:cs typeface="Raleway"/>
              <a:sym typeface="Raleway"/>
            </a:endParaRPr>
          </a:p>
          <a:p>
            <a:pPr marL="0" lvl="0" indent="0" algn="l" rtl="0">
              <a:spcBef>
                <a:spcPts val="0"/>
              </a:spcBef>
              <a:spcAft>
                <a:spcPts val="0"/>
              </a:spcAft>
              <a:buNone/>
            </a:pPr>
            <a:r>
              <a:rPr lang="en-GB" b="1">
                <a:latin typeface="Raleway"/>
                <a:ea typeface="Raleway"/>
                <a:cs typeface="Raleway"/>
                <a:sym typeface="Raleway"/>
              </a:rPr>
              <a:t>As students read a text, extract or chapter, students complete the grid. </a:t>
            </a:r>
            <a:endParaRPr b="1">
              <a:latin typeface="Raleway"/>
              <a:ea typeface="Raleway"/>
              <a:cs typeface="Raleway"/>
              <a:sym typeface="Raleway"/>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graphicFrame>
        <p:nvGraphicFramePr>
          <p:cNvPr id="210" name="Google Shape;210;p30"/>
          <p:cNvGraphicFramePr/>
          <p:nvPr/>
        </p:nvGraphicFramePr>
        <p:xfrm>
          <a:off x="284994" y="1036047"/>
          <a:ext cx="3000000" cy="3000000"/>
        </p:xfrm>
        <a:graphic>
          <a:graphicData uri="http://schemas.openxmlformats.org/drawingml/2006/table">
            <a:tbl>
              <a:tblPr firstRow="1" bandRow="1">
                <a:noFill/>
                <a:tableStyleId>{4BD4943E-8BAC-4B5F-9D90-C13FF67230EF}</a:tableStyleId>
              </a:tblPr>
              <a:tblGrid>
                <a:gridCol w="2143500">
                  <a:extLst>
                    <a:ext uri="{9D8B030D-6E8A-4147-A177-3AD203B41FA5}">
                      <a16:colId xmlns:a16="http://schemas.microsoft.com/office/drawing/2014/main" val="20000"/>
                    </a:ext>
                  </a:extLst>
                </a:gridCol>
                <a:gridCol w="2143500">
                  <a:extLst>
                    <a:ext uri="{9D8B030D-6E8A-4147-A177-3AD203B41FA5}">
                      <a16:colId xmlns:a16="http://schemas.microsoft.com/office/drawing/2014/main" val="20001"/>
                    </a:ext>
                  </a:extLst>
                </a:gridCol>
                <a:gridCol w="2143500">
                  <a:extLst>
                    <a:ext uri="{9D8B030D-6E8A-4147-A177-3AD203B41FA5}">
                      <a16:colId xmlns:a16="http://schemas.microsoft.com/office/drawing/2014/main" val="20002"/>
                    </a:ext>
                  </a:extLst>
                </a:gridCol>
                <a:gridCol w="2143500">
                  <a:extLst>
                    <a:ext uri="{9D8B030D-6E8A-4147-A177-3AD203B41FA5}">
                      <a16:colId xmlns:a16="http://schemas.microsoft.com/office/drawing/2014/main" val="20003"/>
                    </a:ext>
                  </a:extLst>
                </a:gridCol>
              </a:tblGrid>
              <a:tr h="3979575">
                <a:tc>
                  <a:txBody>
                    <a:bodyPr/>
                    <a:lstStyle/>
                    <a:p>
                      <a:pPr marL="0" marR="0" lvl="0" indent="0" algn="l" rtl="0">
                        <a:spcBef>
                          <a:spcPts val="0"/>
                        </a:spcBef>
                        <a:spcAft>
                          <a:spcPts val="0"/>
                        </a:spcAft>
                        <a:buNone/>
                      </a:pPr>
                      <a:r>
                        <a:rPr lang="en-GB" b="1" u="none" strike="noStrike" cap="none">
                          <a:solidFill>
                            <a:srgbClr val="FF0000"/>
                          </a:solidFill>
                          <a:latin typeface="Raleway"/>
                          <a:ea typeface="Raleway"/>
                          <a:cs typeface="Raleway"/>
                          <a:sym typeface="Raleway"/>
                        </a:rPr>
                        <a:t>Predict </a:t>
                      </a:r>
                      <a:endParaRPr sz="700">
                        <a:latin typeface="Raleway"/>
                        <a:ea typeface="Raleway"/>
                        <a:cs typeface="Raleway"/>
                        <a:sym typeface="Raleway"/>
                      </a:endParaRPr>
                    </a:p>
                    <a:p>
                      <a:pPr marL="0" marR="0" lvl="0" indent="0" algn="l" rtl="0">
                        <a:spcBef>
                          <a:spcPts val="0"/>
                        </a:spcBef>
                        <a:spcAft>
                          <a:spcPts val="0"/>
                        </a:spcAft>
                        <a:buNone/>
                      </a:pPr>
                      <a:endParaRPr b="1">
                        <a:solidFill>
                          <a:srgbClr val="FF0000"/>
                        </a:solidFill>
                        <a:latin typeface="Raleway"/>
                        <a:ea typeface="Raleway"/>
                        <a:cs typeface="Raleway"/>
                        <a:sym typeface="Raleway"/>
                      </a:endParaRPr>
                    </a:p>
                    <a:p>
                      <a:pPr marL="0" marR="0" lvl="0" indent="0" algn="l" rtl="0">
                        <a:spcBef>
                          <a:spcPts val="0"/>
                        </a:spcBef>
                        <a:spcAft>
                          <a:spcPts val="0"/>
                        </a:spcAft>
                        <a:buNone/>
                      </a:pPr>
                      <a:r>
                        <a:rPr lang="en-GB" sz="1000">
                          <a:latin typeface="Raleway"/>
                          <a:ea typeface="Raleway"/>
                          <a:cs typeface="Raleway"/>
                          <a:sym typeface="Raleway"/>
                        </a:rPr>
                        <a:t>I will think about what _______ is about. I will think about what we might read. </a:t>
                      </a:r>
                      <a:endParaRPr sz="700">
                        <a:latin typeface="Raleway"/>
                        <a:ea typeface="Raleway"/>
                        <a:cs typeface="Raleway"/>
                        <a:sym typeface="Raleway"/>
                      </a:endParaRPr>
                    </a:p>
                    <a:p>
                      <a:pPr marL="0" marR="0" lvl="0" indent="0" algn="l" rtl="0">
                        <a:spcBef>
                          <a:spcPts val="0"/>
                        </a:spcBef>
                        <a:spcAft>
                          <a:spcPts val="0"/>
                        </a:spcAft>
                        <a:buNone/>
                      </a:pPr>
                      <a:endParaRPr sz="1000">
                        <a:latin typeface="Raleway"/>
                        <a:ea typeface="Raleway"/>
                        <a:cs typeface="Raleway"/>
                        <a:sym typeface="Raleway"/>
                      </a:endParaRPr>
                    </a:p>
                    <a:p>
                      <a:pPr marL="0" marR="0" lvl="0" indent="0" algn="l" rtl="0">
                        <a:spcBef>
                          <a:spcPts val="0"/>
                        </a:spcBef>
                        <a:spcAft>
                          <a:spcPts val="0"/>
                        </a:spcAft>
                        <a:buNone/>
                      </a:pPr>
                      <a:r>
                        <a:rPr lang="en-GB" sz="1000" b="1">
                          <a:latin typeface="Raleway"/>
                          <a:ea typeface="Raleway"/>
                          <a:cs typeface="Raleway"/>
                          <a:sym typeface="Raleway"/>
                        </a:rPr>
                        <a:t>I can: </a:t>
                      </a:r>
                      <a:endParaRPr sz="700">
                        <a:latin typeface="Raleway"/>
                        <a:ea typeface="Raleway"/>
                        <a:cs typeface="Raleway"/>
                        <a:sym typeface="Raleway"/>
                      </a:endParaRPr>
                    </a:p>
                    <a:p>
                      <a:pPr marL="215900" marR="0" lvl="0" indent="-190500" algn="l" rtl="0">
                        <a:spcBef>
                          <a:spcPts val="0"/>
                        </a:spcBef>
                        <a:spcAft>
                          <a:spcPts val="0"/>
                        </a:spcAft>
                        <a:buClr>
                          <a:schemeClr val="dk1"/>
                        </a:buClr>
                        <a:buSzPts val="1000"/>
                        <a:buFont typeface="Raleway"/>
                        <a:buChar char="•"/>
                      </a:pPr>
                      <a:r>
                        <a:rPr lang="en-GB" sz="1000">
                          <a:latin typeface="Raleway"/>
                          <a:ea typeface="Raleway"/>
                          <a:cs typeface="Raleway"/>
                          <a:sym typeface="Raleway"/>
                        </a:rPr>
                        <a:t>Use the title </a:t>
                      </a:r>
                      <a:endParaRPr sz="700">
                        <a:latin typeface="Raleway"/>
                        <a:ea typeface="Raleway"/>
                        <a:cs typeface="Raleway"/>
                        <a:sym typeface="Raleway"/>
                      </a:endParaRPr>
                    </a:p>
                    <a:p>
                      <a:pPr marL="215900" marR="0" lvl="0" indent="-190500" algn="l" rtl="0">
                        <a:spcBef>
                          <a:spcPts val="0"/>
                        </a:spcBef>
                        <a:spcAft>
                          <a:spcPts val="0"/>
                        </a:spcAft>
                        <a:buClr>
                          <a:schemeClr val="dk1"/>
                        </a:buClr>
                        <a:buSzPts val="1000"/>
                        <a:buFont typeface="Raleway"/>
                        <a:buChar char="•"/>
                      </a:pPr>
                      <a:r>
                        <a:rPr lang="en-GB" sz="1000">
                          <a:latin typeface="Raleway"/>
                          <a:ea typeface="Raleway"/>
                          <a:cs typeface="Raleway"/>
                          <a:sym typeface="Raleway"/>
                        </a:rPr>
                        <a:t>Use the subheading </a:t>
                      </a:r>
                      <a:endParaRPr sz="700">
                        <a:latin typeface="Raleway"/>
                        <a:ea typeface="Raleway"/>
                        <a:cs typeface="Raleway"/>
                        <a:sym typeface="Raleway"/>
                      </a:endParaRPr>
                    </a:p>
                    <a:p>
                      <a:pPr marL="215900" marR="0" lvl="0" indent="-190500" algn="l" rtl="0">
                        <a:spcBef>
                          <a:spcPts val="0"/>
                        </a:spcBef>
                        <a:spcAft>
                          <a:spcPts val="0"/>
                        </a:spcAft>
                        <a:buClr>
                          <a:schemeClr val="dk1"/>
                        </a:buClr>
                        <a:buSzPts val="1000"/>
                        <a:buFont typeface="Raleway"/>
                        <a:buChar char="•"/>
                      </a:pPr>
                      <a:r>
                        <a:rPr lang="en-GB" sz="1000">
                          <a:latin typeface="Raleway"/>
                          <a:ea typeface="Raleway"/>
                          <a:cs typeface="Raleway"/>
                          <a:sym typeface="Raleway"/>
                        </a:rPr>
                        <a:t>Use the topic sentences</a:t>
                      </a:r>
                      <a:endParaRPr sz="700">
                        <a:latin typeface="Raleway"/>
                        <a:ea typeface="Raleway"/>
                        <a:cs typeface="Raleway"/>
                        <a:sym typeface="Raleway"/>
                      </a:endParaRPr>
                    </a:p>
                    <a:p>
                      <a:pPr marL="215900" marR="0" lvl="0" indent="-190500" algn="l" rtl="0">
                        <a:spcBef>
                          <a:spcPts val="0"/>
                        </a:spcBef>
                        <a:spcAft>
                          <a:spcPts val="0"/>
                        </a:spcAft>
                        <a:buClr>
                          <a:schemeClr val="dk1"/>
                        </a:buClr>
                        <a:buSzPts val="1000"/>
                        <a:buFont typeface="Raleway"/>
                        <a:buChar char="•"/>
                      </a:pPr>
                      <a:r>
                        <a:rPr lang="en-GB" sz="1000">
                          <a:latin typeface="Raleway"/>
                          <a:ea typeface="Raleway"/>
                          <a:cs typeface="Raleway"/>
                          <a:sym typeface="Raleway"/>
                        </a:rPr>
                        <a:t>Use what I know already</a:t>
                      </a:r>
                      <a:endParaRPr sz="700">
                        <a:latin typeface="Raleway"/>
                        <a:ea typeface="Raleway"/>
                        <a:cs typeface="Raleway"/>
                        <a:sym typeface="Raleway"/>
                      </a:endParaRPr>
                    </a:p>
                    <a:p>
                      <a:pPr marL="0" marR="0" lvl="0" indent="0" algn="l" rtl="0">
                        <a:spcBef>
                          <a:spcPts val="0"/>
                        </a:spcBef>
                        <a:spcAft>
                          <a:spcPts val="0"/>
                        </a:spcAft>
                        <a:buClr>
                          <a:schemeClr val="dk1"/>
                        </a:buClr>
                        <a:buSzPts val="1400"/>
                        <a:buFont typeface="Arial"/>
                        <a:buNone/>
                      </a:pPr>
                      <a:r>
                        <a:rPr lang="en-GB" sz="1000">
                          <a:latin typeface="Raleway"/>
                          <a:ea typeface="Raleway"/>
                          <a:cs typeface="Raleway"/>
                          <a:sym typeface="Raleway"/>
                        </a:rPr>
                        <a:t> </a:t>
                      </a:r>
                      <a:endParaRPr sz="700">
                        <a:latin typeface="Raleway"/>
                        <a:ea typeface="Raleway"/>
                        <a:cs typeface="Raleway"/>
                        <a:sym typeface="Raleway"/>
                      </a:endParaRPr>
                    </a:p>
                    <a:p>
                      <a:pPr marL="215900" marR="0" lvl="0" indent="-190500" algn="l" rtl="0">
                        <a:spcBef>
                          <a:spcPts val="0"/>
                        </a:spcBef>
                        <a:spcAft>
                          <a:spcPts val="0"/>
                        </a:spcAft>
                        <a:buClr>
                          <a:schemeClr val="dk1"/>
                        </a:buClr>
                        <a:buSzPts val="1000"/>
                        <a:buFont typeface="Raleway"/>
                        <a:buChar char="✓"/>
                      </a:pPr>
                      <a:r>
                        <a:rPr lang="en-GB" sz="1000">
                          <a:latin typeface="Raleway"/>
                          <a:ea typeface="Raleway"/>
                          <a:cs typeface="Raleway"/>
                          <a:sym typeface="Raleway"/>
                        </a:rPr>
                        <a:t>I will read the text to check my predictions. </a:t>
                      </a:r>
                      <a:endParaRPr sz="700">
                        <a:latin typeface="Raleway"/>
                        <a:ea typeface="Raleway"/>
                        <a:cs typeface="Raleway"/>
                        <a:sym typeface="Raleway"/>
                      </a:endParaRPr>
                    </a:p>
                    <a:p>
                      <a:pPr marL="215900" marR="0" lvl="0" indent="-190500" algn="l" rtl="0">
                        <a:spcBef>
                          <a:spcPts val="0"/>
                        </a:spcBef>
                        <a:spcAft>
                          <a:spcPts val="0"/>
                        </a:spcAft>
                        <a:buClr>
                          <a:schemeClr val="dk1"/>
                        </a:buClr>
                        <a:buSzPts val="1000"/>
                        <a:buFont typeface="Raleway"/>
                        <a:buChar char="✓"/>
                      </a:pPr>
                      <a:r>
                        <a:rPr lang="en-GB" sz="1000">
                          <a:latin typeface="Raleway"/>
                          <a:ea typeface="Raleway"/>
                          <a:cs typeface="Raleway"/>
                          <a:sym typeface="Raleway"/>
                        </a:rPr>
                        <a:t>I will change my predictions as the author gives me more information. </a:t>
                      </a:r>
                      <a:endParaRPr sz="700">
                        <a:latin typeface="Raleway"/>
                        <a:ea typeface="Raleway"/>
                        <a:cs typeface="Raleway"/>
                        <a:sym typeface="Raleway"/>
                      </a:endParaRPr>
                    </a:p>
                    <a:p>
                      <a:pPr marL="215900" marR="0" lvl="0" indent="-127000" algn="l" rtl="0">
                        <a:spcBef>
                          <a:spcPts val="0"/>
                        </a:spcBef>
                        <a:spcAft>
                          <a:spcPts val="0"/>
                        </a:spcAft>
                        <a:buClr>
                          <a:schemeClr val="dk1"/>
                        </a:buClr>
                        <a:buSzPts val="1400"/>
                        <a:buFont typeface="Arial"/>
                        <a:buNone/>
                      </a:pPr>
                      <a:endParaRPr sz="1000">
                        <a:latin typeface="Raleway"/>
                        <a:ea typeface="Raleway"/>
                        <a:cs typeface="Raleway"/>
                        <a:sym typeface="Raleway"/>
                      </a:endParaRPr>
                    </a:p>
                  </a:txBody>
                  <a:tcPr marL="68600" marR="68600" marT="34300" marB="34300">
                    <a:solidFill>
                      <a:srgbClr val="E1EFD8"/>
                    </a:solidFill>
                  </a:tcPr>
                </a:tc>
                <a:tc>
                  <a:txBody>
                    <a:bodyPr/>
                    <a:lstStyle/>
                    <a:p>
                      <a:pPr marL="0" marR="0" lvl="0" indent="0" algn="l" rtl="0">
                        <a:spcBef>
                          <a:spcPts val="0"/>
                        </a:spcBef>
                        <a:spcAft>
                          <a:spcPts val="0"/>
                        </a:spcAft>
                        <a:buNone/>
                      </a:pPr>
                      <a:r>
                        <a:rPr lang="en-GB" b="1">
                          <a:solidFill>
                            <a:srgbClr val="FF0000"/>
                          </a:solidFill>
                          <a:latin typeface="Raleway"/>
                          <a:ea typeface="Raleway"/>
                          <a:cs typeface="Raleway"/>
                          <a:sym typeface="Raleway"/>
                        </a:rPr>
                        <a:t>Clarify </a:t>
                      </a:r>
                      <a:endParaRPr sz="700">
                        <a:latin typeface="Raleway"/>
                        <a:ea typeface="Raleway"/>
                        <a:cs typeface="Raleway"/>
                        <a:sym typeface="Raleway"/>
                      </a:endParaRPr>
                    </a:p>
                    <a:p>
                      <a:pPr marL="0" marR="0" lvl="0" indent="0" algn="l" rtl="0">
                        <a:spcBef>
                          <a:spcPts val="0"/>
                        </a:spcBef>
                        <a:spcAft>
                          <a:spcPts val="0"/>
                        </a:spcAft>
                        <a:buNone/>
                      </a:pPr>
                      <a:endParaRPr b="1">
                        <a:solidFill>
                          <a:srgbClr val="FF0000"/>
                        </a:solidFill>
                        <a:latin typeface="Raleway"/>
                        <a:ea typeface="Raleway"/>
                        <a:cs typeface="Raleway"/>
                        <a:sym typeface="Raleway"/>
                      </a:endParaRPr>
                    </a:p>
                    <a:p>
                      <a:pPr marL="0" marR="0" lvl="0" indent="0" algn="l" rtl="0">
                        <a:spcBef>
                          <a:spcPts val="0"/>
                        </a:spcBef>
                        <a:spcAft>
                          <a:spcPts val="0"/>
                        </a:spcAft>
                        <a:buNone/>
                      </a:pPr>
                      <a:r>
                        <a:rPr lang="en-GB" sz="1000">
                          <a:latin typeface="Raleway"/>
                          <a:ea typeface="Raleway"/>
                          <a:cs typeface="Raleway"/>
                          <a:sym typeface="Raleway"/>
                        </a:rPr>
                        <a:t>I will write down words/phrases I do not understand. I will query concepts I’m unsure of. </a:t>
                      </a:r>
                      <a:endParaRPr sz="700">
                        <a:latin typeface="Raleway"/>
                        <a:ea typeface="Raleway"/>
                        <a:cs typeface="Raleway"/>
                        <a:sym typeface="Raleway"/>
                      </a:endParaRPr>
                    </a:p>
                    <a:p>
                      <a:pPr marL="0" marR="0" lvl="0" indent="0" algn="l" rtl="0">
                        <a:spcBef>
                          <a:spcPts val="0"/>
                        </a:spcBef>
                        <a:spcAft>
                          <a:spcPts val="0"/>
                        </a:spcAft>
                        <a:buNone/>
                      </a:pPr>
                      <a:endParaRPr sz="1000">
                        <a:latin typeface="Raleway"/>
                        <a:ea typeface="Raleway"/>
                        <a:cs typeface="Raleway"/>
                        <a:sym typeface="Raleway"/>
                      </a:endParaRPr>
                    </a:p>
                    <a:p>
                      <a:pPr marL="0" marR="0" lvl="0" indent="0" algn="l" rtl="0">
                        <a:spcBef>
                          <a:spcPts val="0"/>
                        </a:spcBef>
                        <a:spcAft>
                          <a:spcPts val="0"/>
                        </a:spcAft>
                        <a:buNone/>
                      </a:pPr>
                      <a:r>
                        <a:rPr lang="en-GB" sz="1000" b="1">
                          <a:latin typeface="Raleway"/>
                          <a:ea typeface="Raleway"/>
                          <a:cs typeface="Raleway"/>
                          <a:sym typeface="Raleway"/>
                        </a:rPr>
                        <a:t>I can:</a:t>
                      </a:r>
                      <a:endParaRPr sz="700">
                        <a:latin typeface="Raleway"/>
                        <a:ea typeface="Raleway"/>
                        <a:cs typeface="Raleway"/>
                        <a:sym typeface="Raleway"/>
                      </a:endParaRPr>
                    </a:p>
                    <a:p>
                      <a:pPr marL="215900" marR="0" lvl="0" indent="-190500" algn="l" rtl="0">
                        <a:spcBef>
                          <a:spcPts val="0"/>
                        </a:spcBef>
                        <a:spcAft>
                          <a:spcPts val="0"/>
                        </a:spcAft>
                        <a:buClr>
                          <a:schemeClr val="dk1"/>
                        </a:buClr>
                        <a:buSzPts val="1000"/>
                        <a:buFont typeface="Raleway"/>
                        <a:buChar char="•"/>
                      </a:pPr>
                      <a:r>
                        <a:rPr lang="en-GB" sz="1000">
                          <a:latin typeface="Raleway"/>
                          <a:ea typeface="Raleway"/>
                          <a:cs typeface="Raleway"/>
                          <a:sym typeface="Raleway"/>
                        </a:rPr>
                        <a:t>Try another the word that makes sense or use a dictionary</a:t>
                      </a:r>
                      <a:endParaRPr sz="700">
                        <a:latin typeface="Raleway"/>
                        <a:ea typeface="Raleway"/>
                        <a:cs typeface="Raleway"/>
                        <a:sym typeface="Raleway"/>
                      </a:endParaRPr>
                    </a:p>
                    <a:p>
                      <a:pPr marL="215900" marR="0" lvl="0" indent="-190500" algn="l" rtl="0">
                        <a:spcBef>
                          <a:spcPts val="0"/>
                        </a:spcBef>
                        <a:spcAft>
                          <a:spcPts val="0"/>
                        </a:spcAft>
                        <a:buClr>
                          <a:schemeClr val="dk1"/>
                        </a:buClr>
                        <a:buSzPts val="1000"/>
                        <a:buFont typeface="Raleway"/>
                        <a:buChar char="•"/>
                      </a:pPr>
                      <a:r>
                        <a:rPr lang="en-GB" sz="1000">
                          <a:latin typeface="Raleway"/>
                          <a:ea typeface="Raleway"/>
                          <a:cs typeface="Raleway"/>
                          <a:sym typeface="Raleway"/>
                        </a:rPr>
                        <a:t>Use what I already know </a:t>
                      </a:r>
                      <a:endParaRPr sz="700">
                        <a:latin typeface="Raleway"/>
                        <a:ea typeface="Raleway"/>
                        <a:cs typeface="Raleway"/>
                        <a:sym typeface="Raleway"/>
                      </a:endParaRPr>
                    </a:p>
                    <a:p>
                      <a:pPr marL="215900" marR="0" lvl="0" indent="-190500" algn="l" rtl="0">
                        <a:spcBef>
                          <a:spcPts val="0"/>
                        </a:spcBef>
                        <a:spcAft>
                          <a:spcPts val="0"/>
                        </a:spcAft>
                        <a:buClr>
                          <a:schemeClr val="dk1"/>
                        </a:buClr>
                        <a:buSzPts val="1000"/>
                        <a:buFont typeface="Raleway"/>
                        <a:buChar char="•"/>
                      </a:pPr>
                      <a:r>
                        <a:rPr lang="en-GB" sz="1000">
                          <a:latin typeface="Raleway"/>
                          <a:ea typeface="Raleway"/>
                          <a:cs typeface="Raleway"/>
                          <a:sym typeface="Raleway"/>
                        </a:rPr>
                        <a:t>Make links to other concepts/ideas</a:t>
                      </a:r>
                      <a:endParaRPr sz="700">
                        <a:latin typeface="Raleway"/>
                        <a:ea typeface="Raleway"/>
                        <a:cs typeface="Raleway"/>
                        <a:sym typeface="Raleway"/>
                      </a:endParaRPr>
                    </a:p>
                    <a:p>
                      <a:pPr marL="215900" marR="0" lvl="0" indent="-190500" algn="l" rtl="0">
                        <a:spcBef>
                          <a:spcPts val="0"/>
                        </a:spcBef>
                        <a:spcAft>
                          <a:spcPts val="0"/>
                        </a:spcAft>
                        <a:buClr>
                          <a:schemeClr val="dk1"/>
                        </a:buClr>
                        <a:buSzPts val="1000"/>
                        <a:buFont typeface="Raleway"/>
                        <a:buChar char="•"/>
                      </a:pPr>
                      <a:r>
                        <a:rPr lang="en-GB" sz="1000">
                          <a:latin typeface="Raleway"/>
                          <a:ea typeface="Raleway"/>
                          <a:cs typeface="Raleway"/>
                          <a:sym typeface="Raleway"/>
                        </a:rPr>
                        <a:t>Read on or re-read passages </a:t>
                      </a:r>
                      <a:endParaRPr sz="700">
                        <a:latin typeface="Raleway"/>
                        <a:ea typeface="Raleway"/>
                        <a:cs typeface="Raleway"/>
                        <a:sym typeface="Raleway"/>
                      </a:endParaRPr>
                    </a:p>
                    <a:p>
                      <a:pPr marL="215900" marR="0" lvl="0" indent="-190500" algn="l" rtl="0">
                        <a:spcBef>
                          <a:spcPts val="0"/>
                        </a:spcBef>
                        <a:spcAft>
                          <a:spcPts val="0"/>
                        </a:spcAft>
                        <a:buClr>
                          <a:schemeClr val="dk1"/>
                        </a:buClr>
                        <a:buSzPts val="1000"/>
                        <a:buFont typeface="Raleway"/>
                        <a:buChar char="✓"/>
                      </a:pPr>
                      <a:r>
                        <a:rPr lang="en-GB" sz="1000">
                          <a:latin typeface="Raleway"/>
                          <a:ea typeface="Raleway"/>
                          <a:cs typeface="Raleway"/>
                          <a:sym typeface="Raleway"/>
                        </a:rPr>
                        <a:t>I will offer clarification on key words and phrases.</a:t>
                      </a:r>
                      <a:endParaRPr sz="700">
                        <a:latin typeface="Raleway"/>
                        <a:ea typeface="Raleway"/>
                        <a:cs typeface="Raleway"/>
                        <a:sym typeface="Raleway"/>
                      </a:endParaRPr>
                    </a:p>
                    <a:p>
                      <a:pPr marL="215900" marR="0" lvl="0" indent="-190500" algn="l" rtl="0">
                        <a:spcBef>
                          <a:spcPts val="0"/>
                        </a:spcBef>
                        <a:spcAft>
                          <a:spcPts val="0"/>
                        </a:spcAft>
                        <a:buClr>
                          <a:schemeClr val="dk1"/>
                        </a:buClr>
                        <a:buSzPts val="1000"/>
                        <a:buFont typeface="Raleway"/>
                        <a:buChar char="✓"/>
                      </a:pPr>
                      <a:r>
                        <a:rPr lang="en-GB" sz="1000">
                          <a:latin typeface="Raleway"/>
                          <a:ea typeface="Raleway"/>
                          <a:cs typeface="Raleway"/>
                          <a:sym typeface="Raleway"/>
                        </a:rPr>
                        <a:t>I will clarify meaning in the text so others understand. </a:t>
                      </a:r>
                      <a:endParaRPr sz="700">
                        <a:latin typeface="Raleway"/>
                        <a:ea typeface="Raleway"/>
                        <a:cs typeface="Raleway"/>
                        <a:sym typeface="Raleway"/>
                      </a:endParaRPr>
                    </a:p>
                    <a:p>
                      <a:pPr marL="215900" marR="0" lvl="0" indent="-127000" algn="l" rtl="0">
                        <a:spcBef>
                          <a:spcPts val="0"/>
                        </a:spcBef>
                        <a:spcAft>
                          <a:spcPts val="0"/>
                        </a:spcAft>
                        <a:buClr>
                          <a:schemeClr val="dk1"/>
                        </a:buClr>
                        <a:buSzPts val="1400"/>
                        <a:buFont typeface="Arial"/>
                        <a:buNone/>
                      </a:pPr>
                      <a:endParaRPr sz="1000">
                        <a:latin typeface="Raleway"/>
                        <a:ea typeface="Raleway"/>
                        <a:cs typeface="Raleway"/>
                        <a:sym typeface="Raleway"/>
                      </a:endParaRPr>
                    </a:p>
                  </a:txBody>
                  <a:tcPr marL="68600" marR="68600" marT="34300" marB="34300">
                    <a:solidFill>
                      <a:srgbClr val="FFF2CC"/>
                    </a:solidFill>
                  </a:tcPr>
                </a:tc>
                <a:tc>
                  <a:txBody>
                    <a:bodyPr/>
                    <a:lstStyle/>
                    <a:p>
                      <a:pPr marL="0" marR="0" lvl="0" indent="0" algn="l" rtl="0">
                        <a:spcBef>
                          <a:spcPts val="0"/>
                        </a:spcBef>
                        <a:spcAft>
                          <a:spcPts val="0"/>
                        </a:spcAft>
                        <a:buNone/>
                      </a:pPr>
                      <a:r>
                        <a:rPr lang="en-GB" b="1">
                          <a:solidFill>
                            <a:srgbClr val="FF0000"/>
                          </a:solidFill>
                          <a:latin typeface="Raleway"/>
                          <a:ea typeface="Raleway"/>
                          <a:cs typeface="Raleway"/>
                          <a:sym typeface="Raleway"/>
                        </a:rPr>
                        <a:t>Question </a:t>
                      </a:r>
                      <a:endParaRPr sz="700">
                        <a:latin typeface="Raleway"/>
                        <a:ea typeface="Raleway"/>
                        <a:cs typeface="Raleway"/>
                        <a:sym typeface="Raleway"/>
                      </a:endParaRPr>
                    </a:p>
                    <a:p>
                      <a:pPr marL="0" marR="0" lvl="0" indent="0" algn="l" rtl="0">
                        <a:spcBef>
                          <a:spcPts val="0"/>
                        </a:spcBef>
                        <a:spcAft>
                          <a:spcPts val="0"/>
                        </a:spcAft>
                        <a:buNone/>
                      </a:pPr>
                      <a:endParaRPr b="1">
                        <a:solidFill>
                          <a:srgbClr val="FF0000"/>
                        </a:solidFill>
                        <a:latin typeface="Raleway"/>
                        <a:ea typeface="Raleway"/>
                        <a:cs typeface="Raleway"/>
                        <a:sym typeface="Raleway"/>
                      </a:endParaRPr>
                    </a:p>
                    <a:p>
                      <a:pPr marL="0" marR="0" lvl="0" indent="0" algn="l" rtl="0">
                        <a:spcBef>
                          <a:spcPts val="0"/>
                        </a:spcBef>
                        <a:spcAft>
                          <a:spcPts val="0"/>
                        </a:spcAft>
                        <a:buNone/>
                      </a:pPr>
                      <a:r>
                        <a:rPr lang="en-GB" sz="1000">
                          <a:latin typeface="Raleway"/>
                          <a:ea typeface="Raleway"/>
                          <a:cs typeface="Raleway"/>
                          <a:sym typeface="Raleway"/>
                        </a:rPr>
                        <a:t>I will ask questions to help me understand what I have read. I will think of questions while I am reading the text. </a:t>
                      </a:r>
                      <a:endParaRPr sz="700">
                        <a:latin typeface="Raleway"/>
                        <a:ea typeface="Raleway"/>
                        <a:cs typeface="Raleway"/>
                        <a:sym typeface="Raleway"/>
                      </a:endParaRPr>
                    </a:p>
                    <a:p>
                      <a:pPr marL="0" marR="0" lvl="0" indent="0" algn="l" rtl="0">
                        <a:spcBef>
                          <a:spcPts val="0"/>
                        </a:spcBef>
                        <a:spcAft>
                          <a:spcPts val="0"/>
                        </a:spcAft>
                        <a:buNone/>
                      </a:pPr>
                      <a:endParaRPr sz="1000">
                        <a:latin typeface="Raleway"/>
                        <a:ea typeface="Raleway"/>
                        <a:cs typeface="Raleway"/>
                        <a:sym typeface="Raleway"/>
                      </a:endParaRPr>
                    </a:p>
                    <a:p>
                      <a:pPr marL="0" marR="0" lvl="0" indent="0" algn="l" rtl="0">
                        <a:spcBef>
                          <a:spcPts val="0"/>
                        </a:spcBef>
                        <a:spcAft>
                          <a:spcPts val="0"/>
                        </a:spcAft>
                        <a:buNone/>
                      </a:pPr>
                      <a:r>
                        <a:rPr lang="en-GB" sz="1000" b="1">
                          <a:latin typeface="Raleway"/>
                          <a:ea typeface="Raleway"/>
                          <a:cs typeface="Raleway"/>
                          <a:sym typeface="Raleway"/>
                        </a:rPr>
                        <a:t>I can: </a:t>
                      </a:r>
                      <a:endParaRPr sz="700">
                        <a:latin typeface="Raleway"/>
                        <a:ea typeface="Raleway"/>
                        <a:cs typeface="Raleway"/>
                        <a:sym typeface="Raleway"/>
                      </a:endParaRPr>
                    </a:p>
                    <a:p>
                      <a:pPr marL="215900" marR="0" lvl="0" indent="-190500" algn="l" rtl="0">
                        <a:spcBef>
                          <a:spcPts val="0"/>
                        </a:spcBef>
                        <a:spcAft>
                          <a:spcPts val="0"/>
                        </a:spcAft>
                        <a:buClr>
                          <a:schemeClr val="dk1"/>
                        </a:buClr>
                        <a:buSzPts val="1000"/>
                        <a:buFont typeface="Raleway"/>
                        <a:buChar char="•"/>
                      </a:pPr>
                      <a:r>
                        <a:rPr lang="en-GB" sz="1000">
                          <a:latin typeface="Raleway"/>
                          <a:ea typeface="Raleway"/>
                          <a:cs typeface="Raleway"/>
                          <a:sym typeface="Raleway"/>
                        </a:rPr>
                        <a:t>Formulate questions using the 5Ws and How</a:t>
                      </a:r>
                      <a:endParaRPr sz="700">
                        <a:latin typeface="Raleway"/>
                        <a:ea typeface="Raleway"/>
                        <a:cs typeface="Raleway"/>
                        <a:sym typeface="Raleway"/>
                      </a:endParaRPr>
                    </a:p>
                    <a:p>
                      <a:pPr marL="215900" marR="0" lvl="0" indent="-190500" algn="l" rtl="0">
                        <a:spcBef>
                          <a:spcPts val="0"/>
                        </a:spcBef>
                        <a:spcAft>
                          <a:spcPts val="0"/>
                        </a:spcAft>
                        <a:buClr>
                          <a:schemeClr val="dk1"/>
                        </a:buClr>
                        <a:buSzPts val="1000"/>
                        <a:buFont typeface="Raleway"/>
                        <a:buChar char="•"/>
                      </a:pPr>
                      <a:r>
                        <a:rPr lang="en-GB" sz="1000">
                          <a:latin typeface="Raleway"/>
                          <a:ea typeface="Raleway"/>
                          <a:cs typeface="Raleway"/>
                          <a:sym typeface="Raleway"/>
                        </a:rPr>
                        <a:t>Compare ideas and concepts </a:t>
                      </a:r>
                      <a:endParaRPr sz="700">
                        <a:latin typeface="Raleway"/>
                        <a:ea typeface="Raleway"/>
                        <a:cs typeface="Raleway"/>
                        <a:sym typeface="Raleway"/>
                      </a:endParaRPr>
                    </a:p>
                    <a:p>
                      <a:pPr marL="215900" marR="0" lvl="0" indent="-190500" algn="l" rtl="0">
                        <a:spcBef>
                          <a:spcPts val="0"/>
                        </a:spcBef>
                        <a:spcAft>
                          <a:spcPts val="0"/>
                        </a:spcAft>
                        <a:buClr>
                          <a:schemeClr val="dk1"/>
                        </a:buClr>
                        <a:buSzPts val="1000"/>
                        <a:buFont typeface="Raleway"/>
                        <a:buChar char="•"/>
                      </a:pPr>
                      <a:r>
                        <a:rPr lang="en-GB" sz="1000">
                          <a:latin typeface="Raleway"/>
                          <a:ea typeface="Raleway"/>
                          <a:cs typeface="Raleway"/>
                          <a:sym typeface="Raleway"/>
                        </a:rPr>
                        <a:t>Make links to other texts</a:t>
                      </a:r>
                      <a:endParaRPr sz="700">
                        <a:latin typeface="Raleway"/>
                        <a:ea typeface="Raleway"/>
                        <a:cs typeface="Raleway"/>
                        <a:sym typeface="Raleway"/>
                      </a:endParaRPr>
                    </a:p>
                    <a:p>
                      <a:pPr marL="215900" marR="0" lvl="0" indent="-190500" algn="l" rtl="0">
                        <a:spcBef>
                          <a:spcPts val="0"/>
                        </a:spcBef>
                        <a:spcAft>
                          <a:spcPts val="0"/>
                        </a:spcAft>
                        <a:buClr>
                          <a:schemeClr val="dk1"/>
                        </a:buClr>
                        <a:buSzPts val="1000"/>
                        <a:buFont typeface="Raleway"/>
                        <a:buChar char="•"/>
                      </a:pPr>
                      <a:r>
                        <a:rPr lang="en-GB" sz="1000">
                          <a:latin typeface="Raleway"/>
                          <a:ea typeface="Raleway"/>
                          <a:cs typeface="Raleway"/>
                          <a:sym typeface="Raleway"/>
                        </a:rPr>
                        <a:t>Gauge personal responses to a text </a:t>
                      </a:r>
                      <a:endParaRPr sz="700">
                        <a:latin typeface="Raleway"/>
                        <a:ea typeface="Raleway"/>
                        <a:cs typeface="Raleway"/>
                        <a:sym typeface="Raleway"/>
                      </a:endParaRPr>
                    </a:p>
                    <a:p>
                      <a:pPr marL="0" marR="0" lvl="0" indent="0" algn="l" rtl="0">
                        <a:spcBef>
                          <a:spcPts val="0"/>
                        </a:spcBef>
                        <a:spcAft>
                          <a:spcPts val="0"/>
                        </a:spcAft>
                        <a:buClr>
                          <a:schemeClr val="dk1"/>
                        </a:buClr>
                        <a:buSzPts val="1400"/>
                        <a:buFont typeface="Arial"/>
                        <a:buNone/>
                      </a:pPr>
                      <a:endParaRPr sz="1000">
                        <a:latin typeface="Raleway"/>
                        <a:ea typeface="Raleway"/>
                        <a:cs typeface="Raleway"/>
                        <a:sym typeface="Raleway"/>
                      </a:endParaRPr>
                    </a:p>
                    <a:p>
                      <a:pPr marL="215900" marR="0" lvl="0" indent="-190500" algn="l" rtl="0">
                        <a:spcBef>
                          <a:spcPts val="0"/>
                        </a:spcBef>
                        <a:spcAft>
                          <a:spcPts val="0"/>
                        </a:spcAft>
                        <a:buClr>
                          <a:schemeClr val="dk1"/>
                        </a:buClr>
                        <a:buSzPts val="1000"/>
                        <a:buFont typeface="Raleway"/>
                        <a:buChar char="✓"/>
                      </a:pPr>
                      <a:r>
                        <a:rPr lang="en-GB" sz="1000">
                          <a:latin typeface="Raleway"/>
                          <a:ea typeface="Raleway"/>
                          <a:cs typeface="Raleway"/>
                          <a:sym typeface="Raleway"/>
                        </a:rPr>
                        <a:t>I will examine key ideas and concepts.</a:t>
                      </a:r>
                      <a:endParaRPr sz="700">
                        <a:latin typeface="Raleway"/>
                        <a:ea typeface="Raleway"/>
                        <a:cs typeface="Raleway"/>
                        <a:sym typeface="Raleway"/>
                      </a:endParaRPr>
                    </a:p>
                    <a:p>
                      <a:pPr marL="215900" marR="0" lvl="0" indent="-190500" algn="l" rtl="0">
                        <a:spcBef>
                          <a:spcPts val="0"/>
                        </a:spcBef>
                        <a:spcAft>
                          <a:spcPts val="0"/>
                        </a:spcAft>
                        <a:buClr>
                          <a:schemeClr val="dk1"/>
                        </a:buClr>
                        <a:buSzPts val="1000"/>
                        <a:buFont typeface="Raleway"/>
                        <a:buChar char="✓"/>
                      </a:pPr>
                      <a:r>
                        <a:rPr lang="en-GB" sz="1000">
                          <a:latin typeface="Raleway"/>
                          <a:ea typeface="Raleway"/>
                          <a:cs typeface="Raleway"/>
                          <a:sym typeface="Raleway"/>
                        </a:rPr>
                        <a:t>I will improve understanding of meaning. </a:t>
                      </a:r>
                      <a:endParaRPr sz="700">
                        <a:latin typeface="Raleway"/>
                        <a:ea typeface="Raleway"/>
                        <a:cs typeface="Raleway"/>
                        <a:sym typeface="Raleway"/>
                      </a:endParaRPr>
                    </a:p>
                  </a:txBody>
                  <a:tcPr marL="68600" marR="68600" marT="34300" marB="34300">
                    <a:solidFill>
                      <a:srgbClr val="FBE4D4"/>
                    </a:solidFill>
                  </a:tcPr>
                </a:tc>
                <a:tc>
                  <a:txBody>
                    <a:bodyPr/>
                    <a:lstStyle/>
                    <a:p>
                      <a:pPr marL="0" marR="0" lvl="0" indent="0" algn="l" rtl="0">
                        <a:spcBef>
                          <a:spcPts val="0"/>
                        </a:spcBef>
                        <a:spcAft>
                          <a:spcPts val="0"/>
                        </a:spcAft>
                        <a:buNone/>
                      </a:pPr>
                      <a:r>
                        <a:rPr lang="en-GB" b="1">
                          <a:solidFill>
                            <a:srgbClr val="FF0000"/>
                          </a:solidFill>
                          <a:latin typeface="Raleway"/>
                          <a:ea typeface="Raleway"/>
                          <a:cs typeface="Raleway"/>
                          <a:sym typeface="Raleway"/>
                        </a:rPr>
                        <a:t>Summarise</a:t>
                      </a:r>
                      <a:endParaRPr b="1">
                        <a:solidFill>
                          <a:srgbClr val="FF0000"/>
                        </a:solidFill>
                        <a:latin typeface="Raleway"/>
                        <a:ea typeface="Raleway"/>
                        <a:cs typeface="Raleway"/>
                        <a:sym typeface="Raleway"/>
                      </a:endParaRPr>
                    </a:p>
                    <a:p>
                      <a:pPr marL="0" marR="0" lvl="0" indent="0" algn="l" rtl="0">
                        <a:spcBef>
                          <a:spcPts val="0"/>
                        </a:spcBef>
                        <a:spcAft>
                          <a:spcPts val="0"/>
                        </a:spcAft>
                        <a:buNone/>
                      </a:pPr>
                      <a:endParaRPr b="1">
                        <a:solidFill>
                          <a:srgbClr val="FF0000"/>
                        </a:solidFill>
                        <a:latin typeface="Raleway"/>
                        <a:ea typeface="Raleway"/>
                        <a:cs typeface="Raleway"/>
                        <a:sym typeface="Raleway"/>
                      </a:endParaRPr>
                    </a:p>
                    <a:p>
                      <a:pPr marL="0" marR="0" lvl="0" indent="0" algn="l" rtl="0">
                        <a:spcBef>
                          <a:spcPts val="0"/>
                        </a:spcBef>
                        <a:spcAft>
                          <a:spcPts val="0"/>
                        </a:spcAft>
                        <a:buNone/>
                      </a:pPr>
                      <a:r>
                        <a:rPr lang="en-GB" sz="1000">
                          <a:latin typeface="Raleway"/>
                          <a:ea typeface="Raleway"/>
                          <a:cs typeface="Raleway"/>
                          <a:sym typeface="Raleway"/>
                        </a:rPr>
                        <a:t>I will identify the main ideas in the text. I will be concise.</a:t>
                      </a:r>
                      <a:endParaRPr sz="700">
                        <a:latin typeface="Raleway"/>
                        <a:ea typeface="Raleway"/>
                        <a:cs typeface="Raleway"/>
                        <a:sym typeface="Raleway"/>
                      </a:endParaRPr>
                    </a:p>
                    <a:p>
                      <a:pPr marL="0" marR="0" lvl="0" indent="0" algn="l" rtl="0">
                        <a:spcBef>
                          <a:spcPts val="0"/>
                        </a:spcBef>
                        <a:spcAft>
                          <a:spcPts val="0"/>
                        </a:spcAft>
                        <a:buNone/>
                      </a:pPr>
                      <a:r>
                        <a:rPr lang="en-GB" sz="1000">
                          <a:latin typeface="Raleway"/>
                          <a:ea typeface="Raleway"/>
                          <a:cs typeface="Raleway"/>
                          <a:sym typeface="Raleway"/>
                        </a:rPr>
                        <a:t> </a:t>
                      </a:r>
                      <a:endParaRPr sz="700">
                        <a:latin typeface="Raleway"/>
                        <a:ea typeface="Raleway"/>
                        <a:cs typeface="Raleway"/>
                        <a:sym typeface="Raleway"/>
                      </a:endParaRPr>
                    </a:p>
                    <a:p>
                      <a:pPr marL="0" marR="0" lvl="0" indent="0" algn="l" rtl="0">
                        <a:spcBef>
                          <a:spcPts val="0"/>
                        </a:spcBef>
                        <a:spcAft>
                          <a:spcPts val="0"/>
                        </a:spcAft>
                        <a:buNone/>
                      </a:pPr>
                      <a:r>
                        <a:rPr lang="en-GB" sz="1000" b="1">
                          <a:latin typeface="Raleway"/>
                          <a:ea typeface="Raleway"/>
                          <a:cs typeface="Raleway"/>
                          <a:sym typeface="Raleway"/>
                        </a:rPr>
                        <a:t>I can: </a:t>
                      </a:r>
                      <a:endParaRPr sz="700">
                        <a:latin typeface="Raleway"/>
                        <a:ea typeface="Raleway"/>
                        <a:cs typeface="Raleway"/>
                        <a:sym typeface="Raleway"/>
                      </a:endParaRPr>
                    </a:p>
                    <a:p>
                      <a:pPr marL="215900" marR="0" lvl="0" indent="-190500" algn="l" rtl="0">
                        <a:spcBef>
                          <a:spcPts val="0"/>
                        </a:spcBef>
                        <a:spcAft>
                          <a:spcPts val="0"/>
                        </a:spcAft>
                        <a:buClr>
                          <a:schemeClr val="dk1"/>
                        </a:buClr>
                        <a:buSzPts val="1000"/>
                        <a:buFont typeface="Raleway"/>
                        <a:buChar char="•"/>
                      </a:pPr>
                      <a:r>
                        <a:rPr lang="en-GB" sz="1000">
                          <a:latin typeface="Raleway"/>
                          <a:ea typeface="Raleway"/>
                          <a:cs typeface="Raleway"/>
                          <a:sym typeface="Raleway"/>
                        </a:rPr>
                        <a:t>Highlight key ideas and concepts</a:t>
                      </a:r>
                      <a:endParaRPr sz="700">
                        <a:latin typeface="Raleway"/>
                        <a:ea typeface="Raleway"/>
                        <a:cs typeface="Raleway"/>
                        <a:sym typeface="Raleway"/>
                      </a:endParaRPr>
                    </a:p>
                    <a:p>
                      <a:pPr marL="215900" marR="0" lvl="0" indent="-190500" algn="l" rtl="0">
                        <a:spcBef>
                          <a:spcPts val="0"/>
                        </a:spcBef>
                        <a:spcAft>
                          <a:spcPts val="0"/>
                        </a:spcAft>
                        <a:buClr>
                          <a:schemeClr val="dk1"/>
                        </a:buClr>
                        <a:buSzPts val="1000"/>
                        <a:buFont typeface="Raleway"/>
                        <a:buChar char="•"/>
                      </a:pPr>
                      <a:r>
                        <a:rPr lang="en-GB" sz="1000">
                          <a:latin typeface="Raleway"/>
                          <a:ea typeface="Raleway"/>
                          <a:cs typeface="Raleway"/>
                          <a:sym typeface="Raleway"/>
                        </a:rPr>
                        <a:t>Understand and explain meaning in paragraphs</a:t>
                      </a:r>
                      <a:endParaRPr sz="700">
                        <a:latin typeface="Raleway"/>
                        <a:ea typeface="Raleway"/>
                        <a:cs typeface="Raleway"/>
                        <a:sym typeface="Raleway"/>
                      </a:endParaRPr>
                    </a:p>
                    <a:p>
                      <a:pPr marL="215900" marR="0" lvl="0" indent="-190500" algn="l" rtl="0">
                        <a:spcBef>
                          <a:spcPts val="0"/>
                        </a:spcBef>
                        <a:spcAft>
                          <a:spcPts val="0"/>
                        </a:spcAft>
                        <a:buClr>
                          <a:schemeClr val="dk1"/>
                        </a:buClr>
                        <a:buSzPts val="1000"/>
                        <a:buFont typeface="Raleway"/>
                        <a:buChar char="•"/>
                      </a:pPr>
                      <a:r>
                        <a:rPr lang="en-GB" sz="1000">
                          <a:latin typeface="Raleway"/>
                          <a:ea typeface="Raleway"/>
                          <a:cs typeface="Raleway"/>
                          <a:sym typeface="Raleway"/>
                        </a:rPr>
                        <a:t>Rank the importance of ideas/feelings</a:t>
                      </a:r>
                      <a:endParaRPr sz="700">
                        <a:latin typeface="Raleway"/>
                        <a:ea typeface="Raleway"/>
                        <a:cs typeface="Raleway"/>
                        <a:sym typeface="Raleway"/>
                      </a:endParaRPr>
                    </a:p>
                    <a:p>
                      <a:pPr marL="215900" marR="0" lvl="0" indent="-190500" algn="l" rtl="0">
                        <a:spcBef>
                          <a:spcPts val="0"/>
                        </a:spcBef>
                        <a:spcAft>
                          <a:spcPts val="0"/>
                        </a:spcAft>
                        <a:buClr>
                          <a:schemeClr val="dk1"/>
                        </a:buClr>
                        <a:buSzPts val="1000"/>
                        <a:buFont typeface="Raleway"/>
                        <a:buChar char="•"/>
                      </a:pPr>
                      <a:r>
                        <a:rPr lang="en-GB" sz="1000">
                          <a:latin typeface="Raleway"/>
                          <a:ea typeface="Raleway"/>
                          <a:cs typeface="Raleway"/>
                          <a:sym typeface="Raleway"/>
                        </a:rPr>
                        <a:t>Explain the writer’s intentions</a:t>
                      </a:r>
                      <a:endParaRPr sz="700">
                        <a:latin typeface="Raleway"/>
                        <a:ea typeface="Raleway"/>
                        <a:cs typeface="Raleway"/>
                        <a:sym typeface="Raleway"/>
                      </a:endParaRPr>
                    </a:p>
                    <a:p>
                      <a:pPr marL="0" marR="0" lvl="0" indent="0" algn="l" rtl="0">
                        <a:spcBef>
                          <a:spcPts val="0"/>
                        </a:spcBef>
                        <a:spcAft>
                          <a:spcPts val="0"/>
                        </a:spcAft>
                        <a:buClr>
                          <a:schemeClr val="dk1"/>
                        </a:buClr>
                        <a:buSzPts val="1400"/>
                        <a:buFont typeface="Arial"/>
                        <a:buNone/>
                      </a:pPr>
                      <a:endParaRPr sz="1000">
                        <a:latin typeface="Raleway"/>
                        <a:ea typeface="Raleway"/>
                        <a:cs typeface="Raleway"/>
                        <a:sym typeface="Raleway"/>
                      </a:endParaRPr>
                    </a:p>
                    <a:p>
                      <a:pPr marL="215900" marR="0" lvl="0" indent="-190500" algn="l" rtl="0">
                        <a:spcBef>
                          <a:spcPts val="0"/>
                        </a:spcBef>
                        <a:spcAft>
                          <a:spcPts val="0"/>
                        </a:spcAft>
                        <a:buClr>
                          <a:schemeClr val="dk1"/>
                        </a:buClr>
                        <a:buSzPts val="1000"/>
                        <a:buFont typeface="Raleway"/>
                        <a:buChar char="✓"/>
                      </a:pPr>
                      <a:r>
                        <a:rPr lang="en-GB" sz="1000">
                          <a:latin typeface="Raleway"/>
                          <a:ea typeface="Raleway"/>
                          <a:cs typeface="Raleway"/>
                          <a:sym typeface="Raleway"/>
                        </a:rPr>
                        <a:t>I will explain the meaning of the text. </a:t>
                      </a:r>
                      <a:endParaRPr sz="700">
                        <a:latin typeface="Raleway"/>
                        <a:ea typeface="Raleway"/>
                        <a:cs typeface="Raleway"/>
                        <a:sym typeface="Raleway"/>
                      </a:endParaRPr>
                    </a:p>
                    <a:p>
                      <a:pPr marL="215900" marR="0" lvl="0" indent="-190500" algn="l" rtl="0">
                        <a:spcBef>
                          <a:spcPts val="0"/>
                        </a:spcBef>
                        <a:spcAft>
                          <a:spcPts val="0"/>
                        </a:spcAft>
                        <a:buClr>
                          <a:schemeClr val="dk1"/>
                        </a:buClr>
                        <a:buSzPts val="1000"/>
                        <a:buFont typeface="Raleway"/>
                        <a:buChar char="✓"/>
                      </a:pPr>
                      <a:r>
                        <a:rPr lang="en-GB" sz="1000">
                          <a:latin typeface="Raleway"/>
                          <a:ea typeface="Raleway"/>
                          <a:cs typeface="Raleway"/>
                          <a:sym typeface="Raleway"/>
                        </a:rPr>
                        <a:t>I will condense significant ideas for all. </a:t>
                      </a:r>
                      <a:endParaRPr sz="700">
                        <a:latin typeface="Raleway"/>
                        <a:ea typeface="Raleway"/>
                        <a:cs typeface="Raleway"/>
                        <a:sym typeface="Raleway"/>
                      </a:endParaRPr>
                    </a:p>
                  </a:txBody>
                  <a:tcPr marL="68600" marR="68600" marT="34300" marB="34300">
                    <a:solidFill>
                      <a:srgbClr val="D8E2F3"/>
                    </a:solidFill>
                  </a:tcPr>
                </a:tc>
                <a:extLst>
                  <a:ext uri="{0D108BD9-81ED-4DB2-BD59-A6C34878D82A}">
                    <a16:rowId xmlns:a16="http://schemas.microsoft.com/office/drawing/2014/main" val="10000"/>
                  </a:ext>
                </a:extLst>
              </a:tr>
            </a:tbl>
          </a:graphicData>
        </a:graphic>
      </p:graphicFrame>
      <p:graphicFrame>
        <p:nvGraphicFramePr>
          <p:cNvPr id="211" name="Google Shape;211;p30"/>
          <p:cNvGraphicFramePr/>
          <p:nvPr/>
        </p:nvGraphicFramePr>
        <p:xfrm>
          <a:off x="48338" y="46275"/>
          <a:ext cx="3000000" cy="3000000"/>
        </p:xfrm>
        <a:graphic>
          <a:graphicData uri="http://schemas.openxmlformats.org/drawingml/2006/table">
            <a:tbl>
              <a:tblPr>
                <a:noFill/>
                <a:tableStyleId>{4AC7FBAF-16F5-46C3-A64E-14511282E12C}</a:tableStyleId>
              </a:tblPr>
              <a:tblGrid>
                <a:gridCol w="1807950">
                  <a:extLst>
                    <a:ext uri="{9D8B030D-6E8A-4147-A177-3AD203B41FA5}">
                      <a16:colId xmlns:a16="http://schemas.microsoft.com/office/drawing/2014/main" val="20000"/>
                    </a:ext>
                  </a:extLst>
                </a:gridCol>
                <a:gridCol w="1807950">
                  <a:extLst>
                    <a:ext uri="{9D8B030D-6E8A-4147-A177-3AD203B41FA5}">
                      <a16:colId xmlns:a16="http://schemas.microsoft.com/office/drawing/2014/main" val="20001"/>
                    </a:ext>
                  </a:extLst>
                </a:gridCol>
                <a:gridCol w="1807950">
                  <a:extLst>
                    <a:ext uri="{9D8B030D-6E8A-4147-A177-3AD203B41FA5}">
                      <a16:colId xmlns:a16="http://schemas.microsoft.com/office/drawing/2014/main" val="20002"/>
                    </a:ext>
                  </a:extLst>
                </a:gridCol>
                <a:gridCol w="1807950">
                  <a:extLst>
                    <a:ext uri="{9D8B030D-6E8A-4147-A177-3AD203B41FA5}">
                      <a16:colId xmlns:a16="http://schemas.microsoft.com/office/drawing/2014/main" val="20003"/>
                    </a:ext>
                  </a:extLst>
                </a:gridCol>
                <a:gridCol w="1807950">
                  <a:extLst>
                    <a:ext uri="{9D8B030D-6E8A-4147-A177-3AD203B41FA5}">
                      <a16:colId xmlns:a16="http://schemas.microsoft.com/office/drawing/2014/main" val="20004"/>
                    </a:ext>
                  </a:extLst>
                </a:gridCol>
              </a:tblGrid>
              <a:tr h="203225">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PROUD</a:t>
                      </a:r>
                      <a:endParaRPr b="1">
                        <a:solidFill>
                          <a:srgbClr val="FFFFFF"/>
                        </a:solidFill>
                        <a:latin typeface="Nunito"/>
                        <a:ea typeface="Nunito"/>
                        <a:cs typeface="Nunito"/>
                        <a:sym typeface="Nunito"/>
                      </a:endParaRPr>
                    </a:p>
                  </a:txBody>
                  <a:tcPr marL="0" marR="0" marT="0" marB="0" anchor="ctr">
                    <a:lnL w="9525"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6DA1EB"/>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AIM HIGH</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A383DC"/>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WORK HARD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EDB469"/>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KIND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85D0A2"/>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NO EXCUSES</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9525"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D58AC1"/>
                    </a:solidFill>
                  </a:tcPr>
                </a:tc>
                <a:extLst>
                  <a:ext uri="{0D108BD9-81ED-4DB2-BD59-A6C34878D82A}">
                    <a16:rowId xmlns:a16="http://schemas.microsoft.com/office/drawing/2014/main" val="10000"/>
                  </a:ext>
                </a:extLst>
              </a:tr>
            </a:tbl>
          </a:graphicData>
        </a:graphic>
      </p:graphicFrame>
      <p:sp>
        <p:nvSpPr>
          <p:cNvPr id="212" name="Google Shape;212;p30"/>
          <p:cNvSpPr txBox="1"/>
          <p:nvPr/>
        </p:nvSpPr>
        <p:spPr>
          <a:xfrm>
            <a:off x="52200" y="409238"/>
            <a:ext cx="9039600" cy="47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900" b="1">
                <a:solidFill>
                  <a:schemeClr val="accent1"/>
                </a:solidFill>
                <a:latin typeface="Chelsea Market"/>
                <a:ea typeface="Chelsea Market"/>
                <a:cs typeface="Chelsea Market"/>
                <a:sym typeface="Chelsea Market"/>
              </a:rPr>
              <a:t>Strategy: Using Reciprocal Reading to make the implicit explicit</a:t>
            </a:r>
            <a:endParaRPr sz="100" b="1">
              <a:solidFill>
                <a:schemeClr val="accent1"/>
              </a:solidFill>
              <a:latin typeface="Chelsea Market"/>
              <a:ea typeface="Chelsea Market"/>
              <a:cs typeface="Chelsea Market"/>
              <a:sym typeface="Chelsea Marke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1"/>
          <p:cNvSpPr txBox="1"/>
          <p:nvPr/>
        </p:nvSpPr>
        <p:spPr>
          <a:xfrm>
            <a:off x="2083776" y="4838700"/>
            <a:ext cx="40578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900" b="1" i="1">
                <a:solidFill>
                  <a:schemeClr val="dk1"/>
                </a:solidFill>
                <a:latin typeface="Raleway"/>
                <a:ea typeface="Raleway"/>
                <a:cs typeface="Raleway"/>
                <a:sym typeface="Raleway"/>
              </a:rPr>
              <a:t>Ross Morrison McGill (2017) ‘Mark. Plan. Teach.’</a:t>
            </a:r>
            <a:endParaRPr sz="900" b="1" i="1">
              <a:solidFill>
                <a:schemeClr val="dk1"/>
              </a:solidFill>
              <a:latin typeface="Raleway"/>
              <a:ea typeface="Raleway"/>
              <a:cs typeface="Raleway"/>
              <a:sym typeface="Raleway"/>
            </a:endParaRPr>
          </a:p>
        </p:txBody>
      </p:sp>
      <p:pic>
        <p:nvPicPr>
          <p:cNvPr id="218" name="Google Shape;218;p31"/>
          <p:cNvPicPr preferRelativeResize="0"/>
          <p:nvPr/>
        </p:nvPicPr>
        <p:blipFill rotWithShape="1">
          <a:blip r:embed="rId3">
            <a:alphaModFix/>
          </a:blip>
          <a:srcRect b="9608"/>
          <a:stretch/>
        </p:blipFill>
        <p:spPr>
          <a:xfrm>
            <a:off x="672000" y="4344650"/>
            <a:ext cx="883750" cy="798850"/>
          </a:xfrm>
          <a:prstGeom prst="rect">
            <a:avLst/>
          </a:prstGeom>
          <a:noFill/>
          <a:ln>
            <a:noFill/>
          </a:ln>
        </p:spPr>
      </p:pic>
      <p:pic>
        <p:nvPicPr>
          <p:cNvPr id="219" name="Google Shape;219;p31"/>
          <p:cNvPicPr preferRelativeResize="0"/>
          <p:nvPr/>
        </p:nvPicPr>
        <p:blipFill>
          <a:blip r:embed="rId4">
            <a:alphaModFix/>
          </a:blip>
          <a:stretch>
            <a:fillRect/>
          </a:stretch>
        </p:blipFill>
        <p:spPr>
          <a:xfrm>
            <a:off x="705100" y="851025"/>
            <a:ext cx="4433024" cy="3492750"/>
          </a:xfrm>
          <a:prstGeom prst="rect">
            <a:avLst/>
          </a:prstGeom>
          <a:noFill/>
          <a:ln>
            <a:noFill/>
          </a:ln>
        </p:spPr>
      </p:pic>
      <p:pic>
        <p:nvPicPr>
          <p:cNvPr id="220" name="Google Shape;220;p31"/>
          <p:cNvPicPr preferRelativeResize="0"/>
          <p:nvPr/>
        </p:nvPicPr>
        <p:blipFill>
          <a:blip r:embed="rId5">
            <a:alphaModFix/>
          </a:blip>
          <a:stretch>
            <a:fillRect/>
          </a:stretch>
        </p:blipFill>
        <p:spPr>
          <a:xfrm>
            <a:off x="5472200" y="2320925"/>
            <a:ext cx="3159200" cy="2023725"/>
          </a:xfrm>
          <a:prstGeom prst="rect">
            <a:avLst/>
          </a:prstGeom>
          <a:noFill/>
          <a:ln>
            <a:noFill/>
          </a:ln>
        </p:spPr>
      </p:pic>
      <p:graphicFrame>
        <p:nvGraphicFramePr>
          <p:cNvPr id="221" name="Google Shape;221;p31"/>
          <p:cNvGraphicFramePr/>
          <p:nvPr/>
        </p:nvGraphicFramePr>
        <p:xfrm>
          <a:off x="48338" y="46275"/>
          <a:ext cx="3000000" cy="3000000"/>
        </p:xfrm>
        <a:graphic>
          <a:graphicData uri="http://schemas.openxmlformats.org/drawingml/2006/table">
            <a:tbl>
              <a:tblPr>
                <a:noFill/>
                <a:tableStyleId>{4AC7FBAF-16F5-46C3-A64E-14511282E12C}</a:tableStyleId>
              </a:tblPr>
              <a:tblGrid>
                <a:gridCol w="1807950">
                  <a:extLst>
                    <a:ext uri="{9D8B030D-6E8A-4147-A177-3AD203B41FA5}">
                      <a16:colId xmlns:a16="http://schemas.microsoft.com/office/drawing/2014/main" val="20000"/>
                    </a:ext>
                  </a:extLst>
                </a:gridCol>
                <a:gridCol w="1807950">
                  <a:extLst>
                    <a:ext uri="{9D8B030D-6E8A-4147-A177-3AD203B41FA5}">
                      <a16:colId xmlns:a16="http://schemas.microsoft.com/office/drawing/2014/main" val="20001"/>
                    </a:ext>
                  </a:extLst>
                </a:gridCol>
                <a:gridCol w="1807950">
                  <a:extLst>
                    <a:ext uri="{9D8B030D-6E8A-4147-A177-3AD203B41FA5}">
                      <a16:colId xmlns:a16="http://schemas.microsoft.com/office/drawing/2014/main" val="20002"/>
                    </a:ext>
                  </a:extLst>
                </a:gridCol>
                <a:gridCol w="1807950">
                  <a:extLst>
                    <a:ext uri="{9D8B030D-6E8A-4147-A177-3AD203B41FA5}">
                      <a16:colId xmlns:a16="http://schemas.microsoft.com/office/drawing/2014/main" val="20003"/>
                    </a:ext>
                  </a:extLst>
                </a:gridCol>
                <a:gridCol w="1807950">
                  <a:extLst>
                    <a:ext uri="{9D8B030D-6E8A-4147-A177-3AD203B41FA5}">
                      <a16:colId xmlns:a16="http://schemas.microsoft.com/office/drawing/2014/main" val="20004"/>
                    </a:ext>
                  </a:extLst>
                </a:gridCol>
              </a:tblGrid>
              <a:tr h="203225">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PROUD</a:t>
                      </a:r>
                      <a:endParaRPr b="1">
                        <a:solidFill>
                          <a:srgbClr val="FFFFFF"/>
                        </a:solidFill>
                        <a:latin typeface="Nunito"/>
                        <a:ea typeface="Nunito"/>
                        <a:cs typeface="Nunito"/>
                        <a:sym typeface="Nunito"/>
                      </a:endParaRPr>
                    </a:p>
                  </a:txBody>
                  <a:tcPr marL="0" marR="0" marT="0" marB="0" anchor="ctr">
                    <a:lnL w="9525"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6DA1EB"/>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AIM HIGH</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A383DC"/>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WORK HARD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EDB469"/>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KIND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85D0A2"/>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NO EXCUSES</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9525"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D58AC1"/>
                    </a:solidFill>
                  </a:tcPr>
                </a:tc>
                <a:extLst>
                  <a:ext uri="{0D108BD9-81ED-4DB2-BD59-A6C34878D82A}">
                    <a16:rowId xmlns:a16="http://schemas.microsoft.com/office/drawing/2014/main" val="10000"/>
                  </a:ext>
                </a:extLst>
              </a:tr>
            </a:tbl>
          </a:graphicData>
        </a:graphic>
      </p:graphicFrame>
      <p:sp>
        <p:nvSpPr>
          <p:cNvPr id="222" name="Google Shape;222;p31"/>
          <p:cNvSpPr txBox="1"/>
          <p:nvPr/>
        </p:nvSpPr>
        <p:spPr>
          <a:xfrm>
            <a:off x="705100" y="255825"/>
            <a:ext cx="7926300" cy="59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000" b="1">
                <a:solidFill>
                  <a:schemeClr val="accent1"/>
                </a:solidFill>
                <a:latin typeface="Raleway"/>
                <a:ea typeface="Raleway"/>
                <a:cs typeface="Raleway"/>
                <a:sym typeface="Raleway"/>
              </a:rPr>
              <a:t>Strategy: Live Feedback using Target Codes</a:t>
            </a:r>
            <a:endParaRPr sz="2000" b="1">
              <a:solidFill>
                <a:schemeClr val="accent1"/>
              </a:solidFill>
              <a:latin typeface="Raleway"/>
              <a:ea typeface="Raleway"/>
              <a:cs typeface="Raleway"/>
              <a:sym typeface="Raleway"/>
            </a:endParaRPr>
          </a:p>
        </p:txBody>
      </p:sp>
      <p:sp>
        <p:nvSpPr>
          <p:cNvPr id="223" name="Google Shape;223;p31"/>
          <p:cNvSpPr txBox="1"/>
          <p:nvPr/>
        </p:nvSpPr>
        <p:spPr>
          <a:xfrm>
            <a:off x="5472200" y="851025"/>
            <a:ext cx="3159300" cy="1223700"/>
          </a:xfrm>
          <a:prstGeom prst="rect">
            <a:avLst/>
          </a:prstGeom>
          <a:solidFill>
            <a:srgbClr val="C9DAF8"/>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b="1">
                <a:latin typeface="Raleway"/>
                <a:ea typeface="Raleway"/>
                <a:cs typeface="Raleway"/>
                <a:sym typeface="Raleway"/>
              </a:rPr>
              <a:t>While  students working in silence, circulate the classroom giving students T-codes.</a:t>
            </a:r>
            <a:endParaRPr sz="1100" b="1">
              <a:latin typeface="Raleway"/>
              <a:ea typeface="Raleway"/>
              <a:cs typeface="Raleway"/>
              <a:sym typeface="Raleway"/>
            </a:endParaRPr>
          </a:p>
          <a:p>
            <a:pPr marL="0" lvl="0" indent="0" algn="l" rtl="0">
              <a:spcBef>
                <a:spcPts val="0"/>
              </a:spcBef>
              <a:spcAft>
                <a:spcPts val="0"/>
              </a:spcAft>
              <a:buNone/>
            </a:pPr>
            <a:r>
              <a:rPr lang="en-GB" sz="1100" b="1">
                <a:latin typeface="Raleway"/>
                <a:ea typeface="Raleway"/>
                <a:cs typeface="Raleway"/>
                <a:sym typeface="Raleway"/>
              </a:rPr>
              <a:t> Students will then look at the board, copy down the target that matches the T Code and then apply feedback in green pen immediately.</a:t>
            </a:r>
            <a:endParaRPr sz="1100" b="1">
              <a:latin typeface="Raleway"/>
              <a:ea typeface="Raleway"/>
              <a:cs typeface="Raleway"/>
              <a:sym typeface="Raleway"/>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2"/>
          <p:cNvSpPr txBox="1"/>
          <p:nvPr/>
        </p:nvSpPr>
        <p:spPr>
          <a:xfrm>
            <a:off x="497500" y="364025"/>
            <a:ext cx="84720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100" b="1">
                <a:solidFill>
                  <a:schemeClr val="accent1"/>
                </a:solidFill>
                <a:latin typeface="Chelsea Market"/>
                <a:ea typeface="Chelsea Market"/>
                <a:cs typeface="Chelsea Market"/>
                <a:sym typeface="Chelsea Market"/>
              </a:rPr>
              <a:t>Strategy: Exam Wrappers</a:t>
            </a:r>
            <a:endParaRPr sz="100" b="1">
              <a:solidFill>
                <a:schemeClr val="accent1"/>
              </a:solidFill>
              <a:latin typeface="Chelsea Market"/>
              <a:ea typeface="Chelsea Market"/>
              <a:cs typeface="Chelsea Market"/>
              <a:sym typeface="Chelsea Market"/>
            </a:endParaRPr>
          </a:p>
        </p:txBody>
      </p:sp>
      <p:graphicFrame>
        <p:nvGraphicFramePr>
          <p:cNvPr id="229" name="Google Shape;229;p32"/>
          <p:cNvGraphicFramePr/>
          <p:nvPr/>
        </p:nvGraphicFramePr>
        <p:xfrm>
          <a:off x="48338" y="46275"/>
          <a:ext cx="3000000" cy="3000000"/>
        </p:xfrm>
        <a:graphic>
          <a:graphicData uri="http://schemas.openxmlformats.org/drawingml/2006/table">
            <a:tbl>
              <a:tblPr>
                <a:noFill/>
                <a:tableStyleId>{4AC7FBAF-16F5-46C3-A64E-14511282E12C}</a:tableStyleId>
              </a:tblPr>
              <a:tblGrid>
                <a:gridCol w="1807950">
                  <a:extLst>
                    <a:ext uri="{9D8B030D-6E8A-4147-A177-3AD203B41FA5}">
                      <a16:colId xmlns:a16="http://schemas.microsoft.com/office/drawing/2014/main" val="20000"/>
                    </a:ext>
                  </a:extLst>
                </a:gridCol>
                <a:gridCol w="1807950">
                  <a:extLst>
                    <a:ext uri="{9D8B030D-6E8A-4147-A177-3AD203B41FA5}">
                      <a16:colId xmlns:a16="http://schemas.microsoft.com/office/drawing/2014/main" val="20001"/>
                    </a:ext>
                  </a:extLst>
                </a:gridCol>
                <a:gridCol w="1807950">
                  <a:extLst>
                    <a:ext uri="{9D8B030D-6E8A-4147-A177-3AD203B41FA5}">
                      <a16:colId xmlns:a16="http://schemas.microsoft.com/office/drawing/2014/main" val="20002"/>
                    </a:ext>
                  </a:extLst>
                </a:gridCol>
                <a:gridCol w="1807950">
                  <a:extLst>
                    <a:ext uri="{9D8B030D-6E8A-4147-A177-3AD203B41FA5}">
                      <a16:colId xmlns:a16="http://schemas.microsoft.com/office/drawing/2014/main" val="20003"/>
                    </a:ext>
                  </a:extLst>
                </a:gridCol>
                <a:gridCol w="1807950">
                  <a:extLst>
                    <a:ext uri="{9D8B030D-6E8A-4147-A177-3AD203B41FA5}">
                      <a16:colId xmlns:a16="http://schemas.microsoft.com/office/drawing/2014/main" val="20004"/>
                    </a:ext>
                  </a:extLst>
                </a:gridCol>
              </a:tblGrid>
              <a:tr h="203225">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PROUD</a:t>
                      </a:r>
                      <a:endParaRPr b="1">
                        <a:solidFill>
                          <a:srgbClr val="FFFFFF"/>
                        </a:solidFill>
                        <a:latin typeface="Nunito"/>
                        <a:ea typeface="Nunito"/>
                        <a:cs typeface="Nunito"/>
                        <a:sym typeface="Nunito"/>
                      </a:endParaRPr>
                    </a:p>
                  </a:txBody>
                  <a:tcPr marL="0" marR="0" marT="0" marB="0" anchor="ctr">
                    <a:lnL w="9525"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6DA1EB"/>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AIM HIGH</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A383DC"/>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WORK HARD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EDB469"/>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KIND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85D0A2"/>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NO EXCUSES</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9525"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D58AC1"/>
                    </a:solidFill>
                  </a:tcPr>
                </a:tc>
                <a:extLst>
                  <a:ext uri="{0D108BD9-81ED-4DB2-BD59-A6C34878D82A}">
                    <a16:rowId xmlns:a16="http://schemas.microsoft.com/office/drawing/2014/main" val="10000"/>
                  </a:ext>
                </a:extLst>
              </a:tr>
            </a:tbl>
          </a:graphicData>
        </a:graphic>
      </p:graphicFrame>
      <p:graphicFrame>
        <p:nvGraphicFramePr>
          <p:cNvPr id="230" name="Google Shape;230;p32"/>
          <p:cNvGraphicFramePr/>
          <p:nvPr/>
        </p:nvGraphicFramePr>
        <p:xfrm>
          <a:off x="222875" y="980115"/>
          <a:ext cx="3000000" cy="3000000"/>
        </p:xfrm>
        <a:graphic>
          <a:graphicData uri="http://schemas.openxmlformats.org/drawingml/2006/table">
            <a:tbl>
              <a:tblPr>
                <a:noFill/>
                <a:tableStyleId>{E43B145F-CEC1-492E-82DD-3E994C0AAAE8}</a:tableStyleId>
              </a:tblPr>
              <a:tblGrid>
                <a:gridCol w="2172675">
                  <a:extLst>
                    <a:ext uri="{9D8B030D-6E8A-4147-A177-3AD203B41FA5}">
                      <a16:colId xmlns:a16="http://schemas.microsoft.com/office/drawing/2014/main" val="20000"/>
                    </a:ext>
                  </a:extLst>
                </a:gridCol>
                <a:gridCol w="2172675">
                  <a:extLst>
                    <a:ext uri="{9D8B030D-6E8A-4147-A177-3AD203B41FA5}">
                      <a16:colId xmlns:a16="http://schemas.microsoft.com/office/drawing/2014/main" val="20001"/>
                    </a:ext>
                  </a:extLst>
                </a:gridCol>
                <a:gridCol w="2172675">
                  <a:extLst>
                    <a:ext uri="{9D8B030D-6E8A-4147-A177-3AD203B41FA5}">
                      <a16:colId xmlns:a16="http://schemas.microsoft.com/office/drawing/2014/main" val="20002"/>
                    </a:ext>
                  </a:extLst>
                </a:gridCol>
                <a:gridCol w="2172675">
                  <a:extLst>
                    <a:ext uri="{9D8B030D-6E8A-4147-A177-3AD203B41FA5}">
                      <a16:colId xmlns:a16="http://schemas.microsoft.com/office/drawing/2014/main" val="20003"/>
                    </a:ext>
                  </a:extLst>
                </a:gridCol>
              </a:tblGrid>
              <a:tr h="1102900">
                <a:tc gridSpan="4">
                  <a:txBody>
                    <a:bodyPr/>
                    <a:lstStyle/>
                    <a:p>
                      <a:pPr marL="0" lvl="0" indent="0" algn="l" rtl="0">
                        <a:spcBef>
                          <a:spcPts val="0"/>
                        </a:spcBef>
                        <a:spcAft>
                          <a:spcPts val="0"/>
                        </a:spcAft>
                        <a:buNone/>
                      </a:pPr>
                      <a:r>
                        <a:rPr lang="en-GB" sz="1100" b="1">
                          <a:latin typeface="Raleway"/>
                          <a:ea typeface="Raleway"/>
                          <a:cs typeface="Raleway"/>
                          <a:sym typeface="Raleway"/>
                        </a:rPr>
                        <a:t>When did you start preparing for this assessment? (e.g. I have revised regularly all year; I didn’t prepare at all…)</a:t>
                      </a:r>
                      <a:endParaRPr sz="1100" b="1">
                        <a:latin typeface="Raleway"/>
                        <a:ea typeface="Raleway"/>
                        <a:cs typeface="Raleway"/>
                        <a:sym typeface="Raleway"/>
                      </a:endParaRPr>
                    </a:p>
                    <a:p>
                      <a:pPr marL="0" lvl="0" indent="0" algn="l" rtl="0">
                        <a:spcBef>
                          <a:spcPts val="0"/>
                        </a:spcBef>
                        <a:spcAft>
                          <a:spcPts val="0"/>
                        </a:spcAft>
                        <a:buNone/>
                      </a:pPr>
                      <a:endParaRPr sz="1100" b="1">
                        <a:latin typeface="Raleway"/>
                        <a:ea typeface="Raleway"/>
                        <a:cs typeface="Raleway"/>
                        <a:sym typeface="Raleway"/>
                      </a:endParaRPr>
                    </a:p>
                    <a:p>
                      <a:pPr marL="0" lvl="0" indent="0" algn="l" rtl="0">
                        <a:spcBef>
                          <a:spcPts val="0"/>
                        </a:spcBef>
                        <a:spcAft>
                          <a:spcPts val="0"/>
                        </a:spcAft>
                        <a:buNone/>
                      </a:pPr>
                      <a:r>
                        <a:rPr lang="en-GB" sz="1100" b="1">
                          <a:latin typeface="Raleway"/>
                          <a:ea typeface="Raleway"/>
                          <a:cs typeface="Raleway"/>
                          <a:sym typeface="Raleway"/>
                        </a:rPr>
                        <a:t>What did you do to prepare? Circle all that apply:</a:t>
                      </a:r>
                      <a:endParaRPr sz="1100" b="1">
                        <a:latin typeface="Raleway"/>
                        <a:ea typeface="Raleway"/>
                        <a:cs typeface="Raleway"/>
                        <a:sym typeface="Raleway"/>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48775">
                <a:tc>
                  <a:txBody>
                    <a:bodyPr/>
                    <a:lstStyle/>
                    <a:p>
                      <a:pPr marL="0" lvl="0" indent="0" algn="l" rtl="0">
                        <a:spcBef>
                          <a:spcPts val="0"/>
                        </a:spcBef>
                        <a:spcAft>
                          <a:spcPts val="0"/>
                        </a:spcAft>
                        <a:buNone/>
                      </a:pPr>
                      <a:r>
                        <a:rPr lang="en-GB" sz="1100" b="1">
                          <a:latin typeface="Raleway"/>
                          <a:ea typeface="Raleway"/>
                          <a:cs typeface="Raleway"/>
                          <a:sym typeface="Raleway"/>
                        </a:rPr>
                        <a:t>Self-quizzing</a:t>
                      </a:r>
                      <a:endParaRPr sz="1100" b="1">
                        <a:latin typeface="Raleway"/>
                        <a:ea typeface="Raleway"/>
                        <a:cs typeface="Raleway"/>
                        <a:sym typeface="Raleway"/>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r>
                        <a:rPr lang="en-GB" sz="1100" b="1">
                          <a:latin typeface="Raleway"/>
                          <a:ea typeface="Raleway"/>
                          <a:cs typeface="Raleway"/>
                          <a:sym typeface="Raleway"/>
                        </a:rPr>
                        <a:t>Create notes summaries</a:t>
                      </a:r>
                      <a:endParaRPr sz="1100" b="1">
                        <a:latin typeface="Raleway"/>
                        <a:ea typeface="Raleway"/>
                        <a:cs typeface="Raleway"/>
                        <a:sym typeface="Raleway"/>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r>
                        <a:rPr lang="en-GB" sz="1100" b="1">
                          <a:latin typeface="Raleway"/>
                          <a:ea typeface="Raleway"/>
                          <a:cs typeface="Raleway"/>
                          <a:sym typeface="Raleway"/>
                        </a:rPr>
                        <a:t>Completed online quizzes</a:t>
                      </a:r>
                      <a:endParaRPr sz="1100" b="1">
                        <a:latin typeface="Raleway"/>
                        <a:ea typeface="Raleway"/>
                        <a:cs typeface="Raleway"/>
                        <a:sym typeface="Raleway"/>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r>
                        <a:rPr lang="en-GB" sz="1100" b="1">
                          <a:latin typeface="Raleway"/>
                          <a:ea typeface="Raleway"/>
                          <a:cs typeface="Raleway"/>
                          <a:sym typeface="Raleway"/>
                        </a:rPr>
                        <a:t>Memorised key content</a:t>
                      </a:r>
                      <a:endParaRPr sz="1100" b="1">
                        <a:latin typeface="Raleway"/>
                        <a:ea typeface="Raleway"/>
                        <a:cs typeface="Raleway"/>
                        <a:sym typeface="Raleway"/>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520000">
                <a:tc>
                  <a:txBody>
                    <a:bodyPr/>
                    <a:lstStyle/>
                    <a:p>
                      <a:pPr marL="0" lvl="0" indent="0" algn="l" rtl="0">
                        <a:spcBef>
                          <a:spcPts val="0"/>
                        </a:spcBef>
                        <a:spcAft>
                          <a:spcPts val="0"/>
                        </a:spcAft>
                        <a:buNone/>
                      </a:pPr>
                      <a:r>
                        <a:rPr lang="en-GB" sz="1100" b="1">
                          <a:latin typeface="Raleway"/>
                          <a:ea typeface="Raleway"/>
                          <a:cs typeface="Raleway"/>
                          <a:sym typeface="Raleway"/>
                        </a:rPr>
                        <a:t>Studied with a friend or family member</a:t>
                      </a:r>
                      <a:endParaRPr sz="1100" b="1">
                        <a:latin typeface="Raleway"/>
                        <a:ea typeface="Raleway"/>
                        <a:cs typeface="Raleway"/>
                        <a:sym typeface="Raleway"/>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r>
                        <a:rPr lang="en-GB" sz="1100" b="1">
                          <a:latin typeface="Raleway"/>
                          <a:ea typeface="Raleway"/>
                          <a:cs typeface="Raleway"/>
                          <a:sym typeface="Raleway"/>
                        </a:rPr>
                        <a:t>Created flashcards from memory</a:t>
                      </a:r>
                      <a:endParaRPr sz="1100" b="1">
                        <a:latin typeface="Raleway"/>
                        <a:ea typeface="Raleway"/>
                        <a:cs typeface="Raleway"/>
                        <a:sym typeface="Raleway"/>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endParaRPr sz="1100" b="1">
                        <a:latin typeface="Raleway"/>
                        <a:ea typeface="Raleway"/>
                        <a:cs typeface="Raleway"/>
                        <a:sym typeface="Raleway"/>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endParaRPr sz="1100" b="1">
                        <a:latin typeface="Raleway"/>
                        <a:ea typeface="Raleway"/>
                        <a:cs typeface="Raleway"/>
                        <a:sym typeface="Raleway"/>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405525">
                <a:tc gridSpan="4">
                  <a:txBody>
                    <a:bodyPr/>
                    <a:lstStyle/>
                    <a:p>
                      <a:pPr marL="0" lvl="0" indent="0" algn="l" rtl="0">
                        <a:spcBef>
                          <a:spcPts val="0"/>
                        </a:spcBef>
                        <a:spcAft>
                          <a:spcPts val="0"/>
                        </a:spcAft>
                        <a:buNone/>
                      </a:pPr>
                      <a:r>
                        <a:rPr lang="en-GB" sz="1100" b="1">
                          <a:latin typeface="Raleway"/>
                          <a:ea typeface="Raleway"/>
                          <a:cs typeface="Raleway"/>
                          <a:sym typeface="Raleway"/>
                        </a:rPr>
                        <a:t>Do you think this has been helpful? How?</a:t>
                      </a:r>
                      <a:endParaRPr sz="1100" b="1">
                        <a:latin typeface="Raleway"/>
                        <a:ea typeface="Raleway"/>
                        <a:cs typeface="Raleway"/>
                        <a:sym typeface="Raleway"/>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85975">
                <a:tc>
                  <a:txBody>
                    <a:bodyPr/>
                    <a:lstStyle/>
                    <a:p>
                      <a:pPr marL="0" lvl="0" indent="0" algn="l" rtl="0">
                        <a:spcBef>
                          <a:spcPts val="0"/>
                        </a:spcBef>
                        <a:spcAft>
                          <a:spcPts val="0"/>
                        </a:spcAft>
                        <a:buNone/>
                      </a:pPr>
                      <a:r>
                        <a:rPr lang="en-GB" sz="1100" b="1">
                          <a:latin typeface="Raleway"/>
                          <a:ea typeface="Raleway"/>
                          <a:cs typeface="Raleway"/>
                          <a:sym typeface="Raleway"/>
                        </a:rPr>
                        <a:t>How confident do you feel about this assessment? Why?</a:t>
                      </a:r>
                      <a:endParaRPr sz="1100" b="1">
                        <a:latin typeface="Raleway"/>
                        <a:ea typeface="Raleway"/>
                        <a:cs typeface="Raleway"/>
                        <a:sym typeface="Raleway"/>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gridSpan="3">
                  <a:txBody>
                    <a:bodyPr/>
                    <a:lstStyle/>
                    <a:p>
                      <a:pPr marL="0" lvl="0" indent="0" algn="l" rtl="0">
                        <a:spcBef>
                          <a:spcPts val="0"/>
                        </a:spcBef>
                        <a:spcAft>
                          <a:spcPts val="0"/>
                        </a:spcAft>
                        <a:buNone/>
                      </a:pPr>
                      <a:endParaRPr sz="1100" b="1">
                        <a:latin typeface="Raleway"/>
                        <a:ea typeface="Raleway"/>
                        <a:cs typeface="Raleway"/>
                        <a:sym typeface="Raleway"/>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77775">
                <a:tc>
                  <a:txBody>
                    <a:bodyPr/>
                    <a:lstStyle/>
                    <a:p>
                      <a:pPr marL="0" lvl="0" indent="0" algn="l" rtl="0">
                        <a:spcBef>
                          <a:spcPts val="0"/>
                        </a:spcBef>
                        <a:spcAft>
                          <a:spcPts val="0"/>
                        </a:spcAft>
                        <a:buNone/>
                      </a:pPr>
                      <a:r>
                        <a:rPr lang="en-GB" sz="1100" b="1">
                          <a:latin typeface="Raleway"/>
                          <a:ea typeface="Raleway"/>
                          <a:cs typeface="Raleway"/>
                          <a:sym typeface="Raleway"/>
                        </a:rPr>
                        <a:t>How motivated do you feel? How can you motivate yourself to do your best?</a:t>
                      </a:r>
                      <a:endParaRPr sz="1100" b="1">
                        <a:latin typeface="Raleway"/>
                        <a:ea typeface="Raleway"/>
                        <a:cs typeface="Raleway"/>
                        <a:sym typeface="Raleway"/>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gridSpan="3">
                  <a:txBody>
                    <a:bodyPr/>
                    <a:lstStyle/>
                    <a:p>
                      <a:pPr marL="0" lvl="0" indent="0" algn="l" rtl="0">
                        <a:spcBef>
                          <a:spcPts val="0"/>
                        </a:spcBef>
                        <a:spcAft>
                          <a:spcPts val="0"/>
                        </a:spcAft>
                        <a:buNone/>
                      </a:pPr>
                      <a:endParaRPr sz="1100" b="1">
                        <a:latin typeface="Raleway"/>
                        <a:ea typeface="Raleway"/>
                        <a:cs typeface="Raleway"/>
                        <a:sym typeface="Raleway"/>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5"/>
          <p:cNvSpPr/>
          <p:nvPr/>
        </p:nvSpPr>
        <p:spPr>
          <a:xfrm>
            <a:off x="6320850" y="1586050"/>
            <a:ext cx="2229300" cy="945300"/>
          </a:xfrm>
          <a:prstGeom prst="wedgeRoundRectCallout">
            <a:avLst>
              <a:gd name="adj1" fmla="val -20833"/>
              <a:gd name="adj2" fmla="val 62500"/>
              <a:gd name="adj3" fmla="val 0"/>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b="1"/>
              <a:t>Sir, what do I do now? I’ve finished.</a:t>
            </a:r>
            <a:endParaRPr b="1"/>
          </a:p>
        </p:txBody>
      </p:sp>
      <p:sp>
        <p:nvSpPr>
          <p:cNvPr id="75" name="Google Shape;75;p15"/>
          <p:cNvSpPr/>
          <p:nvPr/>
        </p:nvSpPr>
        <p:spPr>
          <a:xfrm>
            <a:off x="3266225" y="2725663"/>
            <a:ext cx="2229300" cy="945300"/>
          </a:xfrm>
          <a:prstGeom prst="wedgeRoundRectCallout">
            <a:avLst>
              <a:gd name="adj1" fmla="val -20833"/>
              <a:gd name="adj2" fmla="val 62500"/>
              <a:gd name="adj3" fmla="val 0"/>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b="1"/>
              <a:t>Madam, what do I do when I get to the bottom of the page?</a:t>
            </a:r>
            <a:endParaRPr b="1"/>
          </a:p>
        </p:txBody>
      </p:sp>
      <p:graphicFrame>
        <p:nvGraphicFramePr>
          <p:cNvPr id="76" name="Google Shape;76;p15"/>
          <p:cNvGraphicFramePr/>
          <p:nvPr/>
        </p:nvGraphicFramePr>
        <p:xfrm>
          <a:off x="48338" y="46275"/>
          <a:ext cx="9039750" cy="213360"/>
        </p:xfrm>
        <a:graphic>
          <a:graphicData uri="http://schemas.openxmlformats.org/drawingml/2006/table">
            <a:tbl>
              <a:tblPr>
                <a:noFill/>
                <a:tableStyleId>{4AC7FBAF-16F5-46C3-A64E-14511282E12C}</a:tableStyleId>
              </a:tblPr>
              <a:tblGrid>
                <a:gridCol w="1807950">
                  <a:extLst>
                    <a:ext uri="{9D8B030D-6E8A-4147-A177-3AD203B41FA5}">
                      <a16:colId xmlns:a16="http://schemas.microsoft.com/office/drawing/2014/main" val="20000"/>
                    </a:ext>
                  </a:extLst>
                </a:gridCol>
                <a:gridCol w="1807950">
                  <a:extLst>
                    <a:ext uri="{9D8B030D-6E8A-4147-A177-3AD203B41FA5}">
                      <a16:colId xmlns:a16="http://schemas.microsoft.com/office/drawing/2014/main" val="20001"/>
                    </a:ext>
                  </a:extLst>
                </a:gridCol>
                <a:gridCol w="1807950">
                  <a:extLst>
                    <a:ext uri="{9D8B030D-6E8A-4147-A177-3AD203B41FA5}">
                      <a16:colId xmlns:a16="http://schemas.microsoft.com/office/drawing/2014/main" val="20002"/>
                    </a:ext>
                  </a:extLst>
                </a:gridCol>
                <a:gridCol w="1807950">
                  <a:extLst>
                    <a:ext uri="{9D8B030D-6E8A-4147-A177-3AD203B41FA5}">
                      <a16:colId xmlns:a16="http://schemas.microsoft.com/office/drawing/2014/main" val="20003"/>
                    </a:ext>
                  </a:extLst>
                </a:gridCol>
                <a:gridCol w="1807950">
                  <a:extLst>
                    <a:ext uri="{9D8B030D-6E8A-4147-A177-3AD203B41FA5}">
                      <a16:colId xmlns:a16="http://schemas.microsoft.com/office/drawing/2014/main" val="20004"/>
                    </a:ext>
                  </a:extLst>
                </a:gridCol>
              </a:tblGrid>
              <a:tr h="203225">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PROUD</a:t>
                      </a:r>
                      <a:endParaRPr b="1">
                        <a:solidFill>
                          <a:srgbClr val="FFFFFF"/>
                        </a:solidFill>
                        <a:latin typeface="Nunito"/>
                        <a:ea typeface="Nunito"/>
                        <a:cs typeface="Nunito"/>
                        <a:sym typeface="Nunito"/>
                      </a:endParaRPr>
                    </a:p>
                  </a:txBody>
                  <a:tcPr marL="0" marR="0" marT="0" marB="0" anchor="ctr">
                    <a:lnL w="9525"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6DA1EB"/>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AIM HIGH</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A383DC"/>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WORK HARD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EDB469"/>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KIND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85D0A2"/>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NO EXCUSES</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9525"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D58AC1"/>
                    </a:solidFill>
                  </a:tcPr>
                </a:tc>
                <a:extLst>
                  <a:ext uri="{0D108BD9-81ED-4DB2-BD59-A6C34878D82A}">
                    <a16:rowId xmlns:a16="http://schemas.microsoft.com/office/drawing/2014/main" val="10000"/>
                  </a:ext>
                </a:extLst>
              </a:tr>
            </a:tbl>
          </a:graphicData>
        </a:graphic>
      </p:graphicFrame>
      <p:pic>
        <p:nvPicPr>
          <p:cNvPr id="77" name="Google Shape;77;p15"/>
          <p:cNvPicPr preferRelativeResize="0"/>
          <p:nvPr/>
        </p:nvPicPr>
        <p:blipFill>
          <a:blip r:embed="rId3">
            <a:alphaModFix/>
          </a:blip>
          <a:stretch>
            <a:fillRect/>
          </a:stretch>
        </p:blipFill>
        <p:spPr>
          <a:xfrm>
            <a:off x="284150" y="2078253"/>
            <a:ext cx="2619600" cy="2328000"/>
          </a:xfrm>
          <a:prstGeom prst="ellipse">
            <a:avLst/>
          </a:prstGeom>
          <a:noFill/>
          <a:ln>
            <a:noFill/>
          </a:ln>
        </p:spPr>
      </p:pic>
      <p:sp>
        <p:nvSpPr>
          <p:cNvPr id="78" name="Google Shape;78;p15"/>
          <p:cNvSpPr/>
          <p:nvPr/>
        </p:nvSpPr>
        <p:spPr>
          <a:xfrm>
            <a:off x="3266225" y="1529425"/>
            <a:ext cx="2229300" cy="945300"/>
          </a:xfrm>
          <a:prstGeom prst="wedgeRoundRectCallout">
            <a:avLst>
              <a:gd name="adj1" fmla="val -20833"/>
              <a:gd name="adj2" fmla="val 62500"/>
              <a:gd name="adj3" fmla="val 0"/>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b="1"/>
              <a:t>Madam, do we need to write in paragraphs?</a:t>
            </a:r>
            <a:endParaRPr b="1" dirty="0"/>
          </a:p>
        </p:txBody>
      </p:sp>
      <p:sp>
        <p:nvSpPr>
          <p:cNvPr id="79" name="Google Shape;79;p15"/>
          <p:cNvSpPr/>
          <p:nvPr/>
        </p:nvSpPr>
        <p:spPr>
          <a:xfrm>
            <a:off x="3266225" y="3973775"/>
            <a:ext cx="2229300" cy="945300"/>
          </a:xfrm>
          <a:prstGeom prst="wedgeRoundRectCallout">
            <a:avLst>
              <a:gd name="adj1" fmla="val -20833"/>
              <a:gd name="adj2" fmla="val 62500"/>
              <a:gd name="adj3" fmla="val 0"/>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b="1"/>
              <a:t>Madam, how long do we have?</a:t>
            </a:r>
            <a:endParaRPr b="1"/>
          </a:p>
        </p:txBody>
      </p:sp>
      <p:sp>
        <p:nvSpPr>
          <p:cNvPr id="80" name="Google Shape;80;p15"/>
          <p:cNvSpPr/>
          <p:nvPr/>
        </p:nvSpPr>
        <p:spPr>
          <a:xfrm>
            <a:off x="6320850" y="2771238"/>
            <a:ext cx="2229300" cy="945300"/>
          </a:xfrm>
          <a:prstGeom prst="wedgeRoundRectCallout">
            <a:avLst>
              <a:gd name="adj1" fmla="val -20833"/>
              <a:gd name="adj2" fmla="val 62500"/>
              <a:gd name="adj3" fmla="val 0"/>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b="1"/>
              <a:t>Sir, can you check this is OK?</a:t>
            </a:r>
            <a:endParaRPr b="1"/>
          </a:p>
        </p:txBody>
      </p:sp>
      <p:sp>
        <p:nvSpPr>
          <p:cNvPr id="81" name="Google Shape;81;p15"/>
          <p:cNvSpPr/>
          <p:nvPr/>
        </p:nvSpPr>
        <p:spPr>
          <a:xfrm>
            <a:off x="6320850" y="4017150"/>
            <a:ext cx="2229300" cy="945300"/>
          </a:xfrm>
          <a:prstGeom prst="wedgeRoundRectCallout">
            <a:avLst>
              <a:gd name="adj1" fmla="val -20833"/>
              <a:gd name="adj2" fmla="val 62500"/>
              <a:gd name="adj3" fmla="val 0"/>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b="1"/>
              <a:t>I don’t get it.</a:t>
            </a:r>
            <a:endParaRPr b="1"/>
          </a:p>
        </p:txBody>
      </p:sp>
      <p:sp>
        <p:nvSpPr>
          <p:cNvPr id="82" name="Google Shape;82;p15"/>
          <p:cNvSpPr txBox="1"/>
          <p:nvPr/>
        </p:nvSpPr>
        <p:spPr>
          <a:xfrm>
            <a:off x="231425" y="361625"/>
            <a:ext cx="8673600" cy="1062000"/>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GB" sz="1900" b="1">
                <a:solidFill>
                  <a:schemeClr val="accent1"/>
                </a:solidFill>
                <a:latin typeface="Quicksand"/>
                <a:ea typeface="Quicksand"/>
                <a:cs typeface="Quicksand"/>
                <a:sym typeface="Quicksand"/>
              </a:rPr>
              <a:t>THINK-PAIR-SHARE</a:t>
            </a:r>
            <a:endParaRPr sz="1900" b="1">
              <a:solidFill>
                <a:schemeClr val="accent1"/>
              </a:solidFill>
              <a:latin typeface="Quicksand"/>
              <a:ea typeface="Quicksand"/>
              <a:cs typeface="Quicksand"/>
              <a:sym typeface="Quicksand"/>
            </a:endParaRPr>
          </a:p>
          <a:p>
            <a:pPr marL="0" lvl="0" indent="0" algn="l" rtl="0">
              <a:spcBef>
                <a:spcPts val="0"/>
              </a:spcBef>
              <a:spcAft>
                <a:spcPts val="0"/>
              </a:spcAft>
              <a:buNone/>
            </a:pPr>
            <a:r>
              <a:rPr lang="en-GB" sz="1900" b="1">
                <a:solidFill>
                  <a:schemeClr val="accent1"/>
                </a:solidFill>
                <a:latin typeface="Quicksand"/>
                <a:ea typeface="Quicksand"/>
                <a:cs typeface="Quicksand"/>
                <a:sym typeface="Quicksand"/>
              </a:rPr>
              <a:t>What advice would you give a teacher who receives the questions below the moment a whole class task is set?</a:t>
            </a:r>
            <a:endParaRPr sz="1900" b="1">
              <a:solidFill>
                <a:schemeClr val="accent1"/>
              </a:solidFill>
              <a:latin typeface="Quicksand"/>
              <a:ea typeface="Quicksand"/>
              <a:cs typeface="Quicksand"/>
              <a:sym typeface="Quicksan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3"/>
          <p:cNvSpPr txBox="1"/>
          <p:nvPr/>
        </p:nvSpPr>
        <p:spPr>
          <a:xfrm>
            <a:off x="497500" y="364025"/>
            <a:ext cx="84720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100" b="1">
                <a:solidFill>
                  <a:schemeClr val="accent1"/>
                </a:solidFill>
                <a:latin typeface="Chelsea Market"/>
                <a:ea typeface="Chelsea Market"/>
                <a:cs typeface="Chelsea Market"/>
                <a:sym typeface="Chelsea Market"/>
              </a:rPr>
              <a:t>Strategy: Exam Wrappers</a:t>
            </a:r>
            <a:endParaRPr sz="100" b="1">
              <a:solidFill>
                <a:schemeClr val="accent1"/>
              </a:solidFill>
              <a:latin typeface="Chelsea Market"/>
              <a:ea typeface="Chelsea Market"/>
              <a:cs typeface="Chelsea Market"/>
              <a:sym typeface="Chelsea Market"/>
            </a:endParaRPr>
          </a:p>
        </p:txBody>
      </p:sp>
      <p:graphicFrame>
        <p:nvGraphicFramePr>
          <p:cNvPr id="236" name="Google Shape;236;p33"/>
          <p:cNvGraphicFramePr/>
          <p:nvPr/>
        </p:nvGraphicFramePr>
        <p:xfrm>
          <a:off x="48338" y="46275"/>
          <a:ext cx="3000000" cy="3000000"/>
        </p:xfrm>
        <a:graphic>
          <a:graphicData uri="http://schemas.openxmlformats.org/drawingml/2006/table">
            <a:tbl>
              <a:tblPr>
                <a:noFill/>
                <a:tableStyleId>{4AC7FBAF-16F5-46C3-A64E-14511282E12C}</a:tableStyleId>
              </a:tblPr>
              <a:tblGrid>
                <a:gridCol w="1807950">
                  <a:extLst>
                    <a:ext uri="{9D8B030D-6E8A-4147-A177-3AD203B41FA5}">
                      <a16:colId xmlns:a16="http://schemas.microsoft.com/office/drawing/2014/main" val="20000"/>
                    </a:ext>
                  </a:extLst>
                </a:gridCol>
                <a:gridCol w="1807950">
                  <a:extLst>
                    <a:ext uri="{9D8B030D-6E8A-4147-A177-3AD203B41FA5}">
                      <a16:colId xmlns:a16="http://schemas.microsoft.com/office/drawing/2014/main" val="20001"/>
                    </a:ext>
                  </a:extLst>
                </a:gridCol>
                <a:gridCol w="1807950">
                  <a:extLst>
                    <a:ext uri="{9D8B030D-6E8A-4147-A177-3AD203B41FA5}">
                      <a16:colId xmlns:a16="http://schemas.microsoft.com/office/drawing/2014/main" val="20002"/>
                    </a:ext>
                  </a:extLst>
                </a:gridCol>
                <a:gridCol w="1807950">
                  <a:extLst>
                    <a:ext uri="{9D8B030D-6E8A-4147-A177-3AD203B41FA5}">
                      <a16:colId xmlns:a16="http://schemas.microsoft.com/office/drawing/2014/main" val="20003"/>
                    </a:ext>
                  </a:extLst>
                </a:gridCol>
                <a:gridCol w="1807950">
                  <a:extLst>
                    <a:ext uri="{9D8B030D-6E8A-4147-A177-3AD203B41FA5}">
                      <a16:colId xmlns:a16="http://schemas.microsoft.com/office/drawing/2014/main" val="20004"/>
                    </a:ext>
                  </a:extLst>
                </a:gridCol>
              </a:tblGrid>
              <a:tr h="203225">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PROUD</a:t>
                      </a:r>
                      <a:endParaRPr b="1">
                        <a:solidFill>
                          <a:srgbClr val="FFFFFF"/>
                        </a:solidFill>
                        <a:latin typeface="Nunito"/>
                        <a:ea typeface="Nunito"/>
                        <a:cs typeface="Nunito"/>
                        <a:sym typeface="Nunito"/>
                      </a:endParaRPr>
                    </a:p>
                  </a:txBody>
                  <a:tcPr marL="0" marR="0" marT="0" marB="0" anchor="ctr">
                    <a:lnL w="9525"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6DA1EB"/>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AIM HIGH</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A383DC"/>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WORK HARD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EDB469"/>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KIND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85D0A2"/>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NO EXCUSES</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9525"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D58AC1"/>
                    </a:solidFill>
                  </a:tcPr>
                </a:tc>
                <a:extLst>
                  <a:ext uri="{0D108BD9-81ED-4DB2-BD59-A6C34878D82A}">
                    <a16:rowId xmlns:a16="http://schemas.microsoft.com/office/drawing/2014/main" val="10000"/>
                  </a:ext>
                </a:extLst>
              </a:tr>
            </a:tbl>
          </a:graphicData>
        </a:graphic>
      </p:graphicFrame>
      <p:graphicFrame>
        <p:nvGraphicFramePr>
          <p:cNvPr id="237" name="Google Shape;237;p33"/>
          <p:cNvGraphicFramePr/>
          <p:nvPr/>
        </p:nvGraphicFramePr>
        <p:xfrm>
          <a:off x="345325" y="871915"/>
          <a:ext cx="3000000" cy="3000000"/>
        </p:xfrm>
        <a:graphic>
          <a:graphicData uri="http://schemas.openxmlformats.org/drawingml/2006/table">
            <a:tbl>
              <a:tblPr>
                <a:noFill/>
                <a:tableStyleId>{E43B145F-CEC1-492E-82DD-3E994C0AAAE8}</a:tableStyleId>
              </a:tblPr>
              <a:tblGrid>
                <a:gridCol w="2808025">
                  <a:extLst>
                    <a:ext uri="{9D8B030D-6E8A-4147-A177-3AD203B41FA5}">
                      <a16:colId xmlns:a16="http://schemas.microsoft.com/office/drawing/2014/main" val="20000"/>
                    </a:ext>
                  </a:extLst>
                </a:gridCol>
                <a:gridCol w="3059575">
                  <a:extLst>
                    <a:ext uri="{9D8B030D-6E8A-4147-A177-3AD203B41FA5}">
                      <a16:colId xmlns:a16="http://schemas.microsoft.com/office/drawing/2014/main" val="20001"/>
                    </a:ext>
                  </a:extLst>
                </a:gridCol>
              </a:tblGrid>
              <a:tr h="521750">
                <a:tc gridSpan="2">
                  <a:txBody>
                    <a:bodyPr/>
                    <a:lstStyle/>
                    <a:p>
                      <a:pPr marL="0" lvl="0" indent="0" algn="l" rtl="0">
                        <a:spcBef>
                          <a:spcPts val="0"/>
                        </a:spcBef>
                        <a:spcAft>
                          <a:spcPts val="0"/>
                        </a:spcAft>
                        <a:buNone/>
                      </a:pPr>
                      <a:r>
                        <a:rPr lang="en-GB" sz="1100" b="1">
                          <a:latin typeface="Raleway"/>
                          <a:ea typeface="Raleway"/>
                          <a:cs typeface="Raleway"/>
                          <a:sym typeface="Raleway"/>
                        </a:rPr>
                        <a:t>What types of questions were the most challenging?</a:t>
                      </a:r>
                      <a:endParaRPr sz="1100" b="1">
                        <a:latin typeface="Raleway"/>
                        <a:ea typeface="Raleway"/>
                        <a:cs typeface="Raleway"/>
                        <a:sym typeface="Raleway"/>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648775">
                <a:tc>
                  <a:txBody>
                    <a:bodyPr/>
                    <a:lstStyle/>
                    <a:p>
                      <a:pPr marL="0" lvl="0" indent="0" algn="l" rtl="0">
                        <a:spcBef>
                          <a:spcPts val="0"/>
                        </a:spcBef>
                        <a:spcAft>
                          <a:spcPts val="0"/>
                        </a:spcAft>
                        <a:buNone/>
                      </a:pPr>
                      <a:r>
                        <a:rPr lang="en-GB" sz="1100" b="1">
                          <a:latin typeface="Raleway"/>
                          <a:ea typeface="Raleway"/>
                          <a:cs typeface="Raleway"/>
                          <a:sym typeface="Raleway"/>
                        </a:rPr>
                        <a:t>Type of question</a:t>
                      </a:r>
                      <a:endParaRPr sz="1100" b="1">
                        <a:latin typeface="Raleway"/>
                        <a:ea typeface="Raleway"/>
                        <a:cs typeface="Raleway"/>
                        <a:sym typeface="Raleway"/>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solidFill>
                      <a:srgbClr val="A4C2F4"/>
                    </a:solidFill>
                  </a:tcPr>
                </a:tc>
                <a:tc>
                  <a:txBody>
                    <a:bodyPr/>
                    <a:lstStyle/>
                    <a:p>
                      <a:pPr marL="0" lvl="0" indent="0" algn="l" rtl="0">
                        <a:spcBef>
                          <a:spcPts val="0"/>
                        </a:spcBef>
                        <a:spcAft>
                          <a:spcPts val="0"/>
                        </a:spcAft>
                        <a:buNone/>
                      </a:pPr>
                      <a:r>
                        <a:rPr lang="en-GB" sz="1100" b="1">
                          <a:latin typeface="Raleway"/>
                          <a:ea typeface="Raleway"/>
                          <a:cs typeface="Raleway"/>
                          <a:sym typeface="Raleway"/>
                        </a:rPr>
                        <a:t>Why did I find this challenging?</a:t>
                      </a:r>
                      <a:endParaRPr sz="1100" b="1">
                        <a:latin typeface="Raleway"/>
                        <a:ea typeface="Raleway"/>
                        <a:cs typeface="Raleway"/>
                        <a:sym typeface="Raleway"/>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solidFill>
                      <a:srgbClr val="A4C2F4"/>
                    </a:solidFill>
                  </a:tcPr>
                </a:tc>
                <a:extLst>
                  <a:ext uri="{0D108BD9-81ED-4DB2-BD59-A6C34878D82A}">
                    <a16:rowId xmlns:a16="http://schemas.microsoft.com/office/drawing/2014/main" val="10001"/>
                  </a:ext>
                </a:extLst>
              </a:tr>
              <a:tr h="520000">
                <a:tc>
                  <a:txBody>
                    <a:bodyPr/>
                    <a:lstStyle/>
                    <a:p>
                      <a:pPr marL="0" lvl="0" indent="0" algn="l" rtl="0">
                        <a:spcBef>
                          <a:spcPts val="0"/>
                        </a:spcBef>
                        <a:spcAft>
                          <a:spcPts val="0"/>
                        </a:spcAft>
                        <a:buNone/>
                      </a:pPr>
                      <a:r>
                        <a:rPr lang="en-GB" sz="1100" b="1" i="1">
                          <a:latin typeface="Raleway"/>
                          <a:ea typeface="Raleway"/>
                          <a:cs typeface="Raleway"/>
                          <a:sym typeface="Raleway"/>
                        </a:rPr>
                        <a:t>E.g. Drawing graphs</a:t>
                      </a:r>
                      <a:endParaRPr sz="1100" b="1" i="1">
                        <a:latin typeface="Raleway"/>
                        <a:ea typeface="Raleway"/>
                        <a:cs typeface="Raleway"/>
                        <a:sym typeface="Raleway"/>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endParaRPr sz="1100" b="1">
                        <a:latin typeface="Raleway"/>
                        <a:ea typeface="Raleway"/>
                        <a:cs typeface="Raleway"/>
                        <a:sym typeface="Raleway"/>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520000">
                <a:tc>
                  <a:txBody>
                    <a:bodyPr/>
                    <a:lstStyle/>
                    <a:p>
                      <a:pPr marL="0" lvl="0" indent="0" algn="l" rtl="0">
                        <a:spcBef>
                          <a:spcPts val="0"/>
                        </a:spcBef>
                        <a:spcAft>
                          <a:spcPts val="0"/>
                        </a:spcAft>
                        <a:buNone/>
                      </a:pPr>
                      <a:endParaRPr sz="1100" b="1" i="1">
                        <a:latin typeface="Raleway"/>
                        <a:ea typeface="Raleway"/>
                        <a:cs typeface="Raleway"/>
                        <a:sym typeface="Raleway"/>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tc>
                  <a:txBody>
                    <a:bodyPr/>
                    <a:lstStyle/>
                    <a:p>
                      <a:pPr marL="0" lvl="0" indent="0" algn="l" rtl="0">
                        <a:spcBef>
                          <a:spcPts val="0"/>
                        </a:spcBef>
                        <a:spcAft>
                          <a:spcPts val="0"/>
                        </a:spcAft>
                        <a:buNone/>
                      </a:pPr>
                      <a:endParaRPr sz="1100" b="1">
                        <a:latin typeface="Raleway"/>
                        <a:ea typeface="Raleway"/>
                        <a:cs typeface="Raleway"/>
                        <a:sym typeface="Raleway"/>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graphicFrame>
        <p:nvGraphicFramePr>
          <p:cNvPr id="238" name="Google Shape;238;p33"/>
          <p:cNvGraphicFramePr/>
          <p:nvPr/>
        </p:nvGraphicFramePr>
        <p:xfrm>
          <a:off x="345325" y="3153200"/>
          <a:ext cx="3000000" cy="3000000"/>
        </p:xfrm>
        <a:graphic>
          <a:graphicData uri="http://schemas.openxmlformats.org/drawingml/2006/table">
            <a:tbl>
              <a:tblPr>
                <a:noFill/>
                <a:tableStyleId>{E43B145F-CEC1-492E-82DD-3E994C0AAAE8}</a:tableStyleId>
              </a:tblPr>
              <a:tblGrid>
                <a:gridCol w="5867600">
                  <a:extLst>
                    <a:ext uri="{9D8B030D-6E8A-4147-A177-3AD203B41FA5}">
                      <a16:colId xmlns:a16="http://schemas.microsoft.com/office/drawing/2014/main" val="20000"/>
                    </a:ext>
                  </a:extLst>
                </a:gridCol>
              </a:tblGrid>
              <a:tr h="1188700">
                <a:tc>
                  <a:txBody>
                    <a:bodyPr/>
                    <a:lstStyle/>
                    <a:p>
                      <a:pPr marL="0" lvl="0" indent="0" algn="l" rtl="0">
                        <a:spcBef>
                          <a:spcPts val="0"/>
                        </a:spcBef>
                        <a:spcAft>
                          <a:spcPts val="0"/>
                        </a:spcAft>
                        <a:buClr>
                          <a:schemeClr val="dk1"/>
                        </a:buClr>
                        <a:buSzPts val="1100"/>
                        <a:buFont typeface="Arial"/>
                        <a:buNone/>
                      </a:pPr>
                      <a:r>
                        <a:rPr lang="en-GB" sz="1100" b="1">
                          <a:solidFill>
                            <a:schemeClr val="dk1"/>
                          </a:solidFill>
                          <a:latin typeface="Raleway"/>
                          <a:ea typeface="Raleway"/>
                          <a:cs typeface="Raleway"/>
                          <a:sym typeface="Raleway"/>
                        </a:rPr>
                        <a:t>In this assessment I got…</a:t>
                      </a:r>
                      <a:endParaRPr sz="1100" b="1">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sz="1100" b="1">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GB" sz="1100" b="1">
                          <a:solidFill>
                            <a:schemeClr val="dk1"/>
                          </a:solidFill>
                          <a:latin typeface="Raleway"/>
                          <a:ea typeface="Raleway"/>
                          <a:cs typeface="Raleway"/>
                          <a:sym typeface="Raleway"/>
                        </a:rPr>
                        <a:t>This is an improvement on/the same as/not as good as my last assessment because..</a:t>
                      </a:r>
                      <a:endParaRPr sz="1100" b="1">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sz="1100" b="1">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GB" sz="1100" b="1">
                          <a:solidFill>
                            <a:schemeClr val="dk1"/>
                          </a:solidFill>
                          <a:latin typeface="Raleway"/>
                          <a:ea typeface="Raleway"/>
                          <a:cs typeface="Raleway"/>
                          <a:sym typeface="Raleway"/>
                        </a:rPr>
                        <a:t>The biggest difference this time was...</a:t>
                      </a:r>
                      <a:endParaRPr sz="1100" b="1">
                        <a:solidFill>
                          <a:schemeClr val="dk1"/>
                        </a:solidFill>
                        <a:latin typeface="Raleway"/>
                        <a:ea typeface="Raleway"/>
                        <a:cs typeface="Raleway"/>
                        <a:sym typeface="Raleway"/>
                      </a:endParaRPr>
                    </a:p>
                    <a:p>
                      <a:pPr marL="0" lvl="0" indent="0" algn="l" rtl="0">
                        <a:spcBef>
                          <a:spcPts val="0"/>
                        </a:spcBef>
                        <a:spcAft>
                          <a:spcPts val="0"/>
                        </a:spcAft>
                        <a:buNone/>
                      </a:pPr>
                      <a:endParaRPr sz="1100" b="1">
                        <a:solidFill>
                          <a:schemeClr val="dk1"/>
                        </a:solidFill>
                        <a:latin typeface="Raleway"/>
                        <a:ea typeface="Raleway"/>
                        <a:cs typeface="Raleway"/>
                        <a:sym typeface="Raleway"/>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239" name="Google Shape;239;p33"/>
          <p:cNvGraphicFramePr/>
          <p:nvPr/>
        </p:nvGraphicFramePr>
        <p:xfrm>
          <a:off x="6325850" y="871905"/>
          <a:ext cx="3000000" cy="3000000"/>
        </p:xfrm>
        <a:graphic>
          <a:graphicData uri="http://schemas.openxmlformats.org/drawingml/2006/table">
            <a:tbl>
              <a:tblPr>
                <a:noFill/>
                <a:tableStyleId>{E43B145F-CEC1-492E-82DD-3E994C0AAAE8}</a:tableStyleId>
              </a:tblPr>
              <a:tblGrid>
                <a:gridCol w="2715675">
                  <a:extLst>
                    <a:ext uri="{9D8B030D-6E8A-4147-A177-3AD203B41FA5}">
                      <a16:colId xmlns:a16="http://schemas.microsoft.com/office/drawing/2014/main" val="20000"/>
                    </a:ext>
                  </a:extLst>
                </a:gridCol>
              </a:tblGrid>
              <a:tr h="1186850">
                <a:tc>
                  <a:txBody>
                    <a:bodyPr/>
                    <a:lstStyle/>
                    <a:p>
                      <a:pPr marL="0" lvl="0" indent="0" algn="l" rtl="0">
                        <a:spcBef>
                          <a:spcPts val="0"/>
                        </a:spcBef>
                        <a:spcAft>
                          <a:spcPts val="0"/>
                        </a:spcAft>
                        <a:buNone/>
                      </a:pPr>
                      <a:r>
                        <a:rPr lang="en-GB" b="1"/>
                        <a:t>REGULATION</a:t>
                      </a:r>
                      <a:r>
                        <a:rPr lang="en-GB"/>
                        <a:t>: Next time I am going to do better by...</a:t>
                      </a:r>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gradFill>
                      <a:gsLst>
                        <a:gs pos="0">
                          <a:srgbClr val="DFE9FB"/>
                        </a:gs>
                        <a:gs pos="100000">
                          <a:srgbClr val="6E9BE7"/>
                        </a:gs>
                      </a:gsLst>
                      <a:lin ang="5400012" scaled="0"/>
                    </a:gradFill>
                  </a:tcPr>
                </a:tc>
                <a:extLst>
                  <a:ext uri="{0D108BD9-81ED-4DB2-BD59-A6C34878D82A}">
                    <a16:rowId xmlns:a16="http://schemas.microsoft.com/office/drawing/2014/main" val="10000"/>
                  </a:ext>
                </a:extLst>
              </a:tr>
              <a:tr h="1263925">
                <a:tc>
                  <a:txBody>
                    <a:bodyPr/>
                    <a:lstStyle/>
                    <a:p>
                      <a:pPr marL="0" lvl="0" indent="0" algn="l" rtl="0">
                        <a:spcBef>
                          <a:spcPts val="0"/>
                        </a:spcBef>
                        <a:spcAft>
                          <a:spcPts val="0"/>
                        </a:spcAft>
                        <a:buNone/>
                      </a:pPr>
                      <a:r>
                        <a:rPr lang="en-GB" b="1"/>
                        <a:t>MOTIVATION</a:t>
                      </a:r>
                      <a:r>
                        <a:rPr lang="en-GB"/>
                        <a:t>: Next time I am going to motivate myself better by...</a:t>
                      </a:r>
                      <a:endParaRPr/>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gradFill>
                      <a:gsLst>
                        <a:gs pos="0">
                          <a:srgbClr val="DFE9FB"/>
                        </a:gs>
                        <a:gs pos="100000">
                          <a:srgbClr val="6E9BE7"/>
                        </a:gs>
                      </a:gsLst>
                      <a:lin ang="5400012" scaled="0"/>
                    </a:gradFill>
                  </a:tcPr>
                </a:tc>
                <a:extLst>
                  <a:ext uri="{0D108BD9-81ED-4DB2-BD59-A6C34878D82A}">
                    <a16:rowId xmlns:a16="http://schemas.microsoft.com/office/drawing/2014/main" val="10001"/>
                  </a:ext>
                </a:extLst>
              </a:tr>
              <a:tr h="1186850">
                <a:tc>
                  <a:txBody>
                    <a:bodyPr/>
                    <a:lstStyle/>
                    <a:p>
                      <a:pPr marL="0" lvl="0" indent="0" algn="l" rtl="0">
                        <a:spcBef>
                          <a:spcPts val="0"/>
                        </a:spcBef>
                        <a:spcAft>
                          <a:spcPts val="0"/>
                        </a:spcAft>
                        <a:buNone/>
                      </a:pPr>
                      <a:r>
                        <a:rPr lang="en-GB" b="1"/>
                        <a:t>My teacher can help me in future by...</a:t>
                      </a:r>
                      <a:endParaRPr b="1"/>
                    </a:p>
                  </a:txBody>
                  <a:tcPr marL="91425" marR="91425" marT="91425" marB="91425">
                    <a:lnL w="9525" cap="flat" cmpd="sng">
                      <a:solidFill>
                        <a:schemeClr val="accent1"/>
                      </a:solidFill>
                      <a:prstDash val="solid"/>
                      <a:round/>
                      <a:headEnd type="none" w="sm" len="sm"/>
                      <a:tailEnd type="none" w="sm" len="sm"/>
                    </a:lnL>
                    <a:lnR w="9525" cap="flat" cmpd="sng">
                      <a:solidFill>
                        <a:schemeClr val="accent1"/>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gradFill>
                      <a:gsLst>
                        <a:gs pos="0">
                          <a:srgbClr val="DFE9FB"/>
                        </a:gs>
                        <a:gs pos="100000">
                          <a:srgbClr val="6E9BE7"/>
                        </a:gs>
                      </a:gsLst>
                      <a:lin ang="5400012" scaled="0"/>
                    </a:gradFill>
                  </a:tcPr>
                </a:tc>
                <a:extLst>
                  <a:ext uri="{0D108BD9-81ED-4DB2-BD59-A6C34878D82A}">
                    <a16:rowId xmlns:a16="http://schemas.microsoft.com/office/drawing/2014/main" val="10002"/>
                  </a:ext>
                </a:extLst>
              </a:tr>
            </a:tbl>
          </a:graphicData>
        </a:graphic>
      </p:graphicFrame>
      <p:sp>
        <p:nvSpPr>
          <p:cNvPr id="240" name="Google Shape;240;p33"/>
          <p:cNvSpPr/>
          <p:nvPr/>
        </p:nvSpPr>
        <p:spPr>
          <a:xfrm>
            <a:off x="751750" y="4860025"/>
            <a:ext cx="7659900" cy="254100"/>
          </a:xfrm>
          <a:prstGeom prst="rect">
            <a:avLst/>
          </a:prstGeom>
          <a:noFill/>
          <a:ln>
            <a:noFill/>
          </a:ln>
        </p:spPr>
        <p:txBody>
          <a:bodyPr spcFirstLastPara="1" wrap="square" lIns="79125" tIns="39550" rIns="79125" bIns="39550" anchor="t" anchorCtr="0">
            <a:noAutofit/>
          </a:bodyPr>
          <a:lstStyle/>
          <a:p>
            <a:pPr marL="0" marR="0" lvl="0" indent="0" algn="ctr" rtl="0">
              <a:spcBef>
                <a:spcPts val="0"/>
              </a:spcBef>
              <a:spcAft>
                <a:spcPts val="0"/>
              </a:spcAft>
              <a:buNone/>
            </a:pPr>
            <a:r>
              <a:rPr lang="en-GB" sz="1300" b="1">
                <a:solidFill>
                  <a:schemeClr val="accent1"/>
                </a:solidFill>
                <a:latin typeface="Quicksand"/>
                <a:ea typeface="Quicksand"/>
                <a:cs typeface="Quicksand"/>
                <a:sym typeface="Quicksand"/>
              </a:rPr>
              <a:t>Jennifer Webb (2021) ‘The Metacognition Handbook’ </a:t>
            </a:r>
            <a:endParaRPr sz="1300" b="1" i="0" u="none" strike="noStrike" cap="none">
              <a:solidFill>
                <a:schemeClr val="accent1"/>
              </a:solidFill>
              <a:latin typeface="Quicksand"/>
              <a:ea typeface="Quicksand"/>
              <a:cs typeface="Quicksand"/>
              <a:sym typeface="Quicksan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graphicFrame>
        <p:nvGraphicFramePr>
          <p:cNvPr id="245" name="Google Shape;245;p34"/>
          <p:cNvGraphicFramePr/>
          <p:nvPr/>
        </p:nvGraphicFramePr>
        <p:xfrm>
          <a:off x="48338" y="46275"/>
          <a:ext cx="3000000" cy="3000000"/>
        </p:xfrm>
        <a:graphic>
          <a:graphicData uri="http://schemas.openxmlformats.org/drawingml/2006/table">
            <a:tbl>
              <a:tblPr>
                <a:noFill/>
                <a:tableStyleId>{4AC7FBAF-16F5-46C3-A64E-14511282E12C}</a:tableStyleId>
              </a:tblPr>
              <a:tblGrid>
                <a:gridCol w="1807950">
                  <a:extLst>
                    <a:ext uri="{9D8B030D-6E8A-4147-A177-3AD203B41FA5}">
                      <a16:colId xmlns:a16="http://schemas.microsoft.com/office/drawing/2014/main" val="20000"/>
                    </a:ext>
                  </a:extLst>
                </a:gridCol>
                <a:gridCol w="1807950">
                  <a:extLst>
                    <a:ext uri="{9D8B030D-6E8A-4147-A177-3AD203B41FA5}">
                      <a16:colId xmlns:a16="http://schemas.microsoft.com/office/drawing/2014/main" val="20001"/>
                    </a:ext>
                  </a:extLst>
                </a:gridCol>
                <a:gridCol w="1807950">
                  <a:extLst>
                    <a:ext uri="{9D8B030D-6E8A-4147-A177-3AD203B41FA5}">
                      <a16:colId xmlns:a16="http://schemas.microsoft.com/office/drawing/2014/main" val="20002"/>
                    </a:ext>
                  </a:extLst>
                </a:gridCol>
                <a:gridCol w="1807950">
                  <a:extLst>
                    <a:ext uri="{9D8B030D-6E8A-4147-A177-3AD203B41FA5}">
                      <a16:colId xmlns:a16="http://schemas.microsoft.com/office/drawing/2014/main" val="20003"/>
                    </a:ext>
                  </a:extLst>
                </a:gridCol>
                <a:gridCol w="1807950">
                  <a:extLst>
                    <a:ext uri="{9D8B030D-6E8A-4147-A177-3AD203B41FA5}">
                      <a16:colId xmlns:a16="http://schemas.microsoft.com/office/drawing/2014/main" val="20004"/>
                    </a:ext>
                  </a:extLst>
                </a:gridCol>
              </a:tblGrid>
              <a:tr h="203225">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PROUD</a:t>
                      </a:r>
                      <a:endParaRPr b="1">
                        <a:solidFill>
                          <a:srgbClr val="FFFFFF"/>
                        </a:solidFill>
                        <a:latin typeface="Nunito"/>
                        <a:ea typeface="Nunito"/>
                        <a:cs typeface="Nunito"/>
                        <a:sym typeface="Nunito"/>
                      </a:endParaRPr>
                    </a:p>
                  </a:txBody>
                  <a:tcPr marL="0" marR="0" marT="0" marB="0" anchor="ctr">
                    <a:lnL w="9525"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6DA1EB"/>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AIM HIGH</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A383DC"/>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WORK HARD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EDB469"/>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KIND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85D0A2"/>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NO EXCUSES</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9525"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D58AC1"/>
                    </a:solidFill>
                  </a:tcPr>
                </a:tc>
                <a:extLst>
                  <a:ext uri="{0D108BD9-81ED-4DB2-BD59-A6C34878D82A}">
                    <a16:rowId xmlns:a16="http://schemas.microsoft.com/office/drawing/2014/main" val="10000"/>
                  </a:ext>
                </a:extLst>
              </a:tr>
            </a:tbl>
          </a:graphicData>
        </a:graphic>
      </p:graphicFrame>
      <p:sp>
        <p:nvSpPr>
          <p:cNvPr id="246" name="Google Shape;246;p34"/>
          <p:cNvSpPr/>
          <p:nvPr/>
        </p:nvSpPr>
        <p:spPr>
          <a:xfrm>
            <a:off x="4701150" y="1227875"/>
            <a:ext cx="3713400" cy="3768300"/>
          </a:xfrm>
          <a:prstGeom prst="ellipse">
            <a:avLst/>
          </a:prstGeom>
          <a:solidFill>
            <a:srgbClr val="3C78D8"/>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247" name="Google Shape;247;p34"/>
          <p:cNvSpPr txBox="1"/>
          <p:nvPr/>
        </p:nvSpPr>
        <p:spPr>
          <a:xfrm>
            <a:off x="497500" y="364025"/>
            <a:ext cx="8472000" cy="53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300" b="1">
                <a:solidFill>
                  <a:schemeClr val="accent1"/>
                </a:solidFill>
                <a:latin typeface="Chelsea Market"/>
                <a:ea typeface="Chelsea Market"/>
                <a:cs typeface="Chelsea Market"/>
                <a:sym typeface="Chelsea Market"/>
              </a:rPr>
              <a:t>Strategy- Zones: comfort-challenge-panic</a:t>
            </a:r>
            <a:endParaRPr sz="2300" b="1">
              <a:solidFill>
                <a:schemeClr val="accent1"/>
              </a:solidFill>
              <a:latin typeface="Chelsea Market"/>
              <a:ea typeface="Chelsea Market"/>
              <a:cs typeface="Chelsea Market"/>
              <a:sym typeface="Chelsea Market"/>
            </a:endParaRPr>
          </a:p>
        </p:txBody>
      </p:sp>
      <p:sp>
        <p:nvSpPr>
          <p:cNvPr id="248" name="Google Shape;248;p34"/>
          <p:cNvSpPr/>
          <p:nvPr/>
        </p:nvSpPr>
        <p:spPr>
          <a:xfrm>
            <a:off x="5242123" y="1895684"/>
            <a:ext cx="2527200" cy="2619600"/>
          </a:xfrm>
          <a:prstGeom prst="ellipse">
            <a:avLst/>
          </a:prstGeom>
          <a:solidFill>
            <a:srgbClr val="6D9EEB"/>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249" name="Google Shape;249;p34"/>
          <p:cNvSpPr/>
          <p:nvPr/>
        </p:nvSpPr>
        <p:spPr>
          <a:xfrm>
            <a:off x="5836702" y="2639799"/>
            <a:ext cx="1337700" cy="1348500"/>
          </a:xfrm>
          <a:prstGeom prst="ellipse">
            <a:avLst/>
          </a:prstGeom>
          <a:solidFill>
            <a:srgbClr val="C9DAF8"/>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1000" b="1">
                <a:latin typeface="Raleway"/>
                <a:ea typeface="Raleway"/>
                <a:cs typeface="Raleway"/>
                <a:sym typeface="Raleway"/>
              </a:rPr>
              <a:t>COMFORT</a:t>
            </a:r>
            <a:endParaRPr sz="1000" b="1">
              <a:latin typeface="Raleway"/>
              <a:ea typeface="Raleway"/>
              <a:cs typeface="Raleway"/>
              <a:sym typeface="Raleway"/>
            </a:endParaRPr>
          </a:p>
        </p:txBody>
      </p:sp>
      <p:sp>
        <p:nvSpPr>
          <p:cNvPr id="250" name="Google Shape;250;p34"/>
          <p:cNvSpPr txBox="1"/>
          <p:nvPr/>
        </p:nvSpPr>
        <p:spPr>
          <a:xfrm>
            <a:off x="5917732" y="2096060"/>
            <a:ext cx="1279800" cy="44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100" b="1">
                <a:latin typeface="Raleway"/>
                <a:ea typeface="Raleway"/>
                <a:cs typeface="Raleway"/>
                <a:sym typeface="Raleway"/>
              </a:rPr>
              <a:t>CHALLENGE</a:t>
            </a:r>
            <a:endParaRPr sz="1100" b="1">
              <a:latin typeface="Raleway"/>
              <a:ea typeface="Raleway"/>
              <a:cs typeface="Raleway"/>
              <a:sym typeface="Raleway"/>
            </a:endParaRPr>
          </a:p>
        </p:txBody>
      </p:sp>
      <p:sp>
        <p:nvSpPr>
          <p:cNvPr id="251" name="Google Shape;251;p34"/>
          <p:cNvSpPr txBox="1"/>
          <p:nvPr/>
        </p:nvSpPr>
        <p:spPr>
          <a:xfrm>
            <a:off x="6045560" y="1332792"/>
            <a:ext cx="1024500" cy="44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100" b="1">
                <a:latin typeface="Raleway"/>
                <a:ea typeface="Raleway"/>
                <a:cs typeface="Raleway"/>
                <a:sym typeface="Raleway"/>
              </a:rPr>
              <a:t>PANIC</a:t>
            </a:r>
            <a:endParaRPr sz="1100" b="1">
              <a:latin typeface="Raleway"/>
              <a:ea typeface="Raleway"/>
              <a:cs typeface="Raleway"/>
              <a:sym typeface="Raleway"/>
            </a:endParaRPr>
          </a:p>
        </p:txBody>
      </p:sp>
      <p:sp>
        <p:nvSpPr>
          <p:cNvPr id="252" name="Google Shape;252;p34"/>
          <p:cNvSpPr txBox="1"/>
          <p:nvPr/>
        </p:nvSpPr>
        <p:spPr>
          <a:xfrm>
            <a:off x="268850" y="1275025"/>
            <a:ext cx="3963900" cy="3632700"/>
          </a:xfrm>
          <a:prstGeom prst="rect">
            <a:avLst/>
          </a:prstGeom>
          <a:noFill/>
          <a:ln w="28575" cap="flat" cmpd="sng">
            <a:solidFill>
              <a:schemeClr val="accent1"/>
            </a:solidFill>
            <a:prstDash val="lgDash"/>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GB" sz="1600">
                <a:solidFill>
                  <a:schemeClr val="accent1"/>
                </a:solidFill>
                <a:latin typeface="Chelsea Market"/>
                <a:ea typeface="Chelsea Market"/>
                <a:cs typeface="Chelsea Market"/>
                <a:sym typeface="Chelsea Market"/>
              </a:rPr>
              <a:t>Process</a:t>
            </a:r>
            <a:endParaRPr sz="1600">
              <a:solidFill>
                <a:schemeClr val="accent1"/>
              </a:solidFill>
              <a:latin typeface="Chelsea Market"/>
              <a:ea typeface="Chelsea Market"/>
              <a:cs typeface="Chelsea Market"/>
              <a:sym typeface="Chelsea Market"/>
            </a:endParaRPr>
          </a:p>
          <a:p>
            <a:pPr marL="457200" lvl="0" indent="-330200" algn="l" rtl="0">
              <a:spcBef>
                <a:spcPts val="0"/>
              </a:spcBef>
              <a:spcAft>
                <a:spcPts val="0"/>
              </a:spcAft>
              <a:buClr>
                <a:schemeClr val="accent1"/>
              </a:buClr>
              <a:buSzPts val="1600"/>
              <a:buFont typeface="Chelsea Market"/>
              <a:buAutoNum type="arabicPeriod"/>
            </a:pPr>
            <a:r>
              <a:rPr lang="en-GB" sz="1600">
                <a:solidFill>
                  <a:schemeClr val="accent1"/>
                </a:solidFill>
                <a:latin typeface="Chelsea Market"/>
                <a:ea typeface="Chelsea Market"/>
                <a:cs typeface="Chelsea Market"/>
                <a:sym typeface="Chelsea Market"/>
              </a:rPr>
              <a:t>Students are given the template below, plus a list of common activities or topics which you regularly set in lessons</a:t>
            </a:r>
            <a:endParaRPr sz="1600">
              <a:solidFill>
                <a:schemeClr val="accent1"/>
              </a:solidFill>
              <a:latin typeface="Chelsea Market"/>
              <a:ea typeface="Chelsea Market"/>
              <a:cs typeface="Chelsea Market"/>
              <a:sym typeface="Chelsea Market"/>
            </a:endParaRPr>
          </a:p>
          <a:p>
            <a:pPr marL="457200" lvl="0" indent="-330200" algn="l" rtl="0">
              <a:spcBef>
                <a:spcPts val="0"/>
              </a:spcBef>
              <a:spcAft>
                <a:spcPts val="0"/>
              </a:spcAft>
              <a:buClr>
                <a:schemeClr val="accent1"/>
              </a:buClr>
              <a:buSzPts val="1600"/>
              <a:buFont typeface="Chelsea Market"/>
              <a:buAutoNum type="arabicPeriod"/>
            </a:pPr>
            <a:r>
              <a:rPr lang="en-GB" sz="1600">
                <a:solidFill>
                  <a:schemeClr val="accent1"/>
                </a:solidFill>
                <a:latin typeface="Chelsea Market"/>
                <a:ea typeface="Chelsea Market"/>
                <a:cs typeface="Chelsea Market"/>
                <a:sym typeface="Chelsea Market"/>
              </a:rPr>
              <a:t>Students then places these activities and topics into the appropriate circle</a:t>
            </a:r>
            <a:endParaRPr sz="1600">
              <a:solidFill>
                <a:schemeClr val="accent1"/>
              </a:solidFill>
              <a:latin typeface="Chelsea Market"/>
              <a:ea typeface="Chelsea Market"/>
              <a:cs typeface="Chelsea Market"/>
              <a:sym typeface="Chelsea Market"/>
            </a:endParaRPr>
          </a:p>
          <a:p>
            <a:pPr marL="457200" lvl="0" indent="-330200" algn="l" rtl="0">
              <a:spcBef>
                <a:spcPts val="0"/>
              </a:spcBef>
              <a:spcAft>
                <a:spcPts val="0"/>
              </a:spcAft>
              <a:buClr>
                <a:schemeClr val="accent1"/>
              </a:buClr>
              <a:buSzPts val="1600"/>
              <a:buFont typeface="Chelsea Market"/>
              <a:buAutoNum type="arabicPeriod"/>
            </a:pPr>
            <a:r>
              <a:rPr lang="en-GB" sz="1600">
                <a:solidFill>
                  <a:schemeClr val="accent1"/>
                </a:solidFill>
                <a:latin typeface="Chelsea Market"/>
                <a:ea typeface="Chelsea Market"/>
                <a:cs typeface="Chelsea Market"/>
                <a:sym typeface="Chelsea Market"/>
              </a:rPr>
              <a:t>Teacher asks students to look at the items in the ‘comfort’ and ‘panic’ zones and annotate each one, explaining why they feel that way.</a:t>
            </a:r>
            <a:endParaRPr sz="1600">
              <a:solidFill>
                <a:schemeClr val="accent1"/>
              </a:solidFill>
              <a:latin typeface="Chelsea Market"/>
              <a:ea typeface="Chelsea Market"/>
              <a:cs typeface="Chelsea Market"/>
              <a:sym typeface="Chelsea Marke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35"/>
          <p:cNvPicPr preferRelativeResize="0"/>
          <p:nvPr/>
        </p:nvPicPr>
        <p:blipFill rotWithShape="1">
          <a:blip r:embed="rId3">
            <a:alphaModFix/>
          </a:blip>
          <a:srcRect t="6173"/>
          <a:stretch/>
        </p:blipFill>
        <p:spPr>
          <a:xfrm>
            <a:off x="4675125" y="973075"/>
            <a:ext cx="4129324" cy="4046399"/>
          </a:xfrm>
          <a:prstGeom prst="rect">
            <a:avLst/>
          </a:prstGeom>
          <a:noFill/>
          <a:ln>
            <a:noFill/>
          </a:ln>
        </p:spPr>
      </p:pic>
      <p:graphicFrame>
        <p:nvGraphicFramePr>
          <p:cNvPr id="258" name="Google Shape;258;p35"/>
          <p:cNvGraphicFramePr/>
          <p:nvPr/>
        </p:nvGraphicFramePr>
        <p:xfrm>
          <a:off x="48338" y="46275"/>
          <a:ext cx="3000000" cy="3000000"/>
        </p:xfrm>
        <a:graphic>
          <a:graphicData uri="http://schemas.openxmlformats.org/drawingml/2006/table">
            <a:tbl>
              <a:tblPr>
                <a:noFill/>
                <a:tableStyleId>{4AC7FBAF-16F5-46C3-A64E-14511282E12C}</a:tableStyleId>
              </a:tblPr>
              <a:tblGrid>
                <a:gridCol w="1807950">
                  <a:extLst>
                    <a:ext uri="{9D8B030D-6E8A-4147-A177-3AD203B41FA5}">
                      <a16:colId xmlns:a16="http://schemas.microsoft.com/office/drawing/2014/main" val="20000"/>
                    </a:ext>
                  </a:extLst>
                </a:gridCol>
                <a:gridCol w="1807950">
                  <a:extLst>
                    <a:ext uri="{9D8B030D-6E8A-4147-A177-3AD203B41FA5}">
                      <a16:colId xmlns:a16="http://schemas.microsoft.com/office/drawing/2014/main" val="20001"/>
                    </a:ext>
                  </a:extLst>
                </a:gridCol>
                <a:gridCol w="1807950">
                  <a:extLst>
                    <a:ext uri="{9D8B030D-6E8A-4147-A177-3AD203B41FA5}">
                      <a16:colId xmlns:a16="http://schemas.microsoft.com/office/drawing/2014/main" val="20002"/>
                    </a:ext>
                  </a:extLst>
                </a:gridCol>
                <a:gridCol w="1807950">
                  <a:extLst>
                    <a:ext uri="{9D8B030D-6E8A-4147-A177-3AD203B41FA5}">
                      <a16:colId xmlns:a16="http://schemas.microsoft.com/office/drawing/2014/main" val="20003"/>
                    </a:ext>
                  </a:extLst>
                </a:gridCol>
                <a:gridCol w="1807950">
                  <a:extLst>
                    <a:ext uri="{9D8B030D-6E8A-4147-A177-3AD203B41FA5}">
                      <a16:colId xmlns:a16="http://schemas.microsoft.com/office/drawing/2014/main" val="20004"/>
                    </a:ext>
                  </a:extLst>
                </a:gridCol>
              </a:tblGrid>
              <a:tr h="203225">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PROUD</a:t>
                      </a:r>
                      <a:endParaRPr b="1">
                        <a:solidFill>
                          <a:srgbClr val="FFFFFF"/>
                        </a:solidFill>
                        <a:latin typeface="Nunito"/>
                        <a:ea typeface="Nunito"/>
                        <a:cs typeface="Nunito"/>
                        <a:sym typeface="Nunito"/>
                      </a:endParaRPr>
                    </a:p>
                  </a:txBody>
                  <a:tcPr marL="0" marR="0" marT="0" marB="0" anchor="ctr">
                    <a:lnL w="9525"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6DA1EB"/>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AIM HIGH</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A383DC"/>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WORK HARD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EDB469"/>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KIND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85D0A2"/>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NO EXCUSES</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9525"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D58AC1"/>
                    </a:solidFill>
                  </a:tcPr>
                </a:tc>
                <a:extLst>
                  <a:ext uri="{0D108BD9-81ED-4DB2-BD59-A6C34878D82A}">
                    <a16:rowId xmlns:a16="http://schemas.microsoft.com/office/drawing/2014/main" val="10000"/>
                  </a:ext>
                </a:extLst>
              </a:tr>
            </a:tbl>
          </a:graphicData>
        </a:graphic>
      </p:graphicFrame>
      <p:sp>
        <p:nvSpPr>
          <p:cNvPr id="259" name="Google Shape;259;p35"/>
          <p:cNvSpPr txBox="1"/>
          <p:nvPr/>
        </p:nvSpPr>
        <p:spPr>
          <a:xfrm>
            <a:off x="497500" y="364025"/>
            <a:ext cx="8472000" cy="53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300" b="1">
                <a:solidFill>
                  <a:schemeClr val="accent1"/>
                </a:solidFill>
                <a:latin typeface="Chelsea Market"/>
                <a:ea typeface="Chelsea Market"/>
                <a:cs typeface="Chelsea Market"/>
                <a:sym typeface="Chelsea Market"/>
              </a:rPr>
              <a:t>Strategy- Zones: comfort-challenge-panic</a:t>
            </a:r>
            <a:endParaRPr sz="2300" b="1">
              <a:solidFill>
                <a:schemeClr val="accent1"/>
              </a:solidFill>
              <a:latin typeface="Chelsea Market"/>
              <a:ea typeface="Chelsea Market"/>
              <a:cs typeface="Chelsea Market"/>
              <a:sym typeface="Chelsea Market"/>
            </a:endParaRPr>
          </a:p>
        </p:txBody>
      </p:sp>
      <p:sp>
        <p:nvSpPr>
          <p:cNvPr id="260" name="Google Shape;260;p35"/>
          <p:cNvSpPr txBox="1"/>
          <p:nvPr/>
        </p:nvSpPr>
        <p:spPr>
          <a:xfrm>
            <a:off x="372925" y="973075"/>
            <a:ext cx="4059300" cy="4109700"/>
          </a:xfrm>
          <a:prstGeom prst="rect">
            <a:avLst/>
          </a:prstGeom>
          <a:noFill/>
          <a:ln w="28575" cap="flat" cmpd="sng">
            <a:solidFill>
              <a:schemeClr val="accent1"/>
            </a:solidFill>
            <a:prstDash val="lgDash"/>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GB" sz="1700">
                <a:solidFill>
                  <a:schemeClr val="accent1"/>
                </a:solidFill>
                <a:latin typeface="Chelsea Market"/>
                <a:ea typeface="Chelsea Market"/>
                <a:cs typeface="Chelsea Market"/>
                <a:sym typeface="Chelsea Market"/>
              </a:rPr>
              <a:t>Process</a:t>
            </a:r>
            <a:endParaRPr sz="1700">
              <a:solidFill>
                <a:schemeClr val="accent1"/>
              </a:solidFill>
              <a:latin typeface="Chelsea Market"/>
              <a:ea typeface="Chelsea Market"/>
              <a:cs typeface="Chelsea Market"/>
              <a:sym typeface="Chelsea Market"/>
            </a:endParaRPr>
          </a:p>
          <a:p>
            <a:pPr marL="457200" lvl="0" indent="-336550" algn="l" rtl="0">
              <a:spcBef>
                <a:spcPts val="0"/>
              </a:spcBef>
              <a:spcAft>
                <a:spcPts val="0"/>
              </a:spcAft>
              <a:buClr>
                <a:schemeClr val="accent1"/>
              </a:buClr>
              <a:buSzPts val="1700"/>
              <a:buFont typeface="Chelsea Market"/>
              <a:buAutoNum type="arabicPeriod"/>
            </a:pPr>
            <a:r>
              <a:rPr lang="en-GB" sz="1700">
                <a:solidFill>
                  <a:schemeClr val="accent1"/>
                </a:solidFill>
                <a:latin typeface="Chelsea Market"/>
                <a:ea typeface="Chelsea Market"/>
                <a:cs typeface="Chelsea Market"/>
                <a:sym typeface="Chelsea Market"/>
              </a:rPr>
              <a:t>Students are given the template below, plus a list of common activities or topics which you regularly set in lessons</a:t>
            </a:r>
            <a:endParaRPr sz="1700">
              <a:solidFill>
                <a:schemeClr val="accent1"/>
              </a:solidFill>
              <a:latin typeface="Chelsea Market"/>
              <a:ea typeface="Chelsea Market"/>
              <a:cs typeface="Chelsea Market"/>
              <a:sym typeface="Chelsea Market"/>
            </a:endParaRPr>
          </a:p>
          <a:p>
            <a:pPr marL="457200" lvl="0" indent="-336550" algn="l" rtl="0">
              <a:spcBef>
                <a:spcPts val="0"/>
              </a:spcBef>
              <a:spcAft>
                <a:spcPts val="0"/>
              </a:spcAft>
              <a:buClr>
                <a:schemeClr val="accent1"/>
              </a:buClr>
              <a:buSzPts val="1700"/>
              <a:buFont typeface="Chelsea Market"/>
              <a:buAutoNum type="arabicPeriod"/>
            </a:pPr>
            <a:r>
              <a:rPr lang="en-GB" sz="1700">
                <a:solidFill>
                  <a:schemeClr val="accent1"/>
                </a:solidFill>
                <a:latin typeface="Chelsea Market"/>
                <a:ea typeface="Chelsea Market"/>
                <a:cs typeface="Chelsea Market"/>
                <a:sym typeface="Chelsea Market"/>
              </a:rPr>
              <a:t>Students then places these activities and topics into the appropriate circle</a:t>
            </a:r>
            <a:endParaRPr sz="1700">
              <a:solidFill>
                <a:schemeClr val="accent1"/>
              </a:solidFill>
              <a:latin typeface="Chelsea Market"/>
              <a:ea typeface="Chelsea Market"/>
              <a:cs typeface="Chelsea Market"/>
              <a:sym typeface="Chelsea Market"/>
            </a:endParaRPr>
          </a:p>
          <a:p>
            <a:pPr marL="457200" lvl="0" indent="-336550" algn="l" rtl="0">
              <a:spcBef>
                <a:spcPts val="0"/>
              </a:spcBef>
              <a:spcAft>
                <a:spcPts val="0"/>
              </a:spcAft>
              <a:buClr>
                <a:schemeClr val="accent1"/>
              </a:buClr>
              <a:buSzPts val="1700"/>
              <a:buFont typeface="Chelsea Market"/>
              <a:buAutoNum type="arabicPeriod"/>
            </a:pPr>
            <a:r>
              <a:rPr lang="en-GB" sz="1700">
                <a:solidFill>
                  <a:schemeClr val="accent1"/>
                </a:solidFill>
                <a:latin typeface="Chelsea Market"/>
                <a:ea typeface="Chelsea Market"/>
                <a:cs typeface="Chelsea Market"/>
                <a:sym typeface="Chelsea Market"/>
              </a:rPr>
              <a:t>Teacher asks students to look at the items in the ‘comfort’ and ‘panic’ zones and annotate each one, explaining why they feel that way.</a:t>
            </a:r>
            <a:endParaRPr sz="1700">
              <a:solidFill>
                <a:schemeClr val="accent1"/>
              </a:solidFill>
              <a:latin typeface="Chelsea Market"/>
              <a:ea typeface="Chelsea Market"/>
              <a:cs typeface="Chelsea Market"/>
              <a:sym typeface="Chelsea Marke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6"/>
          <p:cNvSpPr txBox="1"/>
          <p:nvPr/>
        </p:nvSpPr>
        <p:spPr>
          <a:xfrm>
            <a:off x="492100" y="255825"/>
            <a:ext cx="84720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100" b="1">
                <a:solidFill>
                  <a:schemeClr val="accent1"/>
                </a:solidFill>
                <a:latin typeface="Chelsea Market"/>
                <a:ea typeface="Chelsea Market"/>
                <a:cs typeface="Chelsea Market"/>
                <a:sym typeface="Chelsea Market"/>
              </a:rPr>
              <a:t>Strategy: Sliding Scale Success Criteria </a:t>
            </a:r>
            <a:endParaRPr sz="100" b="1">
              <a:solidFill>
                <a:schemeClr val="accent1"/>
              </a:solidFill>
              <a:latin typeface="Chelsea Market"/>
              <a:ea typeface="Chelsea Market"/>
              <a:cs typeface="Chelsea Market"/>
              <a:sym typeface="Chelsea Market"/>
            </a:endParaRPr>
          </a:p>
        </p:txBody>
      </p:sp>
      <p:graphicFrame>
        <p:nvGraphicFramePr>
          <p:cNvPr id="266" name="Google Shape;266;p36"/>
          <p:cNvGraphicFramePr/>
          <p:nvPr/>
        </p:nvGraphicFramePr>
        <p:xfrm>
          <a:off x="48338" y="46275"/>
          <a:ext cx="3000000" cy="3000000"/>
        </p:xfrm>
        <a:graphic>
          <a:graphicData uri="http://schemas.openxmlformats.org/drawingml/2006/table">
            <a:tbl>
              <a:tblPr>
                <a:noFill/>
                <a:tableStyleId>{4AC7FBAF-16F5-46C3-A64E-14511282E12C}</a:tableStyleId>
              </a:tblPr>
              <a:tblGrid>
                <a:gridCol w="1807950">
                  <a:extLst>
                    <a:ext uri="{9D8B030D-6E8A-4147-A177-3AD203B41FA5}">
                      <a16:colId xmlns:a16="http://schemas.microsoft.com/office/drawing/2014/main" val="20000"/>
                    </a:ext>
                  </a:extLst>
                </a:gridCol>
                <a:gridCol w="1807950">
                  <a:extLst>
                    <a:ext uri="{9D8B030D-6E8A-4147-A177-3AD203B41FA5}">
                      <a16:colId xmlns:a16="http://schemas.microsoft.com/office/drawing/2014/main" val="20001"/>
                    </a:ext>
                  </a:extLst>
                </a:gridCol>
                <a:gridCol w="1807950">
                  <a:extLst>
                    <a:ext uri="{9D8B030D-6E8A-4147-A177-3AD203B41FA5}">
                      <a16:colId xmlns:a16="http://schemas.microsoft.com/office/drawing/2014/main" val="20002"/>
                    </a:ext>
                  </a:extLst>
                </a:gridCol>
                <a:gridCol w="1807950">
                  <a:extLst>
                    <a:ext uri="{9D8B030D-6E8A-4147-A177-3AD203B41FA5}">
                      <a16:colId xmlns:a16="http://schemas.microsoft.com/office/drawing/2014/main" val="20003"/>
                    </a:ext>
                  </a:extLst>
                </a:gridCol>
                <a:gridCol w="1807950">
                  <a:extLst>
                    <a:ext uri="{9D8B030D-6E8A-4147-A177-3AD203B41FA5}">
                      <a16:colId xmlns:a16="http://schemas.microsoft.com/office/drawing/2014/main" val="20004"/>
                    </a:ext>
                  </a:extLst>
                </a:gridCol>
              </a:tblGrid>
              <a:tr h="203225">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PROUD</a:t>
                      </a:r>
                      <a:endParaRPr b="1">
                        <a:solidFill>
                          <a:srgbClr val="FFFFFF"/>
                        </a:solidFill>
                        <a:latin typeface="Nunito"/>
                        <a:ea typeface="Nunito"/>
                        <a:cs typeface="Nunito"/>
                        <a:sym typeface="Nunito"/>
                      </a:endParaRPr>
                    </a:p>
                  </a:txBody>
                  <a:tcPr marL="0" marR="0" marT="0" marB="0" anchor="ctr">
                    <a:lnL w="9525"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6DA1EB"/>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AIM HIGH</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A383DC"/>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WORK HARD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EDB469"/>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KIND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85D0A2"/>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NO EXCUSES</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9525"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D58AC1"/>
                    </a:solidFill>
                  </a:tcPr>
                </a:tc>
                <a:extLst>
                  <a:ext uri="{0D108BD9-81ED-4DB2-BD59-A6C34878D82A}">
                    <a16:rowId xmlns:a16="http://schemas.microsoft.com/office/drawing/2014/main" val="10000"/>
                  </a:ext>
                </a:extLst>
              </a:tr>
            </a:tbl>
          </a:graphicData>
        </a:graphic>
      </p:graphicFrame>
      <p:graphicFrame>
        <p:nvGraphicFramePr>
          <p:cNvPr id="267" name="Google Shape;267;p36"/>
          <p:cNvGraphicFramePr/>
          <p:nvPr/>
        </p:nvGraphicFramePr>
        <p:xfrm>
          <a:off x="1674075" y="1749725"/>
          <a:ext cx="3000000" cy="3000000"/>
        </p:xfrm>
        <a:graphic>
          <a:graphicData uri="http://schemas.openxmlformats.org/drawingml/2006/table">
            <a:tbl>
              <a:tblPr>
                <a:noFill/>
                <a:tableStyleId>{E43B145F-CEC1-492E-82DD-3E994C0AAAE8}</a:tableStyleId>
              </a:tblPr>
              <a:tblGrid>
                <a:gridCol w="1528550">
                  <a:extLst>
                    <a:ext uri="{9D8B030D-6E8A-4147-A177-3AD203B41FA5}">
                      <a16:colId xmlns:a16="http://schemas.microsoft.com/office/drawing/2014/main" val="20000"/>
                    </a:ext>
                  </a:extLst>
                </a:gridCol>
                <a:gridCol w="1528550">
                  <a:extLst>
                    <a:ext uri="{9D8B030D-6E8A-4147-A177-3AD203B41FA5}">
                      <a16:colId xmlns:a16="http://schemas.microsoft.com/office/drawing/2014/main" val="20001"/>
                    </a:ext>
                  </a:extLst>
                </a:gridCol>
                <a:gridCol w="1528550">
                  <a:extLst>
                    <a:ext uri="{9D8B030D-6E8A-4147-A177-3AD203B41FA5}">
                      <a16:colId xmlns:a16="http://schemas.microsoft.com/office/drawing/2014/main" val="20002"/>
                    </a:ext>
                  </a:extLst>
                </a:gridCol>
                <a:gridCol w="1528550">
                  <a:extLst>
                    <a:ext uri="{9D8B030D-6E8A-4147-A177-3AD203B41FA5}">
                      <a16:colId xmlns:a16="http://schemas.microsoft.com/office/drawing/2014/main" val="20003"/>
                    </a:ext>
                  </a:extLst>
                </a:gridCol>
              </a:tblGrid>
              <a:tr h="853400">
                <a:tc>
                  <a:txBody>
                    <a:bodyPr/>
                    <a:lstStyle/>
                    <a:p>
                      <a:pPr marL="0" lvl="0" indent="0" algn="l" rtl="0">
                        <a:spcBef>
                          <a:spcPts val="0"/>
                        </a:spcBef>
                        <a:spcAft>
                          <a:spcPts val="0"/>
                        </a:spcAft>
                        <a:buNone/>
                      </a:pPr>
                      <a:r>
                        <a:rPr lang="en-GB" sz="1100" b="1">
                          <a:latin typeface="Raleway"/>
                          <a:ea typeface="Raleway"/>
                          <a:cs typeface="Raleway"/>
                          <a:sym typeface="Raleway"/>
                        </a:rPr>
                        <a:t>Success Criteria</a:t>
                      </a:r>
                      <a:endParaRPr sz="1100" b="1">
                        <a:latin typeface="Raleway"/>
                        <a:ea typeface="Raleway"/>
                        <a:cs typeface="Raleway"/>
                        <a:sym typeface="Raleway"/>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GB" sz="1100" b="1">
                          <a:latin typeface="Raleway"/>
                          <a:ea typeface="Raleway"/>
                          <a:cs typeface="Raleway"/>
                          <a:sym typeface="Raleway"/>
                        </a:rPr>
                        <a:t>Predict: How well will you do?</a:t>
                      </a:r>
                      <a:endParaRPr sz="1100" b="1">
                        <a:latin typeface="Raleway"/>
                        <a:ea typeface="Raleway"/>
                        <a:cs typeface="Raleway"/>
                        <a:sym typeface="Raleway"/>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GB" sz="1100" b="1">
                          <a:latin typeface="Raleway"/>
                          <a:ea typeface="Raleway"/>
                          <a:cs typeface="Raleway"/>
                          <a:sym typeface="Raleway"/>
                        </a:rPr>
                        <a:t>Regulate:  On a scale of 1-10, how will you be successful? </a:t>
                      </a:r>
                      <a:endParaRPr sz="1100" b="1">
                        <a:latin typeface="Raleway"/>
                        <a:ea typeface="Raleway"/>
                        <a:cs typeface="Raleway"/>
                        <a:sym typeface="Raleway"/>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GB" sz="1100" b="1">
                          <a:latin typeface="Raleway"/>
                          <a:ea typeface="Raleway"/>
                          <a:cs typeface="Raleway"/>
                          <a:sym typeface="Raleway"/>
                        </a:rPr>
                        <a:t>Evaluate: After the task, how successful were you?</a:t>
                      </a:r>
                      <a:endParaRPr sz="1100" b="1">
                        <a:latin typeface="Raleway"/>
                        <a:ea typeface="Raleway"/>
                        <a:cs typeface="Raleway"/>
                        <a:sym typeface="Raleway"/>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418100">
                <a:tc>
                  <a:txBody>
                    <a:bodyPr/>
                    <a:lstStyle/>
                    <a:p>
                      <a:pPr marL="457200" lvl="0" indent="-317500" algn="l" rtl="0">
                        <a:spcBef>
                          <a:spcPts val="0"/>
                        </a:spcBef>
                        <a:spcAft>
                          <a:spcPts val="0"/>
                        </a:spcAft>
                        <a:buSzPts val="1400"/>
                        <a:buFont typeface="Raleway"/>
                        <a:buChar char="❏"/>
                      </a:pPr>
                      <a:endParaRPr>
                        <a:latin typeface="Raleway"/>
                        <a:ea typeface="Raleway"/>
                        <a:cs typeface="Raleway"/>
                        <a:sym typeface="Raleway"/>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latin typeface="Raleway"/>
                        <a:ea typeface="Raleway"/>
                        <a:cs typeface="Raleway"/>
                        <a:sym typeface="Raleway"/>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latin typeface="Raleway"/>
                        <a:ea typeface="Raleway"/>
                        <a:cs typeface="Raleway"/>
                        <a:sym typeface="Raleway"/>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latin typeface="Raleway"/>
                        <a:ea typeface="Raleway"/>
                        <a:cs typeface="Raleway"/>
                        <a:sym typeface="Raleway"/>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18100">
                <a:tc>
                  <a:txBody>
                    <a:bodyPr/>
                    <a:lstStyle/>
                    <a:p>
                      <a:pPr marL="457200" lvl="0" indent="-317500" algn="l" rtl="0">
                        <a:spcBef>
                          <a:spcPts val="0"/>
                        </a:spcBef>
                        <a:spcAft>
                          <a:spcPts val="0"/>
                        </a:spcAft>
                        <a:buSzPts val="1400"/>
                        <a:buFont typeface="Raleway"/>
                        <a:buChar char="❏"/>
                      </a:pPr>
                      <a:endParaRPr>
                        <a:latin typeface="Raleway"/>
                        <a:ea typeface="Raleway"/>
                        <a:cs typeface="Raleway"/>
                        <a:sym typeface="Raleway"/>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latin typeface="Raleway"/>
                        <a:ea typeface="Raleway"/>
                        <a:cs typeface="Raleway"/>
                        <a:sym typeface="Raleway"/>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latin typeface="Raleway"/>
                        <a:ea typeface="Raleway"/>
                        <a:cs typeface="Raleway"/>
                        <a:sym typeface="Raleway"/>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latin typeface="Raleway"/>
                        <a:ea typeface="Raleway"/>
                        <a:cs typeface="Raleway"/>
                        <a:sym typeface="Raleway"/>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18100">
                <a:tc>
                  <a:txBody>
                    <a:bodyPr/>
                    <a:lstStyle/>
                    <a:p>
                      <a:pPr marL="457200" lvl="0" indent="-317500" algn="l" rtl="0">
                        <a:spcBef>
                          <a:spcPts val="0"/>
                        </a:spcBef>
                        <a:spcAft>
                          <a:spcPts val="0"/>
                        </a:spcAft>
                        <a:buSzPts val="1400"/>
                        <a:buFont typeface="Raleway"/>
                        <a:buChar char="❏"/>
                      </a:pPr>
                      <a:endParaRPr>
                        <a:latin typeface="Raleway"/>
                        <a:ea typeface="Raleway"/>
                        <a:cs typeface="Raleway"/>
                        <a:sym typeface="Raleway"/>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latin typeface="Raleway"/>
                        <a:ea typeface="Raleway"/>
                        <a:cs typeface="Raleway"/>
                        <a:sym typeface="Raleway"/>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latin typeface="Raleway"/>
                        <a:ea typeface="Raleway"/>
                        <a:cs typeface="Raleway"/>
                        <a:sym typeface="Raleway"/>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latin typeface="Raleway"/>
                        <a:ea typeface="Raleway"/>
                        <a:cs typeface="Raleway"/>
                        <a:sym typeface="Raleway"/>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18100">
                <a:tc>
                  <a:txBody>
                    <a:bodyPr/>
                    <a:lstStyle/>
                    <a:p>
                      <a:pPr marL="457200" lvl="0" indent="-317500" algn="l" rtl="0">
                        <a:spcBef>
                          <a:spcPts val="0"/>
                        </a:spcBef>
                        <a:spcAft>
                          <a:spcPts val="0"/>
                        </a:spcAft>
                        <a:buSzPts val="1400"/>
                        <a:buFont typeface="Raleway"/>
                        <a:buChar char="❏"/>
                      </a:pPr>
                      <a:endParaRPr>
                        <a:latin typeface="Raleway"/>
                        <a:ea typeface="Raleway"/>
                        <a:cs typeface="Raleway"/>
                        <a:sym typeface="Raleway"/>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latin typeface="Raleway"/>
                        <a:ea typeface="Raleway"/>
                        <a:cs typeface="Raleway"/>
                        <a:sym typeface="Raleway"/>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latin typeface="Raleway"/>
                        <a:ea typeface="Raleway"/>
                        <a:cs typeface="Raleway"/>
                        <a:sym typeface="Raleway"/>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latin typeface="Raleway"/>
                        <a:ea typeface="Raleway"/>
                        <a:cs typeface="Raleway"/>
                        <a:sym typeface="Raleway"/>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18100">
                <a:tc>
                  <a:txBody>
                    <a:bodyPr/>
                    <a:lstStyle/>
                    <a:p>
                      <a:pPr marL="457200" lvl="0" indent="-317500" algn="l" rtl="0">
                        <a:spcBef>
                          <a:spcPts val="0"/>
                        </a:spcBef>
                        <a:spcAft>
                          <a:spcPts val="0"/>
                        </a:spcAft>
                        <a:buSzPts val="1400"/>
                        <a:buFont typeface="Raleway"/>
                        <a:buChar char="❏"/>
                      </a:pPr>
                      <a:endParaRPr>
                        <a:latin typeface="Raleway"/>
                        <a:ea typeface="Raleway"/>
                        <a:cs typeface="Raleway"/>
                        <a:sym typeface="Raleway"/>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latin typeface="Raleway"/>
                        <a:ea typeface="Raleway"/>
                        <a:cs typeface="Raleway"/>
                        <a:sym typeface="Raleway"/>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latin typeface="Raleway"/>
                        <a:ea typeface="Raleway"/>
                        <a:cs typeface="Raleway"/>
                        <a:sym typeface="Raleway"/>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latin typeface="Raleway"/>
                        <a:ea typeface="Raleway"/>
                        <a:cs typeface="Raleway"/>
                        <a:sym typeface="Raleway"/>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cxnSp>
        <p:nvCxnSpPr>
          <p:cNvPr id="268" name="Google Shape;268;p36"/>
          <p:cNvCxnSpPr/>
          <p:nvPr/>
        </p:nvCxnSpPr>
        <p:spPr>
          <a:xfrm flipH="1">
            <a:off x="4544875" y="1205650"/>
            <a:ext cx="243000" cy="954000"/>
          </a:xfrm>
          <a:prstGeom prst="straightConnector1">
            <a:avLst/>
          </a:prstGeom>
          <a:noFill/>
          <a:ln w="28575" cap="flat" cmpd="sng">
            <a:solidFill>
              <a:srgbClr val="FF0000"/>
            </a:solidFill>
            <a:prstDash val="solid"/>
            <a:round/>
            <a:headEnd type="none" w="med" len="med"/>
            <a:tailEnd type="triangle" w="med" len="med"/>
          </a:ln>
        </p:spPr>
      </p:cxnSp>
      <p:sp>
        <p:nvSpPr>
          <p:cNvPr id="269" name="Google Shape;269;p36"/>
          <p:cNvSpPr txBox="1"/>
          <p:nvPr/>
        </p:nvSpPr>
        <p:spPr>
          <a:xfrm>
            <a:off x="4930900" y="948925"/>
            <a:ext cx="4033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chemeClr val="dk1"/>
                </a:solidFill>
                <a:latin typeface="Quicksand"/>
                <a:ea typeface="Quicksand"/>
                <a:cs typeface="Quicksand"/>
                <a:sym typeface="Quicksand"/>
              </a:rPr>
              <a:t>Students shade in this column to show how well they think they will do on each area.</a:t>
            </a:r>
            <a:endParaRPr b="1">
              <a:solidFill>
                <a:schemeClr val="dk1"/>
              </a:solidFill>
              <a:latin typeface="Quicksand"/>
              <a:ea typeface="Quicksand"/>
              <a:cs typeface="Quicksand"/>
              <a:sym typeface="Quicksand"/>
            </a:endParaRPr>
          </a:p>
        </p:txBody>
      </p:sp>
      <p:cxnSp>
        <p:nvCxnSpPr>
          <p:cNvPr id="270" name="Google Shape;270;p36"/>
          <p:cNvCxnSpPr/>
          <p:nvPr/>
        </p:nvCxnSpPr>
        <p:spPr>
          <a:xfrm rot="10800000" flipH="1">
            <a:off x="1292375" y="2862375"/>
            <a:ext cx="893400" cy="182100"/>
          </a:xfrm>
          <a:prstGeom prst="straightConnector1">
            <a:avLst/>
          </a:prstGeom>
          <a:noFill/>
          <a:ln w="28575" cap="flat" cmpd="sng">
            <a:solidFill>
              <a:srgbClr val="FF0000"/>
            </a:solidFill>
            <a:prstDash val="solid"/>
            <a:round/>
            <a:headEnd type="none" w="med" len="med"/>
            <a:tailEnd type="triangle" w="med" len="med"/>
          </a:ln>
        </p:spPr>
      </p:cxnSp>
      <p:sp>
        <p:nvSpPr>
          <p:cNvPr id="271" name="Google Shape;271;p36"/>
          <p:cNvSpPr txBox="1"/>
          <p:nvPr/>
        </p:nvSpPr>
        <p:spPr>
          <a:xfrm>
            <a:off x="48350" y="2012375"/>
            <a:ext cx="15873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chemeClr val="dk1"/>
                </a:solidFill>
                <a:latin typeface="Quicksand"/>
                <a:ea typeface="Quicksand"/>
                <a:cs typeface="Quicksand"/>
                <a:sym typeface="Quicksand"/>
              </a:rPr>
              <a:t>Teacher can pre-populate or students could create their own criteria using their metacognitive knowledge.</a:t>
            </a:r>
            <a:endParaRPr b="1">
              <a:solidFill>
                <a:schemeClr val="dk1"/>
              </a:solidFill>
              <a:latin typeface="Quicksand"/>
              <a:ea typeface="Quicksand"/>
              <a:cs typeface="Quicksand"/>
              <a:sym typeface="Quicksan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7"/>
          <p:cNvSpPr/>
          <p:nvPr/>
        </p:nvSpPr>
        <p:spPr>
          <a:xfrm>
            <a:off x="3371375" y="4120975"/>
            <a:ext cx="5004300" cy="5589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800" b="1">
              <a:solidFill>
                <a:srgbClr val="222222"/>
              </a:solidFill>
              <a:highlight>
                <a:srgbClr val="FFFFFF"/>
              </a:highlight>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GB" sz="800" b="1">
                <a:solidFill>
                  <a:srgbClr val="222222"/>
                </a:solidFill>
                <a:highlight>
                  <a:srgbClr val="FFFFFF"/>
                </a:highlight>
                <a:latin typeface="Raleway"/>
                <a:ea typeface="Raleway"/>
                <a:cs typeface="Raleway"/>
                <a:sym typeface="Raleway"/>
              </a:rPr>
              <a:t>As students engage in Independent Practice and gain confidence, reduce the detail in the feedback given, allowing more struggle time before offering feedback. </a:t>
            </a:r>
            <a:endParaRPr sz="800" b="1">
              <a:solidFill>
                <a:srgbClr val="222222"/>
              </a:solidFill>
              <a:highlight>
                <a:srgbClr val="FFFFFF"/>
              </a:highlight>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GB" sz="800" b="1">
                <a:solidFill>
                  <a:srgbClr val="222222"/>
                </a:solidFill>
                <a:highlight>
                  <a:srgbClr val="FFFFFF"/>
                </a:highlight>
                <a:latin typeface="Raleway"/>
                <a:ea typeface="Raleway"/>
                <a:cs typeface="Raleway"/>
                <a:sym typeface="Raleway"/>
              </a:rPr>
              <a:t>Train students to generate as much self-assessed feedback using  success criteria, exemplars of standards, study guides and worked answers as needed.”</a:t>
            </a:r>
            <a:endParaRPr sz="800" b="1">
              <a:solidFill>
                <a:srgbClr val="222222"/>
              </a:solidFill>
              <a:highlight>
                <a:srgbClr val="FFFFFF"/>
              </a:highlight>
              <a:latin typeface="Raleway"/>
              <a:ea typeface="Raleway"/>
              <a:cs typeface="Raleway"/>
              <a:sym typeface="Raleway"/>
            </a:endParaRPr>
          </a:p>
          <a:p>
            <a:pPr marL="0" lvl="0" indent="0" algn="l" rtl="0">
              <a:spcBef>
                <a:spcPts val="0"/>
              </a:spcBef>
              <a:spcAft>
                <a:spcPts val="0"/>
              </a:spcAft>
              <a:buNone/>
            </a:pPr>
            <a:endParaRPr sz="800" b="1">
              <a:latin typeface="Raleway"/>
              <a:ea typeface="Raleway"/>
              <a:cs typeface="Raleway"/>
              <a:sym typeface="Raleway"/>
            </a:endParaRPr>
          </a:p>
        </p:txBody>
      </p:sp>
      <p:sp>
        <p:nvSpPr>
          <p:cNvPr id="277" name="Google Shape;277;p37"/>
          <p:cNvSpPr/>
          <p:nvPr/>
        </p:nvSpPr>
        <p:spPr>
          <a:xfrm>
            <a:off x="3371375" y="882600"/>
            <a:ext cx="5004300" cy="5589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GB" sz="900" b="1">
                <a:latin typeface="Raleway"/>
                <a:ea typeface="Raleway"/>
                <a:cs typeface="Raleway"/>
                <a:sym typeface="Raleway"/>
              </a:rPr>
              <a:t>Identify areas of improvement.</a:t>
            </a:r>
            <a:endParaRPr sz="900" b="1">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GB" sz="900" b="1">
                <a:latin typeface="Raleway"/>
                <a:ea typeface="Raleway"/>
                <a:cs typeface="Raleway"/>
                <a:sym typeface="Raleway"/>
              </a:rPr>
              <a:t>Describe actions.</a:t>
            </a:r>
            <a:endParaRPr sz="900" b="1">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GB" sz="900" b="1">
                <a:latin typeface="Raleway"/>
                <a:ea typeface="Raleway"/>
                <a:cs typeface="Raleway"/>
                <a:sym typeface="Raleway"/>
              </a:rPr>
              <a:t>Give students the opportunity to make improvements </a:t>
            </a:r>
            <a:endParaRPr sz="900" b="1">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GB" sz="900" b="1">
                <a:latin typeface="Raleway"/>
                <a:ea typeface="Raleway"/>
                <a:cs typeface="Raleway"/>
                <a:sym typeface="Raleway"/>
              </a:rPr>
              <a:t>During not after</a:t>
            </a:r>
            <a:endParaRPr sz="900" b="1">
              <a:latin typeface="Raleway"/>
              <a:ea typeface="Raleway"/>
              <a:cs typeface="Raleway"/>
              <a:sym typeface="Raleway"/>
            </a:endParaRPr>
          </a:p>
          <a:p>
            <a:pPr marL="0" lvl="0" indent="0" algn="l" rtl="0">
              <a:spcBef>
                <a:spcPts val="0"/>
              </a:spcBef>
              <a:spcAft>
                <a:spcPts val="0"/>
              </a:spcAft>
              <a:buNone/>
            </a:pPr>
            <a:endParaRPr sz="900" b="1">
              <a:latin typeface="Raleway"/>
              <a:ea typeface="Raleway"/>
              <a:cs typeface="Raleway"/>
              <a:sym typeface="Raleway"/>
            </a:endParaRPr>
          </a:p>
        </p:txBody>
      </p:sp>
      <p:sp>
        <p:nvSpPr>
          <p:cNvPr id="278" name="Google Shape;278;p37"/>
          <p:cNvSpPr txBox="1"/>
          <p:nvPr/>
        </p:nvSpPr>
        <p:spPr>
          <a:xfrm>
            <a:off x="847150" y="4890775"/>
            <a:ext cx="7642200" cy="319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900" b="1" i="1">
                <a:solidFill>
                  <a:schemeClr val="dk1"/>
                </a:solidFill>
                <a:latin typeface="Raleway"/>
                <a:ea typeface="Raleway"/>
                <a:cs typeface="Raleway"/>
                <a:sym typeface="Raleway"/>
              </a:rPr>
              <a:t>Tom Sherrington and Oliver Caviglioli (2020). Teaching WalkThrus: Five-step guides for instructional coaching</a:t>
            </a:r>
            <a:endParaRPr sz="900" b="1" i="1">
              <a:solidFill>
                <a:schemeClr val="dk1"/>
              </a:solidFill>
              <a:latin typeface="Raleway"/>
              <a:ea typeface="Raleway"/>
              <a:cs typeface="Raleway"/>
              <a:sym typeface="Raleway"/>
            </a:endParaRPr>
          </a:p>
        </p:txBody>
      </p:sp>
      <p:sp>
        <p:nvSpPr>
          <p:cNvPr id="279" name="Google Shape;279;p37"/>
          <p:cNvSpPr txBox="1"/>
          <p:nvPr/>
        </p:nvSpPr>
        <p:spPr>
          <a:xfrm>
            <a:off x="104350" y="323475"/>
            <a:ext cx="9039600" cy="55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000" b="1">
                <a:solidFill>
                  <a:schemeClr val="accent1"/>
                </a:solidFill>
                <a:latin typeface="Raleway"/>
                <a:ea typeface="Raleway"/>
                <a:cs typeface="Raleway"/>
                <a:sym typeface="Raleway"/>
              </a:rPr>
              <a:t>Strategy: Providing feedback that motivates and moves learners forward</a:t>
            </a:r>
            <a:endParaRPr sz="2000" b="1">
              <a:solidFill>
                <a:schemeClr val="accent1"/>
              </a:solidFill>
              <a:latin typeface="Raleway"/>
              <a:ea typeface="Raleway"/>
              <a:cs typeface="Raleway"/>
              <a:sym typeface="Raleway"/>
            </a:endParaRPr>
          </a:p>
        </p:txBody>
      </p:sp>
      <p:sp>
        <p:nvSpPr>
          <p:cNvPr id="280" name="Google Shape;280;p37"/>
          <p:cNvSpPr/>
          <p:nvPr/>
        </p:nvSpPr>
        <p:spPr>
          <a:xfrm>
            <a:off x="3371375" y="1681275"/>
            <a:ext cx="5004300" cy="5589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800" b="1">
                <a:latin typeface="Raleway"/>
                <a:ea typeface="Raleway"/>
                <a:cs typeface="Raleway"/>
                <a:sym typeface="Raleway"/>
              </a:rPr>
              <a:t> </a:t>
            </a:r>
            <a:endParaRPr sz="800" b="1">
              <a:latin typeface="Raleway"/>
              <a:ea typeface="Raleway"/>
              <a:cs typeface="Raleway"/>
              <a:sym typeface="Raleway"/>
            </a:endParaRPr>
          </a:p>
          <a:p>
            <a:pPr marL="0" lvl="0" indent="0" algn="l" rtl="0">
              <a:spcBef>
                <a:spcPts val="0"/>
              </a:spcBef>
              <a:spcAft>
                <a:spcPts val="0"/>
              </a:spcAft>
              <a:buNone/>
            </a:pPr>
            <a:r>
              <a:rPr lang="en-GB" sz="800" b="1">
                <a:latin typeface="Raleway"/>
                <a:ea typeface="Raleway"/>
                <a:cs typeface="Raleway"/>
                <a:sym typeface="Raleway"/>
              </a:rPr>
              <a:t>What Went Well...</a:t>
            </a:r>
            <a:endParaRPr sz="800" b="1">
              <a:latin typeface="Raleway"/>
              <a:ea typeface="Raleway"/>
              <a:cs typeface="Raleway"/>
              <a:sym typeface="Raleway"/>
            </a:endParaRPr>
          </a:p>
          <a:p>
            <a:pPr marL="0" lvl="0" indent="0" algn="l" rtl="0">
              <a:spcBef>
                <a:spcPts val="0"/>
              </a:spcBef>
              <a:spcAft>
                <a:spcPts val="0"/>
              </a:spcAft>
              <a:buNone/>
            </a:pPr>
            <a:r>
              <a:rPr lang="en-GB" sz="800" b="1">
                <a:latin typeface="Raleway"/>
                <a:ea typeface="Raleway"/>
                <a:cs typeface="Raleway"/>
                <a:sym typeface="Raleway"/>
              </a:rPr>
              <a:t>Even Better If...</a:t>
            </a:r>
            <a:endParaRPr sz="800" b="1">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GB" sz="800" b="1">
                <a:latin typeface="Raleway"/>
                <a:ea typeface="Raleway"/>
                <a:cs typeface="Raleway"/>
                <a:sym typeface="Raleway"/>
              </a:rPr>
              <a:t>Be as specific as possible so that students receiving the feedback know what to do in response.</a:t>
            </a:r>
            <a:endParaRPr sz="800" b="1">
              <a:latin typeface="Raleway"/>
              <a:ea typeface="Raleway"/>
              <a:cs typeface="Raleway"/>
              <a:sym typeface="Raleway"/>
            </a:endParaRPr>
          </a:p>
          <a:p>
            <a:pPr marL="0" lvl="0" indent="0" algn="l" rtl="0">
              <a:spcBef>
                <a:spcPts val="0"/>
              </a:spcBef>
              <a:spcAft>
                <a:spcPts val="0"/>
              </a:spcAft>
              <a:buNone/>
            </a:pPr>
            <a:endParaRPr sz="800" b="1">
              <a:latin typeface="Raleway"/>
              <a:ea typeface="Raleway"/>
              <a:cs typeface="Raleway"/>
              <a:sym typeface="Raleway"/>
            </a:endParaRPr>
          </a:p>
        </p:txBody>
      </p:sp>
      <p:pic>
        <p:nvPicPr>
          <p:cNvPr id="281" name="Google Shape;281;p37"/>
          <p:cNvPicPr preferRelativeResize="0"/>
          <p:nvPr/>
        </p:nvPicPr>
        <p:blipFill>
          <a:blip r:embed="rId3">
            <a:alphaModFix/>
          </a:blip>
          <a:stretch>
            <a:fillRect/>
          </a:stretch>
        </p:blipFill>
        <p:spPr>
          <a:xfrm>
            <a:off x="754350" y="878800"/>
            <a:ext cx="2446410" cy="4077350"/>
          </a:xfrm>
          <a:prstGeom prst="rect">
            <a:avLst/>
          </a:prstGeom>
          <a:noFill/>
          <a:ln>
            <a:noFill/>
          </a:ln>
        </p:spPr>
      </p:pic>
      <p:sp>
        <p:nvSpPr>
          <p:cNvPr id="282" name="Google Shape;282;p37"/>
          <p:cNvSpPr/>
          <p:nvPr/>
        </p:nvSpPr>
        <p:spPr>
          <a:xfrm>
            <a:off x="3371375" y="3208775"/>
            <a:ext cx="5004300" cy="5589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900" b="1">
                <a:solidFill>
                  <a:srgbClr val="222222"/>
                </a:solidFill>
                <a:highlight>
                  <a:srgbClr val="FFFFFF"/>
                </a:highlight>
                <a:latin typeface="Raleway"/>
                <a:ea typeface="Raleway"/>
                <a:cs typeface="Raleway"/>
                <a:sym typeface="Raleway"/>
              </a:rPr>
              <a:t>Give your feedback focusing on changing students’ capacity to produce excellent work.</a:t>
            </a:r>
            <a:endParaRPr sz="900" b="1">
              <a:solidFill>
                <a:srgbClr val="222222"/>
              </a:solidFill>
              <a:highlight>
                <a:srgbClr val="FFFFFF"/>
              </a:highlight>
              <a:latin typeface="Raleway"/>
              <a:ea typeface="Raleway"/>
              <a:cs typeface="Raleway"/>
              <a:sym typeface="Raleway"/>
            </a:endParaRPr>
          </a:p>
          <a:p>
            <a:pPr marL="0" lvl="0" indent="0" algn="l" rtl="0">
              <a:spcBef>
                <a:spcPts val="0"/>
              </a:spcBef>
              <a:spcAft>
                <a:spcPts val="0"/>
              </a:spcAft>
              <a:buNone/>
            </a:pPr>
            <a:r>
              <a:rPr lang="en-GB" sz="900" b="1">
                <a:solidFill>
                  <a:srgbClr val="222222"/>
                </a:solidFill>
                <a:highlight>
                  <a:srgbClr val="FFFFFF"/>
                </a:highlight>
                <a:latin typeface="Raleway"/>
                <a:ea typeface="Raleway"/>
                <a:cs typeface="Raleway"/>
                <a:sym typeface="Raleway"/>
              </a:rPr>
              <a:t>Give prompts and clues but leave students to take improvement steps independently, Make them think about what is needed, not simply following step by step instructions.</a:t>
            </a:r>
            <a:endParaRPr sz="900" b="1">
              <a:latin typeface="Raleway"/>
              <a:ea typeface="Raleway"/>
              <a:cs typeface="Raleway"/>
              <a:sym typeface="Raleway"/>
            </a:endParaRPr>
          </a:p>
        </p:txBody>
      </p:sp>
      <p:sp>
        <p:nvSpPr>
          <p:cNvPr id="283" name="Google Shape;283;p37"/>
          <p:cNvSpPr/>
          <p:nvPr/>
        </p:nvSpPr>
        <p:spPr>
          <a:xfrm>
            <a:off x="3371375" y="2479950"/>
            <a:ext cx="5004300" cy="5589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b="1">
              <a:latin typeface="Raleway"/>
              <a:ea typeface="Raleway"/>
              <a:cs typeface="Raleway"/>
              <a:sym typeface="Raleway"/>
            </a:endParaRPr>
          </a:p>
          <a:p>
            <a:pPr marL="0" lvl="0" indent="0" algn="l" rtl="0">
              <a:spcBef>
                <a:spcPts val="0"/>
              </a:spcBef>
              <a:spcAft>
                <a:spcPts val="0"/>
              </a:spcAft>
              <a:buNone/>
            </a:pPr>
            <a:r>
              <a:rPr lang="en-GB" sz="900" b="1">
                <a:latin typeface="Raleway"/>
                <a:ea typeface="Raleway"/>
                <a:cs typeface="Raleway"/>
                <a:sym typeface="Raleway"/>
              </a:rPr>
              <a:t>Learn how each student typically responds to feedback=relationship building</a:t>
            </a:r>
            <a:endParaRPr sz="900" b="1">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r>
              <a:rPr lang="en-GB" sz="900" b="1">
                <a:solidFill>
                  <a:schemeClr val="dk1"/>
                </a:solidFill>
                <a:latin typeface="Raleway"/>
                <a:ea typeface="Raleway"/>
                <a:cs typeface="Raleway"/>
                <a:sym typeface="Raleway"/>
              </a:rPr>
              <a:t>Trust it enough to use it and improve their performance.</a:t>
            </a:r>
            <a:endParaRPr sz="900" b="1">
              <a:latin typeface="Raleway"/>
              <a:ea typeface="Raleway"/>
              <a:cs typeface="Raleway"/>
              <a:sym typeface="Raleway"/>
            </a:endParaRPr>
          </a:p>
          <a:p>
            <a:pPr marL="0" lvl="0" indent="0" algn="l" rtl="0">
              <a:spcBef>
                <a:spcPts val="0"/>
              </a:spcBef>
              <a:spcAft>
                <a:spcPts val="0"/>
              </a:spcAft>
              <a:buNone/>
            </a:pPr>
            <a:endParaRPr sz="900" b="1">
              <a:latin typeface="Raleway"/>
              <a:ea typeface="Raleway"/>
              <a:cs typeface="Raleway"/>
              <a:sym typeface="Raleway"/>
            </a:endParaRPr>
          </a:p>
        </p:txBody>
      </p:sp>
      <p:graphicFrame>
        <p:nvGraphicFramePr>
          <p:cNvPr id="284" name="Google Shape;284;p37"/>
          <p:cNvGraphicFramePr/>
          <p:nvPr/>
        </p:nvGraphicFramePr>
        <p:xfrm>
          <a:off x="48338" y="46275"/>
          <a:ext cx="3000000" cy="3000000"/>
        </p:xfrm>
        <a:graphic>
          <a:graphicData uri="http://schemas.openxmlformats.org/drawingml/2006/table">
            <a:tbl>
              <a:tblPr>
                <a:noFill/>
                <a:tableStyleId>{4AC7FBAF-16F5-46C3-A64E-14511282E12C}</a:tableStyleId>
              </a:tblPr>
              <a:tblGrid>
                <a:gridCol w="1807950">
                  <a:extLst>
                    <a:ext uri="{9D8B030D-6E8A-4147-A177-3AD203B41FA5}">
                      <a16:colId xmlns:a16="http://schemas.microsoft.com/office/drawing/2014/main" val="20000"/>
                    </a:ext>
                  </a:extLst>
                </a:gridCol>
                <a:gridCol w="1807950">
                  <a:extLst>
                    <a:ext uri="{9D8B030D-6E8A-4147-A177-3AD203B41FA5}">
                      <a16:colId xmlns:a16="http://schemas.microsoft.com/office/drawing/2014/main" val="20001"/>
                    </a:ext>
                  </a:extLst>
                </a:gridCol>
                <a:gridCol w="1807950">
                  <a:extLst>
                    <a:ext uri="{9D8B030D-6E8A-4147-A177-3AD203B41FA5}">
                      <a16:colId xmlns:a16="http://schemas.microsoft.com/office/drawing/2014/main" val="20002"/>
                    </a:ext>
                  </a:extLst>
                </a:gridCol>
                <a:gridCol w="1807950">
                  <a:extLst>
                    <a:ext uri="{9D8B030D-6E8A-4147-A177-3AD203B41FA5}">
                      <a16:colId xmlns:a16="http://schemas.microsoft.com/office/drawing/2014/main" val="20003"/>
                    </a:ext>
                  </a:extLst>
                </a:gridCol>
                <a:gridCol w="1807950">
                  <a:extLst>
                    <a:ext uri="{9D8B030D-6E8A-4147-A177-3AD203B41FA5}">
                      <a16:colId xmlns:a16="http://schemas.microsoft.com/office/drawing/2014/main" val="20004"/>
                    </a:ext>
                  </a:extLst>
                </a:gridCol>
              </a:tblGrid>
              <a:tr h="203225">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PROUD</a:t>
                      </a:r>
                      <a:endParaRPr b="1">
                        <a:solidFill>
                          <a:srgbClr val="FFFFFF"/>
                        </a:solidFill>
                        <a:latin typeface="Nunito"/>
                        <a:ea typeface="Nunito"/>
                        <a:cs typeface="Nunito"/>
                        <a:sym typeface="Nunito"/>
                      </a:endParaRPr>
                    </a:p>
                  </a:txBody>
                  <a:tcPr marL="0" marR="0" marT="0" marB="0" anchor="ctr">
                    <a:lnL w="9525"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6DA1EB"/>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AIM HIGH</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A383DC"/>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WORK HARD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EDB469"/>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KIND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85D0A2"/>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NO EXCUSES</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9525"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D58AC1"/>
                    </a:solidFill>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7"/>
                                        </p:tgtEl>
                                        <p:attrNameLst>
                                          <p:attrName>style.visibility</p:attrName>
                                        </p:attrNameLst>
                                      </p:cBhvr>
                                      <p:to>
                                        <p:strVal val="visible"/>
                                      </p:to>
                                    </p:set>
                                    <p:animEffect transition="in" filter="fade">
                                      <p:cBhvr>
                                        <p:cTn id="7" dur="1000"/>
                                        <p:tgtEl>
                                          <p:spTgt spid="2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0"/>
                                        </p:tgtEl>
                                        <p:attrNameLst>
                                          <p:attrName>style.visibility</p:attrName>
                                        </p:attrNameLst>
                                      </p:cBhvr>
                                      <p:to>
                                        <p:strVal val="visible"/>
                                      </p:to>
                                    </p:set>
                                    <p:animEffect transition="in" filter="fade">
                                      <p:cBhvr>
                                        <p:cTn id="12" dur="1000"/>
                                        <p:tgtEl>
                                          <p:spTgt spid="28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3"/>
                                        </p:tgtEl>
                                        <p:attrNameLst>
                                          <p:attrName>style.visibility</p:attrName>
                                        </p:attrNameLst>
                                      </p:cBhvr>
                                      <p:to>
                                        <p:strVal val="visible"/>
                                      </p:to>
                                    </p:set>
                                    <p:animEffect transition="in" filter="fade">
                                      <p:cBhvr>
                                        <p:cTn id="17" dur="1000"/>
                                        <p:tgtEl>
                                          <p:spTgt spid="28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2"/>
                                        </p:tgtEl>
                                        <p:attrNameLst>
                                          <p:attrName>style.visibility</p:attrName>
                                        </p:attrNameLst>
                                      </p:cBhvr>
                                      <p:to>
                                        <p:strVal val="visible"/>
                                      </p:to>
                                    </p:set>
                                    <p:animEffect transition="in" filter="fade">
                                      <p:cBhvr>
                                        <p:cTn id="22" dur="1000"/>
                                        <p:tgtEl>
                                          <p:spTgt spid="28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6"/>
                                        </p:tgtEl>
                                        <p:attrNameLst>
                                          <p:attrName>style.visibility</p:attrName>
                                        </p:attrNameLst>
                                      </p:cBhvr>
                                      <p:to>
                                        <p:strVal val="visible"/>
                                      </p:to>
                                    </p:set>
                                    <p:animEffect transition="in" filter="fade">
                                      <p:cBhvr>
                                        <p:cTn id="27" dur="1000"/>
                                        <p:tgtEl>
                                          <p:spTgt spid="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38"/>
          <p:cNvSpPr txBox="1"/>
          <p:nvPr/>
        </p:nvSpPr>
        <p:spPr>
          <a:xfrm>
            <a:off x="751750" y="300700"/>
            <a:ext cx="7659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graphicFrame>
        <p:nvGraphicFramePr>
          <p:cNvPr id="290" name="Google Shape;290;p38"/>
          <p:cNvGraphicFramePr/>
          <p:nvPr/>
        </p:nvGraphicFramePr>
        <p:xfrm>
          <a:off x="48338" y="46275"/>
          <a:ext cx="3000000" cy="3000000"/>
        </p:xfrm>
        <a:graphic>
          <a:graphicData uri="http://schemas.openxmlformats.org/drawingml/2006/table">
            <a:tbl>
              <a:tblPr>
                <a:noFill/>
                <a:tableStyleId>{4AC7FBAF-16F5-46C3-A64E-14511282E12C}</a:tableStyleId>
              </a:tblPr>
              <a:tblGrid>
                <a:gridCol w="1807950">
                  <a:extLst>
                    <a:ext uri="{9D8B030D-6E8A-4147-A177-3AD203B41FA5}">
                      <a16:colId xmlns:a16="http://schemas.microsoft.com/office/drawing/2014/main" val="20000"/>
                    </a:ext>
                  </a:extLst>
                </a:gridCol>
                <a:gridCol w="1807950">
                  <a:extLst>
                    <a:ext uri="{9D8B030D-6E8A-4147-A177-3AD203B41FA5}">
                      <a16:colId xmlns:a16="http://schemas.microsoft.com/office/drawing/2014/main" val="20001"/>
                    </a:ext>
                  </a:extLst>
                </a:gridCol>
                <a:gridCol w="1807950">
                  <a:extLst>
                    <a:ext uri="{9D8B030D-6E8A-4147-A177-3AD203B41FA5}">
                      <a16:colId xmlns:a16="http://schemas.microsoft.com/office/drawing/2014/main" val="20002"/>
                    </a:ext>
                  </a:extLst>
                </a:gridCol>
                <a:gridCol w="1807950">
                  <a:extLst>
                    <a:ext uri="{9D8B030D-6E8A-4147-A177-3AD203B41FA5}">
                      <a16:colId xmlns:a16="http://schemas.microsoft.com/office/drawing/2014/main" val="20003"/>
                    </a:ext>
                  </a:extLst>
                </a:gridCol>
                <a:gridCol w="1807950">
                  <a:extLst>
                    <a:ext uri="{9D8B030D-6E8A-4147-A177-3AD203B41FA5}">
                      <a16:colId xmlns:a16="http://schemas.microsoft.com/office/drawing/2014/main" val="20004"/>
                    </a:ext>
                  </a:extLst>
                </a:gridCol>
              </a:tblGrid>
              <a:tr h="203225">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PROUD</a:t>
                      </a:r>
                      <a:endParaRPr b="1">
                        <a:solidFill>
                          <a:srgbClr val="FFFFFF"/>
                        </a:solidFill>
                        <a:latin typeface="Nunito"/>
                        <a:ea typeface="Nunito"/>
                        <a:cs typeface="Nunito"/>
                        <a:sym typeface="Nunito"/>
                      </a:endParaRPr>
                    </a:p>
                  </a:txBody>
                  <a:tcPr marL="0" marR="0" marT="0" marB="0" anchor="ctr">
                    <a:lnL w="9525"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6DA1EB"/>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AIM HIGH</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A383DC"/>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WORK HARD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EDB469"/>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KIND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85D0A2"/>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NO EXCUSES</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9525"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D58AC1"/>
                    </a:solidFill>
                  </a:tcPr>
                </a:tc>
                <a:extLst>
                  <a:ext uri="{0D108BD9-81ED-4DB2-BD59-A6C34878D82A}">
                    <a16:rowId xmlns:a16="http://schemas.microsoft.com/office/drawing/2014/main" val="10000"/>
                  </a:ext>
                </a:extLst>
              </a:tr>
            </a:tbl>
          </a:graphicData>
        </a:graphic>
      </p:graphicFrame>
      <p:sp>
        <p:nvSpPr>
          <p:cNvPr id="291" name="Google Shape;291;p38"/>
          <p:cNvSpPr txBox="1"/>
          <p:nvPr/>
        </p:nvSpPr>
        <p:spPr>
          <a:xfrm>
            <a:off x="751750" y="300700"/>
            <a:ext cx="7659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92" name="Google Shape;292;p38"/>
          <p:cNvSpPr/>
          <p:nvPr/>
        </p:nvSpPr>
        <p:spPr>
          <a:xfrm>
            <a:off x="614900" y="1970375"/>
            <a:ext cx="1598400" cy="1408500"/>
          </a:xfrm>
          <a:prstGeom prst="hexagon">
            <a:avLst>
              <a:gd name="adj" fmla="val 25000"/>
              <a:gd name="vf" fmla="val 115470"/>
            </a:avLst>
          </a:prstGeom>
          <a:solidFill>
            <a:srgbClr val="1155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chemeClr val="lt1"/>
                </a:solidFill>
                <a:latin typeface="Raleway"/>
                <a:ea typeface="Raleway"/>
                <a:cs typeface="Raleway"/>
                <a:sym typeface="Raleway"/>
              </a:rPr>
              <a:t>Today I have learned about...</a:t>
            </a:r>
            <a:endParaRPr>
              <a:solidFill>
                <a:schemeClr val="lt1"/>
              </a:solidFill>
              <a:latin typeface="Raleway"/>
              <a:ea typeface="Raleway"/>
              <a:cs typeface="Raleway"/>
              <a:sym typeface="Raleway"/>
            </a:endParaRPr>
          </a:p>
        </p:txBody>
      </p:sp>
      <p:sp>
        <p:nvSpPr>
          <p:cNvPr id="293" name="Google Shape;293;p38"/>
          <p:cNvSpPr/>
          <p:nvPr/>
        </p:nvSpPr>
        <p:spPr>
          <a:xfrm>
            <a:off x="1965400" y="1212750"/>
            <a:ext cx="1598400" cy="1408500"/>
          </a:xfrm>
          <a:prstGeom prst="hexagon">
            <a:avLst>
              <a:gd name="adj" fmla="val 25000"/>
              <a:gd name="vf" fmla="val 115470"/>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chemeClr val="lt1"/>
                </a:solidFill>
                <a:latin typeface="Raleway"/>
                <a:ea typeface="Raleway"/>
                <a:cs typeface="Raleway"/>
                <a:sym typeface="Raleway"/>
              </a:rPr>
              <a:t>I found…</a:t>
            </a:r>
            <a:endParaRPr>
              <a:solidFill>
                <a:schemeClr val="lt1"/>
              </a:solidFill>
              <a:latin typeface="Raleway"/>
              <a:ea typeface="Raleway"/>
              <a:cs typeface="Raleway"/>
              <a:sym typeface="Raleway"/>
            </a:endParaRPr>
          </a:p>
          <a:p>
            <a:pPr marL="0" lvl="0" indent="0" algn="ctr" rtl="0">
              <a:spcBef>
                <a:spcPts val="0"/>
              </a:spcBef>
              <a:spcAft>
                <a:spcPts val="0"/>
              </a:spcAft>
              <a:buNone/>
            </a:pPr>
            <a:r>
              <a:rPr lang="en-GB">
                <a:solidFill>
                  <a:schemeClr val="lt1"/>
                </a:solidFill>
                <a:latin typeface="Raleway"/>
                <a:ea typeface="Raleway"/>
                <a:cs typeface="Raleway"/>
                <a:sym typeface="Raleway"/>
              </a:rPr>
              <a:t>difficult because...</a:t>
            </a:r>
            <a:endParaRPr>
              <a:solidFill>
                <a:schemeClr val="lt1"/>
              </a:solidFill>
              <a:latin typeface="Raleway"/>
              <a:ea typeface="Raleway"/>
              <a:cs typeface="Raleway"/>
              <a:sym typeface="Raleway"/>
            </a:endParaRPr>
          </a:p>
        </p:txBody>
      </p:sp>
      <p:sp>
        <p:nvSpPr>
          <p:cNvPr id="294" name="Google Shape;294;p38"/>
          <p:cNvSpPr/>
          <p:nvPr/>
        </p:nvSpPr>
        <p:spPr>
          <a:xfrm>
            <a:off x="3267300" y="1970375"/>
            <a:ext cx="1598400" cy="1408500"/>
          </a:xfrm>
          <a:prstGeom prst="hexagon">
            <a:avLst>
              <a:gd name="adj" fmla="val 25000"/>
              <a:gd name="vf" fmla="val 115470"/>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chemeClr val="lt1"/>
                </a:solidFill>
                <a:latin typeface="Raleway"/>
                <a:ea typeface="Raleway"/>
                <a:cs typeface="Raleway"/>
                <a:sym typeface="Raleway"/>
              </a:rPr>
              <a:t>Next time I come across this, I will...</a:t>
            </a:r>
            <a:endParaRPr>
              <a:solidFill>
                <a:schemeClr val="lt1"/>
              </a:solidFill>
              <a:latin typeface="Raleway"/>
              <a:ea typeface="Raleway"/>
              <a:cs typeface="Raleway"/>
              <a:sym typeface="Raleway"/>
            </a:endParaRPr>
          </a:p>
        </p:txBody>
      </p:sp>
      <p:sp>
        <p:nvSpPr>
          <p:cNvPr id="295" name="Google Shape;295;p38"/>
          <p:cNvSpPr/>
          <p:nvPr/>
        </p:nvSpPr>
        <p:spPr>
          <a:xfrm>
            <a:off x="4575000" y="2732050"/>
            <a:ext cx="1598400" cy="1408500"/>
          </a:xfrm>
          <a:prstGeom prst="hexagon">
            <a:avLst>
              <a:gd name="adj" fmla="val 25000"/>
              <a:gd name="vf" fmla="val 115470"/>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chemeClr val="dk1"/>
                </a:solidFill>
                <a:latin typeface="Raleway"/>
                <a:ea typeface="Raleway"/>
                <a:cs typeface="Raleway"/>
                <a:sym typeface="Raleway"/>
              </a:rPr>
              <a:t>This will improve my work because...</a:t>
            </a:r>
            <a:endParaRPr>
              <a:solidFill>
                <a:schemeClr val="dk1"/>
              </a:solidFill>
              <a:latin typeface="Raleway"/>
              <a:ea typeface="Raleway"/>
              <a:cs typeface="Raleway"/>
              <a:sym typeface="Raleway"/>
            </a:endParaRPr>
          </a:p>
        </p:txBody>
      </p:sp>
      <p:sp>
        <p:nvSpPr>
          <p:cNvPr id="296" name="Google Shape;296;p38"/>
          <p:cNvSpPr/>
          <p:nvPr/>
        </p:nvSpPr>
        <p:spPr>
          <a:xfrm>
            <a:off x="5882725" y="3493750"/>
            <a:ext cx="1598400" cy="1408500"/>
          </a:xfrm>
          <a:prstGeom prst="hexagon">
            <a:avLst>
              <a:gd name="adj" fmla="val 25000"/>
              <a:gd name="vf" fmla="val 11547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chemeClr val="dk1"/>
                </a:solidFill>
                <a:latin typeface="Raleway"/>
                <a:ea typeface="Raleway"/>
                <a:cs typeface="Raleway"/>
                <a:sym typeface="Raleway"/>
              </a:rPr>
              <a:t>I found…</a:t>
            </a:r>
            <a:endParaRPr>
              <a:solidFill>
                <a:schemeClr val="dk1"/>
              </a:solidFill>
              <a:latin typeface="Raleway"/>
              <a:ea typeface="Raleway"/>
              <a:cs typeface="Raleway"/>
              <a:sym typeface="Raleway"/>
            </a:endParaRPr>
          </a:p>
          <a:p>
            <a:pPr marL="0" lvl="0" indent="0" algn="ctr" rtl="0">
              <a:spcBef>
                <a:spcPts val="0"/>
              </a:spcBef>
              <a:spcAft>
                <a:spcPts val="0"/>
              </a:spcAft>
              <a:buNone/>
            </a:pPr>
            <a:r>
              <a:rPr lang="en-GB">
                <a:solidFill>
                  <a:schemeClr val="dk1"/>
                </a:solidFill>
                <a:latin typeface="Raleway"/>
                <a:ea typeface="Raleway"/>
                <a:cs typeface="Raleway"/>
                <a:sym typeface="Raleway"/>
              </a:rPr>
              <a:t>relatively easy because...</a:t>
            </a:r>
            <a:endParaRPr>
              <a:solidFill>
                <a:schemeClr val="dk1"/>
              </a:solidFill>
              <a:latin typeface="Raleway"/>
              <a:ea typeface="Raleway"/>
              <a:cs typeface="Raleway"/>
              <a:sym typeface="Raleway"/>
            </a:endParaRPr>
          </a:p>
        </p:txBody>
      </p:sp>
      <p:sp>
        <p:nvSpPr>
          <p:cNvPr id="297" name="Google Shape;297;p38"/>
          <p:cNvSpPr/>
          <p:nvPr/>
        </p:nvSpPr>
        <p:spPr>
          <a:xfrm>
            <a:off x="7253750" y="2785425"/>
            <a:ext cx="1598400" cy="1408500"/>
          </a:xfrm>
          <a:prstGeom prst="hexagon">
            <a:avLst>
              <a:gd name="adj" fmla="val 25000"/>
              <a:gd name="vf" fmla="val 115470"/>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chemeClr val="dk1"/>
                </a:solidFill>
                <a:latin typeface="Raleway"/>
                <a:ea typeface="Raleway"/>
                <a:cs typeface="Raleway"/>
                <a:sym typeface="Raleway"/>
              </a:rPr>
              <a:t>I will build on this success in future by...</a:t>
            </a:r>
            <a:endParaRPr>
              <a:solidFill>
                <a:schemeClr val="dk1"/>
              </a:solidFill>
              <a:latin typeface="Raleway"/>
              <a:ea typeface="Raleway"/>
              <a:cs typeface="Raleway"/>
              <a:sym typeface="Raleway"/>
            </a:endParaRPr>
          </a:p>
        </p:txBody>
      </p:sp>
      <p:sp>
        <p:nvSpPr>
          <p:cNvPr id="298" name="Google Shape;298;p38"/>
          <p:cNvSpPr txBox="1"/>
          <p:nvPr/>
        </p:nvSpPr>
        <p:spPr>
          <a:xfrm>
            <a:off x="497525" y="4221000"/>
            <a:ext cx="3554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b="1">
              <a:solidFill>
                <a:schemeClr val="accent1"/>
              </a:solidFill>
              <a:latin typeface="Chelsea Market"/>
              <a:ea typeface="Chelsea Market"/>
              <a:cs typeface="Chelsea Market"/>
              <a:sym typeface="Chelsea Market"/>
            </a:endParaRPr>
          </a:p>
        </p:txBody>
      </p:sp>
      <p:sp>
        <p:nvSpPr>
          <p:cNvPr id="299" name="Google Shape;299;p38"/>
          <p:cNvSpPr txBox="1"/>
          <p:nvPr/>
        </p:nvSpPr>
        <p:spPr>
          <a:xfrm>
            <a:off x="411950" y="995375"/>
            <a:ext cx="1444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b="1">
              <a:solidFill>
                <a:schemeClr val="accent1"/>
              </a:solidFill>
            </a:endParaRPr>
          </a:p>
        </p:txBody>
      </p:sp>
      <p:sp>
        <p:nvSpPr>
          <p:cNvPr id="300" name="Google Shape;300;p38"/>
          <p:cNvSpPr txBox="1"/>
          <p:nvPr/>
        </p:nvSpPr>
        <p:spPr>
          <a:xfrm>
            <a:off x="116375" y="4648350"/>
            <a:ext cx="363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chemeClr val="accent1"/>
                </a:solidFill>
                <a:latin typeface="Chelsea Market"/>
                <a:ea typeface="Chelsea Market"/>
                <a:cs typeface="Chelsea Market"/>
                <a:sym typeface="Chelsea Market"/>
              </a:rPr>
              <a:t>Beginner reflection after a task</a:t>
            </a:r>
            <a:endParaRPr b="1">
              <a:solidFill>
                <a:schemeClr val="accent1"/>
              </a:solidFill>
              <a:latin typeface="Chelsea Market"/>
              <a:ea typeface="Chelsea Market"/>
              <a:cs typeface="Chelsea Market"/>
              <a:sym typeface="Chelsea Market"/>
            </a:endParaRPr>
          </a:p>
        </p:txBody>
      </p:sp>
      <p:sp>
        <p:nvSpPr>
          <p:cNvPr id="301" name="Google Shape;301;p38"/>
          <p:cNvSpPr txBox="1"/>
          <p:nvPr/>
        </p:nvSpPr>
        <p:spPr>
          <a:xfrm>
            <a:off x="-55750" y="446693"/>
            <a:ext cx="9144000" cy="44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700" b="1">
                <a:solidFill>
                  <a:schemeClr val="accent1"/>
                </a:solidFill>
                <a:latin typeface="Chelsea Market"/>
                <a:ea typeface="Chelsea Market"/>
                <a:cs typeface="Chelsea Market"/>
                <a:sym typeface="Chelsea Market"/>
              </a:rPr>
              <a:t>Strategy: using sentence stems to help students to learn metacognitively</a:t>
            </a:r>
            <a:endParaRPr sz="1700" b="1">
              <a:solidFill>
                <a:schemeClr val="accent1"/>
              </a:solidFill>
              <a:latin typeface="Chelsea Market"/>
              <a:ea typeface="Chelsea Market"/>
              <a:cs typeface="Chelsea Market"/>
              <a:sym typeface="Chelsea Marke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39"/>
          <p:cNvSpPr/>
          <p:nvPr/>
        </p:nvSpPr>
        <p:spPr>
          <a:xfrm>
            <a:off x="3755175" y="791250"/>
            <a:ext cx="1598400" cy="1408500"/>
          </a:xfrm>
          <a:prstGeom prst="hexagon">
            <a:avLst>
              <a:gd name="adj" fmla="val 25000"/>
              <a:gd name="vf" fmla="val 115470"/>
            </a:avLst>
          </a:prstGeom>
          <a:solidFill>
            <a:srgbClr val="1155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100" b="1">
                <a:solidFill>
                  <a:schemeClr val="lt1"/>
                </a:solidFill>
                <a:latin typeface="Raleway"/>
                <a:ea typeface="Raleway"/>
                <a:cs typeface="Raleway"/>
                <a:sym typeface="Raleway"/>
              </a:rPr>
              <a:t>I predict that I will do well on…because…</a:t>
            </a:r>
            <a:endParaRPr sz="1100" b="1">
              <a:solidFill>
                <a:schemeClr val="lt1"/>
              </a:solidFill>
              <a:latin typeface="Raleway"/>
              <a:ea typeface="Raleway"/>
              <a:cs typeface="Raleway"/>
              <a:sym typeface="Raleway"/>
            </a:endParaRPr>
          </a:p>
        </p:txBody>
      </p:sp>
      <p:sp>
        <p:nvSpPr>
          <p:cNvPr id="307" name="Google Shape;307;p39"/>
          <p:cNvSpPr/>
          <p:nvPr/>
        </p:nvSpPr>
        <p:spPr>
          <a:xfrm>
            <a:off x="5065025" y="1551025"/>
            <a:ext cx="1598400" cy="1408500"/>
          </a:xfrm>
          <a:prstGeom prst="hexagon">
            <a:avLst>
              <a:gd name="adj" fmla="val 25000"/>
              <a:gd name="vf" fmla="val 115470"/>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chemeClr val="lt1"/>
                </a:solidFill>
                <a:latin typeface="Raleway"/>
                <a:ea typeface="Raleway"/>
                <a:cs typeface="Raleway"/>
                <a:sym typeface="Raleway"/>
              </a:rPr>
              <a:t>I think I an going to struggle if…comes up, because…</a:t>
            </a:r>
            <a:endParaRPr b="1">
              <a:solidFill>
                <a:schemeClr val="lt1"/>
              </a:solidFill>
              <a:latin typeface="Raleway"/>
              <a:ea typeface="Raleway"/>
              <a:cs typeface="Raleway"/>
              <a:sym typeface="Raleway"/>
            </a:endParaRPr>
          </a:p>
        </p:txBody>
      </p:sp>
      <p:sp>
        <p:nvSpPr>
          <p:cNvPr id="308" name="Google Shape;308;p39"/>
          <p:cNvSpPr/>
          <p:nvPr/>
        </p:nvSpPr>
        <p:spPr>
          <a:xfrm>
            <a:off x="5065025" y="3054525"/>
            <a:ext cx="1598400" cy="1408500"/>
          </a:xfrm>
          <a:prstGeom prst="hexagon">
            <a:avLst>
              <a:gd name="adj" fmla="val 25000"/>
              <a:gd name="vf" fmla="val 115470"/>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b="1">
                <a:solidFill>
                  <a:schemeClr val="lt1"/>
                </a:solidFill>
                <a:latin typeface="Raleway"/>
                <a:ea typeface="Raleway"/>
                <a:cs typeface="Raleway"/>
                <a:sym typeface="Raleway"/>
              </a:rPr>
              <a:t>During the assessment, I need to remember to…</a:t>
            </a:r>
            <a:endParaRPr sz="1200" b="1">
              <a:solidFill>
                <a:schemeClr val="lt1"/>
              </a:solidFill>
              <a:latin typeface="Raleway"/>
              <a:ea typeface="Raleway"/>
              <a:cs typeface="Raleway"/>
              <a:sym typeface="Raleway"/>
            </a:endParaRPr>
          </a:p>
        </p:txBody>
      </p:sp>
      <p:sp>
        <p:nvSpPr>
          <p:cNvPr id="309" name="Google Shape;309;p39"/>
          <p:cNvSpPr/>
          <p:nvPr/>
        </p:nvSpPr>
        <p:spPr>
          <a:xfrm>
            <a:off x="3706300" y="3735000"/>
            <a:ext cx="1598400" cy="1408500"/>
          </a:xfrm>
          <a:prstGeom prst="hexagon">
            <a:avLst>
              <a:gd name="adj" fmla="val 25000"/>
              <a:gd name="vf" fmla="val 115470"/>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chemeClr val="dk1"/>
                </a:solidFill>
                <a:latin typeface="Raleway"/>
                <a:ea typeface="Raleway"/>
                <a:cs typeface="Raleway"/>
                <a:sym typeface="Raleway"/>
              </a:rPr>
              <a:t>I </a:t>
            </a:r>
            <a:r>
              <a:rPr lang="en-GB" sz="1100" b="1">
                <a:solidFill>
                  <a:schemeClr val="dk1"/>
                </a:solidFill>
                <a:latin typeface="Raleway"/>
                <a:ea typeface="Raleway"/>
                <a:cs typeface="Raleway"/>
                <a:sym typeface="Raleway"/>
              </a:rPr>
              <a:t>am feeling motivated to do this assessment. I know it  is important because…</a:t>
            </a:r>
            <a:endParaRPr sz="1100" b="1">
              <a:solidFill>
                <a:schemeClr val="dk1"/>
              </a:solidFill>
              <a:latin typeface="Raleway"/>
              <a:ea typeface="Raleway"/>
              <a:cs typeface="Raleway"/>
              <a:sym typeface="Raleway"/>
            </a:endParaRPr>
          </a:p>
        </p:txBody>
      </p:sp>
      <p:sp>
        <p:nvSpPr>
          <p:cNvPr id="310" name="Google Shape;310;p39"/>
          <p:cNvSpPr/>
          <p:nvPr/>
        </p:nvSpPr>
        <p:spPr>
          <a:xfrm>
            <a:off x="2335988" y="3054525"/>
            <a:ext cx="1598400" cy="1408500"/>
          </a:xfrm>
          <a:prstGeom prst="hexagon">
            <a:avLst>
              <a:gd name="adj" fmla="val 25000"/>
              <a:gd name="vf" fmla="val 11547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b="1">
                <a:solidFill>
                  <a:schemeClr val="dk1"/>
                </a:solidFill>
                <a:latin typeface="Raleway"/>
                <a:ea typeface="Raleway"/>
                <a:cs typeface="Raleway"/>
                <a:sym typeface="Raleway"/>
              </a:rPr>
              <a:t>Last time I did an assessment in history, I did…so I would like to improve by…</a:t>
            </a:r>
            <a:endParaRPr sz="1200" b="1">
              <a:solidFill>
                <a:schemeClr val="dk1"/>
              </a:solidFill>
              <a:latin typeface="Raleway"/>
              <a:ea typeface="Raleway"/>
              <a:cs typeface="Raleway"/>
              <a:sym typeface="Raleway"/>
            </a:endParaRPr>
          </a:p>
        </p:txBody>
      </p:sp>
      <p:sp>
        <p:nvSpPr>
          <p:cNvPr id="311" name="Google Shape;311;p39"/>
          <p:cNvSpPr/>
          <p:nvPr/>
        </p:nvSpPr>
        <p:spPr>
          <a:xfrm>
            <a:off x="2436175" y="1551025"/>
            <a:ext cx="1598400" cy="1408500"/>
          </a:xfrm>
          <a:prstGeom prst="hexagon">
            <a:avLst>
              <a:gd name="adj" fmla="val 25000"/>
              <a:gd name="vf" fmla="val 115470"/>
            </a:avLst>
          </a:prstGeom>
          <a:solidFill>
            <a:srgbClr val="0B539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b="1">
                <a:solidFill>
                  <a:schemeClr val="lt1"/>
                </a:solidFill>
                <a:latin typeface="Raleway"/>
                <a:ea typeface="Raleway"/>
                <a:cs typeface="Raleway"/>
                <a:sym typeface="Raleway"/>
              </a:rPr>
              <a:t>I am going to complete an assessment on…it will include…</a:t>
            </a:r>
            <a:endParaRPr sz="1200" b="1">
              <a:solidFill>
                <a:schemeClr val="lt1"/>
              </a:solidFill>
              <a:latin typeface="Raleway"/>
              <a:ea typeface="Raleway"/>
              <a:cs typeface="Raleway"/>
              <a:sym typeface="Raleway"/>
            </a:endParaRPr>
          </a:p>
        </p:txBody>
      </p:sp>
      <p:sp>
        <p:nvSpPr>
          <p:cNvPr id="312" name="Google Shape;312;p39"/>
          <p:cNvSpPr txBox="1"/>
          <p:nvPr/>
        </p:nvSpPr>
        <p:spPr>
          <a:xfrm>
            <a:off x="411950" y="995375"/>
            <a:ext cx="1444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b="1">
              <a:solidFill>
                <a:schemeClr val="accent1"/>
              </a:solidFill>
            </a:endParaRPr>
          </a:p>
        </p:txBody>
      </p:sp>
      <p:graphicFrame>
        <p:nvGraphicFramePr>
          <p:cNvPr id="313" name="Google Shape;313;p39"/>
          <p:cNvGraphicFramePr/>
          <p:nvPr/>
        </p:nvGraphicFramePr>
        <p:xfrm>
          <a:off x="48338" y="46275"/>
          <a:ext cx="3000000" cy="3000000"/>
        </p:xfrm>
        <a:graphic>
          <a:graphicData uri="http://schemas.openxmlformats.org/drawingml/2006/table">
            <a:tbl>
              <a:tblPr>
                <a:noFill/>
                <a:tableStyleId>{4AC7FBAF-16F5-46C3-A64E-14511282E12C}</a:tableStyleId>
              </a:tblPr>
              <a:tblGrid>
                <a:gridCol w="1807950">
                  <a:extLst>
                    <a:ext uri="{9D8B030D-6E8A-4147-A177-3AD203B41FA5}">
                      <a16:colId xmlns:a16="http://schemas.microsoft.com/office/drawing/2014/main" val="20000"/>
                    </a:ext>
                  </a:extLst>
                </a:gridCol>
                <a:gridCol w="1807950">
                  <a:extLst>
                    <a:ext uri="{9D8B030D-6E8A-4147-A177-3AD203B41FA5}">
                      <a16:colId xmlns:a16="http://schemas.microsoft.com/office/drawing/2014/main" val="20001"/>
                    </a:ext>
                  </a:extLst>
                </a:gridCol>
                <a:gridCol w="1807950">
                  <a:extLst>
                    <a:ext uri="{9D8B030D-6E8A-4147-A177-3AD203B41FA5}">
                      <a16:colId xmlns:a16="http://schemas.microsoft.com/office/drawing/2014/main" val="20002"/>
                    </a:ext>
                  </a:extLst>
                </a:gridCol>
                <a:gridCol w="1807950">
                  <a:extLst>
                    <a:ext uri="{9D8B030D-6E8A-4147-A177-3AD203B41FA5}">
                      <a16:colId xmlns:a16="http://schemas.microsoft.com/office/drawing/2014/main" val="20003"/>
                    </a:ext>
                  </a:extLst>
                </a:gridCol>
                <a:gridCol w="1807950">
                  <a:extLst>
                    <a:ext uri="{9D8B030D-6E8A-4147-A177-3AD203B41FA5}">
                      <a16:colId xmlns:a16="http://schemas.microsoft.com/office/drawing/2014/main" val="20004"/>
                    </a:ext>
                  </a:extLst>
                </a:gridCol>
              </a:tblGrid>
              <a:tr h="203225">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PROUD</a:t>
                      </a:r>
                      <a:endParaRPr b="1">
                        <a:solidFill>
                          <a:srgbClr val="FFFFFF"/>
                        </a:solidFill>
                        <a:latin typeface="Nunito"/>
                        <a:ea typeface="Nunito"/>
                        <a:cs typeface="Nunito"/>
                        <a:sym typeface="Nunito"/>
                      </a:endParaRPr>
                    </a:p>
                  </a:txBody>
                  <a:tcPr marL="0" marR="0" marT="0" marB="0" anchor="ctr">
                    <a:lnL w="9525"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6DA1EB"/>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AIM HIGH</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A383DC"/>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WORK HARD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EDB469"/>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KIND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85D0A2"/>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NO EXCUSES</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9525"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D58AC1"/>
                    </a:solidFill>
                  </a:tcPr>
                </a:tc>
                <a:extLst>
                  <a:ext uri="{0D108BD9-81ED-4DB2-BD59-A6C34878D82A}">
                    <a16:rowId xmlns:a16="http://schemas.microsoft.com/office/drawing/2014/main" val="10000"/>
                  </a:ext>
                </a:extLst>
              </a:tr>
            </a:tbl>
          </a:graphicData>
        </a:graphic>
      </p:graphicFrame>
      <p:sp>
        <p:nvSpPr>
          <p:cNvPr id="314" name="Google Shape;314;p39"/>
          <p:cNvSpPr txBox="1"/>
          <p:nvPr/>
        </p:nvSpPr>
        <p:spPr>
          <a:xfrm>
            <a:off x="5798600" y="4804800"/>
            <a:ext cx="3289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000" b="1">
                <a:solidFill>
                  <a:schemeClr val="accent1"/>
                </a:solidFill>
                <a:latin typeface="Chelsea Market"/>
                <a:ea typeface="Chelsea Market"/>
                <a:cs typeface="Chelsea Market"/>
                <a:sym typeface="Chelsea Market"/>
              </a:rPr>
              <a:t>Beginner pre-mortem  before assessment </a:t>
            </a:r>
            <a:endParaRPr sz="1000" b="1">
              <a:solidFill>
                <a:schemeClr val="accent1"/>
              </a:solidFill>
              <a:latin typeface="Chelsea Market"/>
              <a:ea typeface="Chelsea Market"/>
              <a:cs typeface="Chelsea Market"/>
              <a:sym typeface="Chelsea Market"/>
            </a:endParaRPr>
          </a:p>
        </p:txBody>
      </p:sp>
      <p:sp>
        <p:nvSpPr>
          <p:cNvPr id="315" name="Google Shape;315;p39"/>
          <p:cNvSpPr txBox="1"/>
          <p:nvPr/>
        </p:nvSpPr>
        <p:spPr>
          <a:xfrm>
            <a:off x="411950" y="393700"/>
            <a:ext cx="86763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500" b="1">
                <a:solidFill>
                  <a:schemeClr val="accent1"/>
                </a:solidFill>
                <a:latin typeface="Chelsea Market"/>
                <a:ea typeface="Chelsea Market"/>
                <a:cs typeface="Chelsea Market"/>
                <a:sym typeface="Chelsea Market"/>
              </a:rPr>
              <a:t>Strategy: using sentence stems to help students to learn metacognitively</a:t>
            </a:r>
            <a:endParaRPr sz="1500" b="1">
              <a:solidFill>
                <a:schemeClr val="accent1"/>
              </a:solidFill>
              <a:latin typeface="Chelsea Market"/>
              <a:ea typeface="Chelsea Market"/>
              <a:cs typeface="Chelsea Market"/>
              <a:sym typeface="Chelsea Marke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40"/>
          <p:cNvPicPr preferRelativeResize="0"/>
          <p:nvPr/>
        </p:nvPicPr>
        <p:blipFill>
          <a:blip r:embed="rId3">
            <a:alphaModFix/>
          </a:blip>
          <a:stretch>
            <a:fillRect/>
          </a:stretch>
        </p:blipFill>
        <p:spPr>
          <a:xfrm>
            <a:off x="156125" y="909525"/>
            <a:ext cx="5022076" cy="4090250"/>
          </a:xfrm>
          <a:prstGeom prst="rect">
            <a:avLst/>
          </a:prstGeom>
          <a:noFill/>
          <a:ln>
            <a:noFill/>
          </a:ln>
        </p:spPr>
      </p:pic>
      <p:pic>
        <p:nvPicPr>
          <p:cNvPr id="321" name="Google Shape;321;p40"/>
          <p:cNvPicPr preferRelativeResize="0"/>
          <p:nvPr/>
        </p:nvPicPr>
        <p:blipFill>
          <a:blip r:embed="rId4">
            <a:alphaModFix/>
          </a:blip>
          <a:stretch>
            <a:fillRect/>
          </a:stretch>
        </p:blipFill>
        <p:spPr>
          <a:xfrm>
            <a:off x="5472200" y="933075"/>
            <a:ext cx="3423075" cy="4043150"/>
          </a:xfrm>
          <a:prstGeom prst="rect">
            <a:avLst/>
          </a:prstGeom>
          <a:noFill/>
          <a:ln>
            <a:noFill/>
          </a:ln>
        </p:spPr>
      </p:pic>
      <p:graphicFrame>
        <p:nvGraphicFramePr>
          <p:cNvPr id="322" name="Google Shape;322;p40"/>
          <p:cNvGraphicFramePr/>
          <p:nvPr/>
        </p:nvGraphicFramePr>
        <p:xfrm>
          <a:off x="48338" y="46275"/>
          <a:ext cx="3000000" cy="3000000"/>
        </p:xfrm>
        <a:graphic>
          <a:graphicData uri="http://schemas.openxmlformats.org/drawingml/2006/table">
            <a:tbl>
              <a:tblPr>
                <a:noFill/>
                <a:tableStyleId>{4AC7FBAF-16F5-46C3-A64E-14511282E12C}</a:tableStyleId>
              </a:tblPr>
              <a:tblGrid>
                <a:gridCol w="1807950">
                  <a:extLst>
                    <a:ext uri="{9D8B030D-6E8A-4147-A177-3AD203B41FA5}">
                      <a16:colId xmlns:a16="http://schemas.microsoft.com/office/drawing/2014/main" val="20000"/>
                    </a:ext>
                  </a:extLst>
                </a:gridCol>
                <a:gridCol w="1807950">
                  <a:extLst>
                    <a:ext uri="{9D8B030D-6E8A-4147-A177-3AD203B41FA5}">
                      <a16:colId xmlns:a16="http://schemas.microsoft.com/office/drawing/2014/main" val="20001"/>
                    </a:ext>
                  </a:extLst>
                </a:gridCol>
                <a:gridCol w="1807950">
                  <a:extLst>
                    <a:ext uri="{9D8B030D-6E8A-4147-A177-3AD203B41FA5}">
                      <a16:colId xmlns:a16="http://schemas.microsoft.com/office/drawing/2014/main" val="20002"/>
                    </a:ext>
                  </a:extLst>
                </a:gridCol>
                <a:gridCol w="1807950">
                  <a:extLst>
                    <a:ext uri="{9D8B030D-6E8A-4147-A177-3AD203B41FA5}">
                      <a16:colId xmlns:a16="http://schemas.microsoft.com/office/drawing/2014/main" val="20003"/>
                    </a:ext>
                  </a:extLst>
                </a:gridCol>
                <a:gridCol w="1807950">
                  <a:extLst>
                    <a:ext uri="{9D8B030D-6E8A-4147-A177-3AD203B41FA5}">
                      <a16:colId xmlns:a16="http://schemas.microsoft.com/office/drawing/2014/main" val="20004"/>
                    </a:ext>
                  </a:extLst>
                </a:gridCol>
              </a:tblGrid>
              <a:tr h="203225">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PROUD</a:t>
                      </a:r>
                      <a:endParaRPr b="1">
                        <a:solidFill>
                          <a:srgbClr val="FFFFFF"/>
                        </a:solidFill>
                        <a:latin typeface="Nunito"/>
                        <a:ea typeface="Nunito"/>
                        <a:cs typeface="Nunito"/>
                        <a:sym typeface="Nunito"/>
                      </a:endParaRPr>
                    </a:p>
                  </a:txBody>
                  <a:tcPr marL="0" marR="0" marT="0" marB="0" anchor="ctr">
                    <a:lnL w="9525"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6DA1EB"/>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AIM HIGH</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A383DC"/>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WORK HARD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EDB469"/>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KIND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85D0A2"/>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NO EXCUSES</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9525"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D58AC1"/>
                    </a:solidFill>
                  </a:tcPr>
                </a:tc>
                <a:extLst>
                  <a:ext uri="{0D108BD9-81ED-4DB2-BD59-A6C34878D82A}">
                    <a16:rowId xmlns:a16="http://schemas.microsoft.com/office/drawing/2014/main" val="10000"/>
                  </a:ext>
                </a:extLst>
              </a:tr>
            </a:tbl>
          </a:graphicData>
        </a:graphic>
      </p:graphicFrame>
      <p:sp>
        <p:nvSpPr>
          <p:cNvPr id="323" name="Google Shape;323;p40"/>
          <p:cNvSpPr txBox="1"/>
          <p:nvPr/>
        </p:nvSpPr>
        <p:spPr>
          <a:xfrm>
            <a:off x="96300" y="313275"/>
            <a:ext cx="8951400" cy="540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300" b="1">
                <a:solidFill>
                  <a:schemeClr val="accent1"/>
                </a:solidFill>
                <a:latin typeface="Chelsea Market"/>
                <a:ea typeface="Chelsea Market"/>
                <a:cs typeface="Chelsea Market"/>
                <a:sym typeface="Chelsea Market"/>
              </a:rPr>
              <a:t>Dunlosky’s Review of Learning Techniques</a:t>
            </a:r>
            <a:endParaRPr sz="100" b="1">
              <a:solidFill>
                <a:schemeClr val="accent1"/>
              </a:solidFill>
              <a:latin typeface="Chelsea Market"/>
              <a:ea typeface="Chelsea Market"/>
              <a:cs typeface="Chelsea Market"/>
              <a:sym typeface="Chelsea Marke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41"/>
          <p:cNvSpPr/>
          <p:nvPr/>
        </p:nvSpPr>
        <p:spPr>
          <a:xfrm>
            <a:off x="4059375" y="1245225"/>
            <a:ext cx="4819200" cy="2907600"/>
          </a:xfrm>
          <a:prstGeom prst="rect">
            <a:avLst/>
          </a:prstGeom>
          <a:solidFill>
            <a:schemeClr val="lt1"/>
          </a:solidFill>
          <a:ln w="28575"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rgbClr val="4A86E8"/>
              </a:solidFill>
            </a:endParaRPr>
          </a:p>
          <a:p>
            <a:pPr marL="0" lvl="0" indent="0" algn="ctr" rtl="0">
              <a:spcBef>
                <a:spcPts val="0"/>
              </a:spcBef>
              <a:spcAft>
                <a:spcPts val="0"/>
              </a:spcAft>
              <a:buNone/>
            </a:pPr>
            <a:endParaRPr b="1">
              <a:solidFill>
                <a:srgbClr val="4A86E8"/>
              </a:solidFill>
            </a:endParaRPr>
          </a:p>
          <a:p>
            <a:pPr marL="0" lvl="0" indent="0" algn="ctr" rtl="0">
              <a:spcBef>
                <a:spcPts val="0"/>
              </a:spcBef>
              <a:spcAft>
                <a:spcPts val="0"/>
              </a:spcAft>
              <a:buNone/>
            </a:pPr>
            <a:endParaRPr b="1">
              <a:solidFill>
                <a:srgbClr val="4A86E8"/>
              </a:solidFill>
            </a:endParaRPr>
          </a:p>
          <a:p>
            <a:pPr marL="0" lvl="0" indent="0" algn="ctr" rtl="0">
              <a:spcBef>
                <a:spcPts val="0"/>
              </a:spcBef>
              <a:spcAft>
                <a:spcPts val="0"/>
              </a:spcAft>
              <a:buNone/>
            </a:pPr>
            <a:endParaRPr b="1">
              <a:solidFill>
                <a:srgbClr val="4A86E8"/>
              </a:solidFill>
            </a:endParaRPr>
          </a:p>
          <a:p>
            <a:pPr marL="0" lvl="0" indent="0" algn="ctr" rtl="0">
              <a:spcBef>
                <a:spcPts val="0"/>
              </a:spcBef>
              <a:spcAft>
                <a:spcPts val="0"/>
              </a:spcAft>
              <a:buNone/>
            </a:pPr>
            <a:endParaRPr b="1">
              <a:solidFill>
                <a:srgbClr val="4A86E8"/>
              </a:solidFill>
            </a:endParaRPr>
          </a:p>
          <a:p>
            <a:pPr marL="0" lvl="0" indent="0" algn="ctr" rtl="0">
              <a:spcBef>
                <a:spcPts val="0"/>
              </a:spcBef>
              <a:spcAft>
                <a:spcPts val="0"/>
              </a:spcAft>
              <a:buNone/>
            </a:pPr>
            <a:endParaRPr b="1">
              <a:solidFill>
                <a:srgbClr val="4A86E8"/>
              </a:solidFill>
            </a:endParaRPr>
          </a:p>
          <a:p>
            <a:pPr marL="0" lvl="0" indent="0" algn="ctr" rtl="0">
              <a:spcBef>
                <a:spcPts val="0"/>
              </a:spcBef>
              <a:spcAft>
                <a:spcPts val="0"/>
              </a:spcAft>
              <a:buNone/>
            </a:pPr>
            <a:endParaRPr b="1">
              <a:solidFill>
                <a:srgbClr val="4A86E8"/>
              </a:solidFill>
            </a:endParaRPr>
          </a:p>
          <a:p>
            <a:pPr marL="0" lvl="0" indent="0" algn="ctr" rtl="0">
              <a:spcBef>
                <a:spcPts val="0"/>
              </a:spcBef>
              <a:spcAft>
                <a:spcPts val="0"/>
              </a:spcAft>
              <a:buClr>
                <a:schemeClr val="dk1"/>
              </a:buClr>
              <a:buSzPts val="1100"/>
              <a:buFont typeface="Arial"/>
              <a:buNone/>
            </a:pPr>
            <a:r>
              <a:rPr lang="en-GB" b="1">
                <a:solidFill>
                  <a:srgbClr val="4A86E8"/>
                </a:solidFill>
              </a:rPr>
              <a:t>My goal</a:t>
            </a:r>
            <a:endParaRPr b="1">
              <a:solidFill>
                <a:srgbClr val="4A86E8"/>
              </a:solidFill>
            </a:endParaRPr>
          </a:p>
          <a:p>
            <a:pPr marL="0" lvl="0" indent="0" algn="l" rtl="0">
              <a:spcBef>
                <a:spcPts val="0"/>
              </a:spcBef>
              <a:spcAft>
                <a:spcPts val="0"/>
              </a:spcAft>
              <a:buClr>
                <a:schemeClr val="dk1"/>
              </a:buClr>
              <a:buSzPts val="1100"/>
              <a:buFont typeface="Arial"/>
              <a:buNone/>
            </a:pPr>
            <a:endParaRPr b="1">
              <a:solidFill>
                <a:schemeClr val="accent1"/>
              </a:solidFill>
            </a:endParaRPr>
          </a:p>
          <a:p>
            <a:pPr marL="0" lvl="0" indent="0" algn="l" rtl="0">
              <a:spcBef>
                <a:spcPts val="0"/>
              </a:spcBef>
              <a:spcAft>
                <a:spcPts val="0"/>
              </a:spcAft>
              <a:buClr>
                <a:schemeClr val="dk1"/>
              </a:buClr>
              <a:buSzPts val="1100"/>
              <a:buFont typeface="Arial"/>
              <a:buNone/>
            </a:pPr>
            <a:r>
              <a:rPr lang="en-GB" b="1">
                <a:solidFill>
                  <a:srgbClr val="4A86E8"/>
                </a:solidFill>
                <a:latin typeface="Raleway"/>
                <a:ea typeface="Raleway"/>
                <a:cs typeface="Raleway"/>
                <a:sym typeface="Raleway"/>
              </a:rPr>
              <a:t>Use the questions as prompts to set an effective goal for yourself.</a:t>
            </a:r>
            <a:endParaRPr b="1">
              <a:solidFill>
                <a:srgbClr val="4A86E8"/>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b="1">
              <a:solidFill>
                <a:srgbClr val="4A86E8"/>
              </a:solidFill>
              <a:latin typeface="Raleway"/>
              <a:ea typeface="Raleway"/>
              <a:cs typeface="Raleway"/>
              <a:sym typeface="Raleway"/>
            </a:endParaRPr>
          </a:p>
          <a:p>
            <a:pPr marL="457200" lvl="0" indent="-317500" algn="l" rtl="0">
              <a:spcBef>
                <a:spcPts val="0"/>
              </a:spcBef>
              <a:spcAft>
                <a:spcPts val="0"/>
              </a:spcAft>
              <a:buClr>
                <a:srgbClr val="4A86E8"/>
              </a:buClr>
              <a:buSzPts val="1400"/>
              <a:buFont typeface="Raleway"/>
              <a:buAutoNum type="arabicParenR"/>
            </a:pPr>
            <a:r>
              <a:rPr lang="en-GB" b="1">
                <a:solidFill>
                  <a:srgbClr val="4A86E8"/>
                </a:solidFill>
                <a:latin typeface="Raleway"/>
                <a:ea typeface="Raleway"/>
                <a:cs typeface="Raleway"/>
                <a:sym typeface="Raleway"/>
              </a:rPr>
              <a:t>What is your goal?</a:t>
            </a:r>
            <a:endParaRPr b="1">
              <a:solidFill>
                <a:srgbClr val="4A86E8"/>
              </a:solidFill>
              <a:latin typeface="Raleway"/>
              <a:ea typeface="Raleway"/>
              <a:cs typeface="Raleway"/>
              <a:sym typeface="Raleway"/>
            </a:endParaRPr>
          </a:p>
          <a:p>
            <a:pPr marL="457200" lvl="0" indent="-317500" algn="l" rtl="0">
              <a:spcBef>
                <a:spcPts val="0"/>
              </a:spcBef>
              <a:spcAft>
                <a:spcPts val="0"/>
              </a:spcAft>
              <a:buClr>
                <a:srgbClr val="4A86E8"/>
              </a:buClr>
              <a:buSzPts val="1400"/>
              <a:buFont typeface="Raleway"/>
              <a:buAutoNum type="arabicParenR"/>
            </a:pPr>
            <a:r>
              <a:rPr lang="en-GB" b="1">
                <a:solidFill>
                  <a:srgbClr val="4A86E8"/>
                </a:solidFill>
                <a:latin typeface="Raleway"/>
                <a:ea typeface="Raleway"/>
                <a:cs typeface="Raleway"/>
                <a:sym typeface="Raleway"/>
              </a:rPr>
              <a:t>When will you do this? (set a date)</a:t>
            </a:r>
            <a:endParaRPr b="1">
              <a:solidFill>
                <a:srgbClr val="4A86E8"/>
              </a:solidFill>
              <a:latin typeface="Raleway"/>
              <a:ea typeface="Raleway"/>
              <a:cs typeface="Raleway"/>
              <a:sym typeface="Raleway"/>
            </a:endParaRPr>
          </a:p>
          <a:p>
            <a:pPr marL="457200" lvl="0" indent="-317500" algn="l" rtl="0">
              <a:spcBef>
                <a:spcPts val="0"/>
              </a:spcBef>
              <a:spcAft>
                <a:spcPts val="0"/>
              </a:spcAft>
              <a:buClr>
                <a:srgbClr val="4A86E8"/>
              </a:buClr>
              <a:buSzPts val="1400"/>
              <a:buFont typeface="Raleway"/>
              <a:buAutoNum type="arabicParenR"/>
            </a:pPr>
            <a:r>
              <a:rPr lang="en-GB" b="1">
                <a:solidFill>
                  <a:srgbClr val="4A86E8"/>
                </a:solidFill>
                <a:latin typeface="Raleway"/>
                <a:ea typeface="Raleway"/>
                <a:cs typeface="Raleway"/>
                <a:sym typeface="Raleway"/>
              </a:rPr>
              <a:t>Which class will you do this with?</a:t>
            </a:r>
            <a:endParaRPr b="1">
              <a:solidFill>
                <a:srgbClr val="4A86E8"/>
              </a:solidFill>
              <a:latin typeface="Raleway"/>
              <a:ea typeface="Raleway"/>
              <a:cs typeface="Raleway"/>
              <a:sym typeface="Raleway"/>
            </a:endParaRPr>
          </a:p>
          <a:p>
            <a:pPr marL="0" lvl="0" indent="0" algn="l" rtl="0">
              <a:spcBef>
                <a:spcPts val="0"/>
              </a:spcBef>
              <a:spcAft>
                <a:spcPts val="0"/>
              </a:spcAft>
              <a:buNone/>
            </a:pPr>
            <a:r>
              <a:rPr lang="en-GB" b="1">
                <a:solidFill>
                  <a:srgbClr val="4A86E8"/>
                </a:solidFill>
                <a:latin typeface="Raleway"/>
                <a:ea typeface="Raleway"/>
                <a:cs typeface="Raleway"/>
                <a:sym typeface="Raleway"/>
              </a:rPr>
              <a:t>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b="1">
              <a:solidFill>
                <a:srgbClr val="4A86E8"/>
              </a:solidFill>
              <a:latin typeface="Raleway"/>
              <a:ea typeface="Raleway"/>
              <a:cs typeface="Raleway"/>
              <a:sym typeface="Raleway"/>
            </a:endParaRPr>
          </a:p>
          <a:p>
            <a:pPr marL="0" lvl="0" indent="0" algn="l" rtl="0">
              <a:spcBef>
                <a:spcPts val="0"/>
              </a:spcBef>
              <a:spcAft>
                <a:spcPts val="0"/>
              </a:spcAft>
              <a:buNone/>
            </a:pPr>
            <a:endParaRPr b="1">
              <a:solidFill>
                <a:srgbClr val="4A86E8"/>
              </a:solidFill>
              <a:latin typeface="Raleway"/>
              <a:ea typeface="Raleway"/>
              <a:cs typeface="Raleway"/>
              <a:sym typeface="Raleway"/>
            </a:endParaRPr>
          </a:p>
          <a:p>
            <a:pPr marL="0" lvl="0" indent="0" algn="l" rtl="0">
              <a:spcBef>
                <a:spcPts val="0"/>
              </a:spcBef>
              <a:spcAft>
                <a:spcPts val="0"/>
              </a:spcAft>
              <a:buNone/>
            </a:pPr>
            <a:endParaRPr b="1">
              <a:solidFill>
                <a:srgbClr val="4A86E8"/>
              </a:solidFill>
              <a:latin typeface="Raleway"/>
              <a:ea typeface="Raleway"/>
              <a:cs typeface="Raleway"/>
              <a:sym typeface="Raleway"/>
            </a:endParaRPr>
          </a:p>
          <a:p>
            <a:pPr marL="0" lvl="0" indent="0" algn="l" rtl="0">
              <a:spcBef>
                <a:spcPts val="0"/>
              </a:spcBef>
              <a:spcAft>
                <a:spcPts val="0"/>
              </a:spcAft>
              <a:buNone/>
            </a:pPr>
            <a:endParaRPr b="1">
              <a:solidFill>
                <a:srgbClr val="4A86E8"/>
              </a:solidFill>
            </a:endParaRPr>
          </a:p>
          <a:p>
            <a:pPr marL="0" lvl="0" indent="0" algn="l" rtl="0">
              <a:spcBef>
                <a:spcPts val="0"/>
              </a:spcBef>
              <a:spcAft>
                <a:spcPts val="0"/>
              </a:spcAft>
              <a:buNone/>
            </a:pPr>
            <a:endParaRPr b="1">
              <a:solidFill>
                <a:srgbClr val="4A86E8"/>
              </a:solidFill>
            </a:endParaRPr>
          </a:p>
          <a:p>
            <a:pPr marL="0" lvl="0" indent="0" algn="l" rtl="0">
              <a:spcBef>
                <a:spcPts val="0"/>
              </a:spcBef>
              <a:spcAft>
                <a:spcPts val="0"/>
              </a:spcAft>
              <a:buNone/>
            </a:pPr>
            <a:endParaRPr b="1">
              <a:solidFill>
                <a:srgbClr val="4A86E8"/>
              </a:solidFill>
            </a:endParaRPr>
          </a:p>
          <a:p>
            <a:pPr marL="0" lvl="0" indent="0" algn="l" rtl="0">
              <a:spcBef>
                <a:spcPts val="0"/>
              </a:spcBef>
              <a:spcAft>
                <a:spcPts val="0"/>
              </a:spcAft>
              <a:buNone/>
            </a:pPr>
            <a:endParaRPr b="1">
              <a:solidFill>
                <a:srgbClr val="4A86E8"/>
              </a:solidFill>
            </a:endParaRPr>
          </a:p>
          <a:p>
            <a:pPr marL="0" lvl="0" indent="0" algn="l" rtl="0">
              <a:spcBef>
                <a:spcPts val="0"/>
              </a:spcBef>
              <a:spcAft>
                <a:spcPts val="0"/>
              </a:spcAft>
              <a:buNone/>
            </a:pPr>
            <a:endParaRPr b="1">
              <a:solidFill>
                <a:srgbClr val="4A86E8"/>
              </a:solidFill>
            </a:endParaRPr>
          </a:p>
          <a:p>
            <a:pPr marL="0" lvl="0" indent="0" algn="l" rtl="0">
              <a:spcBef>
                <a:spcPts val="0"/>
              </a:spcBef>
              <a:spcAft>
                <a:spcPts val="0"/>
              </a:spcAft>
              <a:buNone/>
            </a:pPr>
            <a:endParaRPr b="1">
              <a:solidFill>
                <a:srgbClr val="4A86E8"/>
              </a:solidFill>
            </a:endParaRPr>
          </a:p>
        </p:txBody>
      </p:sp>
      <p:sp>
        <p:nvSpPr>
          <p:cNvPr id="329" name="Google Shape;329;p41"/>
          <p:cNvSpPr txBox="1"/>
          <p:nvPr/>
        </p:nvSpPr>
        <p:spPr>
          <a:xfrm>
            <a:off x="435225" y="197825"/>
            <a:ext cx="8300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graphicFrame>
        <p:nvGraphicFramePr>
          <p:cNvPr id="330" name="Google Shape;330;p41"/>
          <p:cNvGraphicFramePr/>
          <p:nvPr/>
        </p:nvGraphicFramePr>
        <p:xfrm>
          <a:off x="48338" y="46275"/>
          <a:ext cx="3000000" cy="3000000"/>
        </p:xfrm>
        <a:graphic>
          <a:graphicData uri="http://schemas.openxmlformats.org/drawingml/2006/table">
            <a:tbl>
              <a:tblPr>
                <a:noFill/>
                <a:tableStyleId>{4AC7FBAF-16F5-46C3-A64E-14511282E12C}</a:tableStyleId>
              </a:tblPr>
              <a:tblGrid>
                <a:gridCol w="1807950">
                  <a:extLst>
                    <a:ext uri="{9D8B030D-6E8A-4147-A177-3AD203B41FA5}">
                      <a16:colId xmlns:a16="http://schemas.microsoft.com/office/drawing/2014/main" val="20000"/>
                    </a:ext>
                  </a:extLst>
                </a:gridCol>
                <a:gridCol w="1807950">
                  <a:extLst>
                    <a:ext uri="{9D8B030D-6E8A-4147-A177-3AD203B41FA5}">
                      <a16:colId xmlns:a16="http://schemas.microsoft.com/office/drawing/2014/main" val="20001"/>
                    </a:ext>
                  </a:extLst>
                </a:gridCol>
                <a:gridCol w="1807950">
                  <a:extLst>
                    <a:ext uri="{9D8B030D-6E8A-4147-A177-3AD203B41FA5}">
                      <a16:colId xmlns:a16="http://schemas.microsoft.com/office/drawing/2014/main" val="20002"/>
                    </a:ext>
                  </a:extLst>
                </a:gridCol>
                <a:gridCol w="1807950">
                  <a:extLst>
                    <a:ext uri="{9D8B030D-6E8A-4147-A177-3AD203B41FA5}">
                      <a16:colId xmlns:a16="http://schemas.microsoft.com/office/drawing/2014/main" val="20003"/>
                    </a:ext>
                  </a:extLst>
                </a:gridCol>
                <a:gridCol w="1807950">
                  <a:extLst>
                    <a:ext uri="{9D8B030D-6E8A-4147-A177-3AD203B41FA5}">
                      <a16:colId xmlns:a16="http://schemas.microsoft.com/office/drawing/2014/main" val="20004"/>
                    </a:ext>
                  </a:extLst>
                </a:gridCol>
              </a:tblGrid>
              <a:tr h="203225">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PROUD</a:t>
                      </a:r>
                      <a:endParaRPr b="1">
                        <a:solidFill>
                          <a:srgbClr val="FFFFFF"/>
                        </a:solidFill>
                        <a:latin typeface="Nunito"/>
                        <a:ea typeface="Nunito"/>
                        <a:cs typeface="Nunito"/>
                        <a:sym typeface="Nunito"/>
                      </a:endParaRPr>
                    </a:p>
                  </a:txBody>
                  <a:tcPr marL="0" marR="0" marT="0" marB="0" anchor="ctr">
                    <a:lnL w="9525"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6DA1EB"/>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AIM HIGH</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A383DC"/>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WORK HARD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EDB469"/>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KIND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85D0A2"/>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NO EXCUSES</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9525"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D58AC1"/>
                    </a:solidFill>
                  </a:tcPr>
                </a:tc>
                <a:extLst>
                  <a:ext uri="{0D108BD9-81ED-4DB2-BD59-A6C34878D82A}">
                    <a16:rowId xmlns:a16="http://schemas.microsoft.com/office/drawing/2014/main" val="10000"/>
                  </a:ext>
                </a:extLst>
              </a:tr>
            </a:tbl>
          </a:graphicData>
        </a:graphic>
      </p:graphicFrame>
      <p:graphicFrame>
        <p:nvGraphicFramePr>
          <p:cNvPr id="331" name="Google Shape;331;p41"/>
          <p:cNvGraphicFramePr/>
          <p:nvPr/>
        </p:nvGraphicFramePr>
        <p:xfrm>
          <a:off x="48338" y="4892500"/>
          <a:ext cx="3000000" cy="3000000"/>
        </p:xfrm>
        <a:graphic>
          <a:graphicData uri="http://schemas.openxmlformats.org/drawingml/2006/table">
            <a:tbl>
              <a:tblPr>
                <a:noFill/>
                <a:tableStyleId>{4AC7FBAF-16F5-46C3-A64E-14511282E12C}</a:tableStyleId>
              </a:tblPr>
              <a:tblGrid>
                <a:gridCol w="1807950">
                  <a:extLst>
                    <a:ext uri="{9D8B030D-6E8A-4147-A177-3AD203B41FA5}">
                      <a16:colId xmlns:a16="http://schemas.microsoft.com/office/drawing/2014/main" val="20000"/>
                    </a:ext>
                  </a:extLst>
                </a:gridCol>
                <a:gridCol w="1807950">
                  <a:extLst>
                    <a:ext uri="{9D8B030D-6E8A-4147-A177-3AD203B41FA5}">
                      <a16:colId xmlns:a16="http://schemas.microsoft.com/office/drawing/2014/main" val="20001"/>
                    </a:ext>
                  </a:extLst>
                </a:gridCol>
                <a:gridCol w="1807950">
                  <a:extLst>
                    <a:ext uri="{9D8B030D-6E8A-4147-A177-3AD203B41FA5}">
                      <a16:colId xmlns:a16="http://schemas.microsoft.com/office/drawing/2014/main" val="20002"/>
                    </a:ext>
                  </a:extLst>
                </a:gridCol>
                <a:gridCol w="1807950">
                  <a:extLst>
                    <a:ext uri="{9D8B030D-6E8A-4147-A177-3AD203B41FA5}">
                      <a16:colId xmlns:a16="http://schemas.microsoft.com/office/drawing/2014/main" val="20003"/>
                    </a:ext>
                  </a:extLst>
                </a:gridCol>
                <a:gridCol w="1807950">
                  <a:extLst>
                    <a:ext uri="{9D8B030D-6E8A-4147-A177-3AD203B41FA5}">
                      <a16:colId xmlns:a16="http://schemas.microsoft.com/office/drawing/2014/main" val="20004"/>
                    </a:ext>
                  </a:extLst>
                </a:gridCol>
              </a:tblGrid>
              <a:tr h="203225">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PROUD</a:t>
                      </a:r>
                      <a:endParaRPr b="1">
                        <a:solidFill>
                          <a:srgbClr val="FFFFFF"/>
                        </a:solidFill>
                        <a:latin typeface="Nunito"/>
                        <a:ea typeface="Nunito"/>
                        <a:cs typeface="Nunito"/>
                        <a:sym typeface="Nunito"/>
                      </a:endParaRPr>
                    </a:p>
                  </a:txBody>
                  <a:tcPr marL="0" marR="0" marT="0" marB="0" anchor="ctr">
                    <a:lnL w="9525"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6DA1EB"/>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AIM HIGH</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A383DC"/>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WORK HARD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EDB469"/>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KIND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85D0A2"/>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NO EXCUSES</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9525"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D58AC1"/>
                    </a:solidFill>
                  </a:tcPr>
                </a:tc>
                <a:extLst>
                  <a:ext uri="{0D108BD9-81ED-4DB2-BD59-A6C34878D82A}">
                    <a16:rowId xmlns:a16="http://schemas.microsoft.com/office/drawing/2014/main" val="10000"/>
                  </a:ext>
                </a:extLst>
              </a:tr>
            </a:tbl>
          </a:graphicData>
        </a:graphic>
      </p:graphicFrame>
      <p:sp>
        <p:nvSpPr>
          <p:cNvPr id="332" name="Google Shape;332;p41"/>
          <p:cNvSpPr txBox="1"/>
          <p:nvPr/>
        </p:nvSpPr>
        <p:spPr>
          <a:xfrm>
            <a:off x="1609200" y="450375"/>
            <a:ext cx="6379200" cy="600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700" b="1">
                <a:solidFill>
                  <a:schemeClr val="accent1"/>
                </a:solidFill>
                <a:latin typeface="Chelsea Market"/>
                <a:ea typeface="Chelsea Market"/>
                <a:cs typeface="Chelsea Market"/>
                <a:sym typeface="Chelsea Market"/>
              </a:rPr>
              <a:t>GOAL SETTING</a:t>
            </a:r>
            <a:endParaRPr sz="2700" b="1">
              <a:solidFill>
                <a:schemeClr val="accent1"/>
              </a:solidFill>
              <a:latin typeface="Chelsea Market"/>
              <a:ea typeface="Chelsea Market"/>
              <a:cs typeface="Chelsea Market"/>
              <a:sym typeface="Chelsea Market"/>
            </a:endParaRPr>
          </a:p>
        </p:txBody>
      </p:sp>
      <p:sp>
        <p:nvSpPr>
          <p:cNvPr id="333" name="Google Shape;333;p41"/>
          <p:cNvSpPr txBox="1"/>
          <p:nvPr/>
        </p:nvSpPr>
        <p:spPr>
          <a:xfrm>
            <a:off x="341425" y="1245225"/>
            <a:ext cx="3515100" cy="3532500"/>
          </a:xfrm>
          <a:prstGeom prst="rect">
            <a:avLst/>
          </a:prstGeom>
          <a:noFill/>
          <a:ln w="19050" cap="flat" cmpd="sng">
            <a:solidFill>
              <a:srgbClr val="4A86E8"/>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GB" sz="1200" b="1">
                <a:solidFill>
                  <a:srgbClr val="4A86E8"/>
                </a:solidFill>
                <a:latin typeface="Raleway"/>
                <a:ea typeface="Raleway"/>
                <a:cs typeface="Raleway"/>
                <a:sym typeface="Raleway"/>
              </a:rPr>
              <a:t>Session takeaways: </a:t>
            </a:r>
            <a:endParaRPr sz="1200" b="1">
              <a:solidFill>
                <a:srgbClr val="4A86E8"/>
              </a:solidFill>
              <a:latin typeface="Raleway"/>
              <a:ea typeface="Raleway"/>
              <a:cs typeface="Raleway"/>
              <a:sym typeface="Raleway"/>
            </a:endParaRPr>
          </a:p>
          <a:p>
            <a:pPr marL="0" lvl="0" indent="0" algn="l" rtl="0">
              <a:lnSpc>
                <a:spcPct val="150000"/>
              </a:lnSpc>
              <a:spcBef>
                <a:spcPts val="0"/>
              </a:spcBef>
              <a:spcAft>
                <a:spcPts val="0"/>
              </a:spcAft>
              <a:buNone/>
            </a:pPr>
            <a:endParaRPr sz="1200" b="1">
              <a:solidFill>
                <a:srgbClr val="4A86E8"/>
              </a:solidFill>
              <a:latin typeface="Raleway"/>
              <a:ea typeface="Raleway"/>
              <a:cs typeface="Raleway"/>
              <a:sym typeface="Raleway"/>
            </a:endParaRPr>
          </a:p>
          <a:p>
            <a:pPr marL="457200" lvl="0" indent="-304800" algn="l" rtl="0">
              <a:lnSpc>
                <a:spcPct val="150000"/>
              </a:lnSpc>
              <a:spcBef>
                <a:spcPts val="0"/>
              </a:spcBef>
              <a:spcAft>
                <a:spcPts val="0"/>
              </a:spcAft>
              <a:buClr>
                <a:srgbClr val="4A86E8"/>
              </a:buClr>
              <a:buSzPts val="1200"/>
              <a:buFont typeface="Raleway"/>
              <a:buChar char="★"/>
            </a:pPr>
            <a:r>
              <a:rPr lang="en-GB" sz="1200" b="1">
                <a:solidFill>
                  <a:srgbClr val="4A86E8"/>
                </a:solidFill>
                <a:latin typeface="Raleway"/>
                <a:ea typeface="Raleway"/>
                <a:cs typeface="Raleway"/>
                <a:sym typeface="Raleway"/>
              </a:rPr>
              <a:t>To understand the importance and role of metacognition in supporting learners</a:t>
            </a:r>
            <a:endParaRPr sz="1200" b="1">
              <a:solidFill>
                <a:srgbClr val="4A86E8"/>
              </a:solidFill>
              <a:latin typeface="Raleway"/>
              <a:ea typeface="Raleway"/>
              <a:cs typeface="Raleway"/>
              <a:sym typeface="Raleway"/>
            </a:endParaRPr>
          </a:p>
          <a:p>
            <a:pPr marL="457200" lvl="0" indent="-304800" algn="l" rtl="0">
              <a:lnSpc>
                <a:spcPct val="150000"/>
              </a:lnSpc>
              <a:spcBef>
                <a:spcPts val="0"/>
              </a:spcBef>
              <a:spcAft>
                <a:spcPts val="0"/>
              </a:spcAft>
              <a:buClr>
                <a:srgbClr val="4A86E8"/>
              </a:buClr>
              <a:buSzPts val="1200"/>
              <a:buFont typeface="Raleway"/>
              <a:buChar char="★"/>
            </a:pPr>
            <a:r>
              <a:rPr lang="en-GB" sz="1200" b="1">
                <a:solidFill>
                  <a:srgbClr val="4A86E8"/>
                </a:solidFill>
                <a:latin typeface="Raleway"/>
                <a:ea typeface="Raleway"/>
                <a:cs typeface="Raleway"/>
                <a:sym typeface="Raleway"/>
              </a:rPr>
              <a:t>To learn more about the EEF’s plan, monitor, evaluate model</a:t>
            </a:r>
            <a:endParaRPr sz="1200" b="1">
              <a:solidFill>
                <a:srgbClr val="4A86E8"/>
              </a:solidFill>
              <a:latin typeface="Raleway"/>
              <a:ea typeface="Raleway"/>
              <a:cs typeface="Raleway"/>
              <a:sym typeface="Raleway"/>
            </a:endParaRPr>
          </a:p>
          <a:p>
            <a:pPr marL="457200" lvl="0" indent="-304800" algn="l" rtl="0">
              <a:lnSpc>
                <a:spcPct val="150000"/>
              </a:lnSpc>
              <a:spcBef>
                <a:spcPts val="0"/>
              </a:spcBef>
              <a:spcAft>
                <a:spcPts val="0"/>
              </a:spcAft>
              <a:buClr>
                <a:srgbClr val="4A86E8"/>
              </a:buClr>
              <a:buSzPts val="1200"/>
              <a:buFont typeface="Raleway"/>
              <a:buChar char="★"/>
            </a:pPr>
            <a:r>
              <a:rPr lang="en-GB" sz="1200" b="1">
                <a:solidFill>
                  <a:srgbClr val="4A86E8"/>
                </a:solidFill>
                <a:latin typeface="Raleway"/>
                <a:ea typeface="Raleway"/>
                <a:cs typeface="Raleway"/>
                <a:sym typeface="Raleway"/>
              </a:rPr>
              <a:t>To learn more about Michalsky’s metacognitive model </a:t>
            </a:r>
            <a:endParaRPr sz="1200" b="1">
              <a:solidFill>
                <a:srgbClr val="4A86E8"/>
              </a:solidFill>
              <a:latin typeface="Raleway"/>
              <a:ea typeface="Raleway"/>
              <a:cs typeface="Raleway"/>
              <a:sym typeface="Raleway"/>
            </a:endParaRPr>
          </a:p>
          <a:p>
            <a:pPr marL="457200" lvl="0" indent="-304800" algn="l" rtl="0">
              <a:lnSpc>
                <a:spcPct val="150000"/>
              </a:lnSpc>
              <a:spcBef>
                <a:spcPts val="0"/>
              </a:spcBef>
              <a:spcAft>
                <a:spcPts val="0"/>
              </a:spcAft>
              <a:buClr>
                <a:srgbClr val="4A86E8"/>
              </a:buClr>
              <a:buSzPts val="1200"/>
              <a:buFont typeface="Raleway"/>
              <a:buChar char="★"/>
            </a:pPr>
            <a:r>
              <a:rPr lang="en-GB" sz="1200" b="1">
                <a:solidFill>
                  <a:srgbClr val="4A86E8"/>
                </a:solidFill>
                <a:latin typeface="Raleway"/>
                <a:ea typeface="Raleway"/>
                <a:cs typeface="Raleway"/>
                <a:sym typeface="Raleway"/>
              </a:rPr>
              <a:t>To identify and evaluate strategies to explicitly teach students how to learn metacognitively</a:t>
            </a:r>
            <a:endParaRPr sz="1200" b="1">
              <a:solidFill>
                <a:srgbClr val="4A86E8"/>
              </a:solidFill>
              <a:latin typeface="Raleway"/>
              <a:ea typeface="Raleway"/>
              <a:cs typeface="Raleway"/>
              <a:sym typeface="Raleway"/>
            </a:endParaRPr>
          </a:p>
        </p:txBody>
      </p:sp>
      <p:sp>
        <p:nvSpPr>
          <p:cNvPr id="334" name="Google Shape;334;p41"/>
          <p:cNvSpPr txBox="1"/>
          <p:nvPr/>
        </p:nvSpPr>
        <p:spPr>
          <a:xfrm>
            <a:off x="4407575" y="4229063"/>
            <a:ext cx="3814200" cy="615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a:solidFill>
                  <a:srgbClr val="4A86E8"/>
                </a:solidFill>
              </a:rPr>
              <a:t>On a scale of 1-10, how likely are you to achieve this goal?</a:t>
            </a:r>
            <a:endParaRPr>
              <a:solidFill>
                <a:srgbClr val="4A86E8"/>
              </a:solidFill>
            </a:endParaRPr>
          </a:p>
        </p:txBody>
      </p:sp>
      <p:sp>
        <p:nvSpPr>
          <p:cNvPr id="335" name="Google Shape;335;p41"/>
          <p:cNvSpPr/>
          <p:nvPr/>
        </p:nvSpPr>
        <p:spPr>
          <a:xfrm>
            <a:off x="8379975" y="4345375"/>
            <a:ext cx="498600" cy="348300"/>
          </a:xfrm>
          <a:prstGeom prst="rect">
            <a:avLst/>
          </a:prstGeom>
          <a:noFill/>
          <a:ln w="28575"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6" name="Google Shape;336;p41"/>
          <p:cNvPicPr preferRelativeResize="0"/>
          <p:nvPr/>
        </p:nvPicPr>
        <p:blipFill>
          <a:blip r:embed="rId3">
            <a:alphaModFix/>
          </a:blip>
          <a:stretch>
            <a:fillRect/>
          </a:stretch>
        </p:blipFill>
        <p:spPr>
          <a:xfrm>
            <a:off x="341425" y="311625"/>
            <a:ext cx="1186500" cy="791100"/>
          </a:xfrm>
          <a:prstGeom prst="ellipse">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graphicFrame>
        <p:nvGraphicFramePr>
          <p:cNvPr id="341" name="Google Shape;341;p42"/>
          <p:cNvGraphicFramePr/>
          <p:nvPr/>
        </p:nvGraphicFramePr>
        <p:xfrm>
          <a:off x="48338" y="-36125"/>
          <a:ext cx="3000000" cy="3000000"/>
        </p:xfrm>
        <a:graphic>
          <a:graphicData uri="http://schemas.openxmlformats.org/drawingml/2006/table">
            <a:tbl>
              <a:tblPr>
                <a:noFill/>
                <a:tableStyleId>{4AC7FBAF-16F5-46C3-A64E-14511282E12C}</a:tableStyleId>
              </a:tblPr>
              <a:tblGrid>
                <a:gridCol w="1828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377225">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PROUD</a:t>
                      </a:r>
                      <a:endParaRPr b="1">
                        <a:solidFill>
                          <a:srgbClr val="FFFFFF"/>
                        </a:solidFill>
                        <a:latin typeface="Nunito"/>
                        <a:ea typeface="Nunito"/>
                        <a:cs typeface="Nunito"/>
                        <a:sym typeface="Nunito"/>
                      </a:endParaRPr>
                    </a:p>
                  </a:txBody>
                  <a:tcPr marL="0" marR="0" marT="0" marB="0" anchor="ctr">
                    <a:lnL w="9525"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6DA1EB"/>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AIM HIGH</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A383DC"/>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WORK HARD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EDB469"/>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KIND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85D0A2"/>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NO EXCUSES</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9525"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D58AC1"/>
                    </a:solidFill>
                  </a:tcPr>
                </a:tc>
                <a:extLst>
                  <a:ext uri="{0D108BD9-81ED-4DB2-BD59-A6C34878D82A}">
                    <a16:rowId xmlns:a16="http://schemas.microsoft.com/office/drawing/2014/main" val="10000"/>
                  </a:ext>
                </a:extLst>
              </a:tr>
            </a:tbl>
          </a:graphicData>
        </a:graphic>
      </p:graphicFrame>
      <p:pic>
        <p:nvPicPr>
          <p:cNvPr id="342" name="Google Shape;342;p42"/>
          <p:cNvPicPr preferRelativeResize="0"/>
          <p:nvPr/>
        </p:nvPicPr>
        <p:blipFill>
          <a:blip r:embed="rId3">
            <a:alphaModFix/>
          </a:blip>
          <a:stretch>
            <a:fillRect/>
          </a:stretch>
        </p:blipFill>
        <p:spPr>
          <a:xfrm>
            <a:off x="4857350" y="341100"/>
            <a:ext cx="4332000" cy="4802400"/>
          </a:xfrm>
          <a:prstGeom prst="rect">
            <a:avLst/>
          </a:prstGeom>
          <a:noFill/>
          <a:ln>
            <a:noFill/>
          </a:ln>
        </p:spPr>
      </p:pic>
      <p:sp>
        <p:nvSpPr>
          <p:cNvPr id="343" name="Google Shape;343;p42"/>
          <p:cNvSpPr txBox="1"/>
          <p:nvPr/>
        </p:nvSpPr>
        <p:spPr>
          <a:xfrm>
            <a:off x="48350" y="341100"/>
            <a:ext cx="4809000" cy="480240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sz="2000" b="1">
                <a:solidFill>
                  <a:srgbClr val="4A86E8"/>
                </a:solidFill>
                <a:latin typeface="Chelsea Market"/>
                <a:ea typeface="Chelsea Market"/>
                <a:cs typeface="Chelsea Market"/>
                <a:sym typeface="Chelsea Market"/>
              </a:rPr>
              <a:t>REVIEWING LEARNING </a:t>
            </a:r>
            <a:endParaRPr sz="2000" b="1">
              <a:solidFill>
                <a:srgbClr val="4A86E8"/>
              </a:solidFill>
              <a:latin typeface="Chelsea Market"/>
              <a:ea typeface="Chelsea Market"/>
              <a:cs typeface="Chelsea Market"/>
              <a:sym typeface="Chelsea Market"/>
            </a:endParaRPr>
          </a:p>
          <a:p>
            <a:pPr marL="0" lvl="0" indent="0" algn="l" rtl="0">
              <a:spcBef>
                <a:spcPts val="0"/>
              </a:spcBef>
              <a:spcAft>
                <a:spcPts val="0"/>
              </a:spcAft>
              <a:buNone/>
            </a:pPr>
            <a:endParaRPr sz="2000" b="1">
              <a:solidFill>
                <a:srgbClr val="4A86E8"/>
              </a:solidFill>
              <a:latin typeface="Quicksand"/>
              <a:ea typeface="Quicksand"/>
              <a:cs typeface="Quicksand"/>
              <a:sym typeface="Quicksand"/>
            </a:endParaRPr>
          </a:p>
          <a:p>
            <a:pPr marL="457200" lvl="0" indent="-355600" algn="l" rtl="0">
              <a:spcBef>
                <a:spcPts val="0"/>
              </a:spcBef>
              <a:spcAft>
                <a:spcPts val="0"/>
              </a:spcAft>
              <a:buClr>
                <a:srgbClr val="4A86E8"/>
              </a:buClr>
              <a:buSzPts val="2000"/>
              <a:buFont typeface="Raleway"/>
              <a:buAutoNum type="arabicPeriod"/>
            </a:pPr>
            <a:r>
              <a:rPr lang="en-GB" sz="2000" b="1">
                <a:solidFill>
                  <a:srgbClr val="4A86E8"/>
                </a:solidFill>
                <a:latin typeface="Raleway"/>
                <a:ea typeface="Raleway"/>
                <a:cs typeface="Raleway"/>
                <a:sym typeface="Raleway"/>
              </a:rPr>
              <a:t>List the 5 step approach to introducing new knowledge</a:t>
            </a:r>
            <a:endParaRPr sz="2000" b="1">
              <a:solidFill>
                <a:srgbClr val="4A86E8"/>
              </a:solidFill>
              <a:latin typeface="Raleway"/>
              <a:ea typeface="Raleway"/>
              <a:cs typeface="Raleway"/>
              <a:sym typeface="Raleway"/>
            </a:endParaRPr>
          </a:p>
          <a:p>
            <a:pPr marL="457200" lvl="0" indent="0" algn="l" rtl="0">
              <a:spcBef>
                <a:spcPts val="0"/>
              </a:spcBef>
              <a:spcAft>
                <a:spcPts val="0"/>
              </a:spcAft>
              <a:buNone/>
            </a:pPr>
            <a:r>
              <a:rPr lang="en-GB" sz="2000" b="1">
                <a:solidFill>
                  <a:srgbClr val="4A86E8"/>
                </a:solidFill>
                <a:latin typeface="Raleway"/>
                <a:ea typeface="Raleway"/>
                <a:cs typeface="Raleway"/>
                <a:sym typeface="Raleway"/>
              </a:rPr>
              <a:t>(hint: Rosenshine’s Principles)</a:t>
            </a:r>
            <a:endParaRPr sz="2000" b="1">
              <a:solidFill>
                <a:srgbClr val="4A86E8"/>
              </a:solidFill>
              <a:latin typeface="Raleway"/>
              <a:ea typeface="Raleway"/>
              <a:cs typeface="Raleway"/>
              <a:sym typeface="Raleway"/>
            </a:endParaRPr>
          </a:p>
          <a:p>
            <a:pPr marL="457200" lvl="0" indent="-355600" algn="l" rtl="0">
              <a:spcBef>
                <a:spcPts val="0"/>
              </a:spcBef>
              <a:spcAft>
                <a:spcPts val="0"/>
              </a:spcAft>
              <a:buClr>
                <a:srgbClr val="4A86E8"/>
              </a:buClr>
              <a:buSzPts val="2000"/>
              <a:buFont typeface="Raleway"/>
              <a:buAutoNum type="arabicPeriod"/>
            </a:pPr>
            <a:r>
              <a:rPr lang="en-GB" sz="2000" b="1">
                <a:solidFill>
                  <a:srgbClr val="4A86E8"/>
                </a:solidFill>
                <a:latin typeface="Raleway"/>
                <a:ea typeface="Raleway"/>
                <a:cs typeface="Raleway"/>
                <a:sym typeface="Raleway"/>
              </a:rPr>
              <a:t>What is the working and long term memory?</a:t>
            </a:r>
            <a:endParaRPr sz="2000" b="1">
              <a:solidFill>
                <a:srgbClr val="4A86E8"/>
              </a:solidFill>
              <a:latin typeface="Raleway"/>
              <a:ea typeface="Raleway"/>
              <a:cs typeface="Raleway"/>
              <a:sym typeface="Raleway"/>
            </a:endParaRPr>
          </a:p>
          <a:p>
            <a:pPr marL="457200" lvl="0" indent="-355600" algn="l" rtl="0">
              <a:spcBef>
                <a:spcPts val="0"/>
              </a:spcBef>
              <a:spcAft>
                <a:spcPts val="0"/>
              </a:spcAft>
              <a:buClr>
                <a:srgbClr val="4A86E8"/>
              </a:buClr>
              <a:buSzPts val="2000"/>
              <a:buFont typeface="Raleway"/>
              <a:buAutoNum type="arabicPeriod"/>
            </a:pPr>
            <a:r>
              <a:rPr lang="en-GB" sz="2000" b="1">
                <a:solidFill>
                  <a:srgbClr val="4A86E8"/>
                </a:solidFill>
                <a:latin typeface="Raleway"/>
                <a:ea typeface="Raleway"/>
                <a:cs typeface="Raleway"/>
                <a:sym typeface="Raleway"/>
              </a:rPr>
              <a:t>Explain the forgetting curve and why it is important. </a:t>
            </a:r>
            <a:endParaRPr sz="2000" b="1">
              <a:solidFill>
                <a:srgbClr val="4A86E8"/>
              </a:solidFill>
              <a:latin typeface="Raleway"/>
              <a:ea typeface="Raleway"/>
              <a:cs typeface="Raleway"/>
              <a:sym typeface="Raleway"/>
            </a:endParaRPr>
          </a:p>
          <a:p>
            <a:pPr marL="457200" lvl="0" indent="-355600" algn="l" rtl="0">
              <a:spcBef>
                <a:spcPts val="0"/>
              </a:spcBef>
              <a:spcAft>
                <a:spcPts val="0"/>
              </a:spcAft>
              <a:buClr>
                <a:srgbClr val="4A86E8"/>
              </a:buClr>
              <a:buSzPts val="2000"/>
              <a:buFont typeface="Raleway"/>
              <a:buAutoNum type="arabicPeriod"/>
            </a:pPr>
            <a:r>
              <a:rPr lang="en-GB" sz="2000" b="1">
                <a:solidFill>
                  <a:srgbClr val="4A86E8"/>
                </a:solidFill>
                <a:latin typeface="Raleway"/>
                <a:ea typeface="Raleway"/>
                <a:cs typeface="Raleway"/>
                <a:sym typeface="Raleway"/>
              </a:rPr>
              <a:t>What does the term metacognition mean according to the EEF? </a:t>
            </a:r>
            <a:endParaRPr sz="2000" b="1">
              <a:solidFill>
                <a:srgbClr val="4A86E8"/>
              </a:solidFill>
              <a:latin typeface="Raleway"/>
              <a:ea typeface="Raleway"/>
              <a:cs typeface="Raleway"/>
              <a:sym typeface="Raleway"/>
            </a:endParaRPr>
          </a:p>
          <a:p>
            <a:pPr marL="457200" lvl="0" indent="-355600" algn="l" rtl="0">
              <a:spcBef>
                <a:spcPts val="0"/>
              </a:spcBef>
              <a:spcAft>
                <a:spcPts val="0"/>
              </a:spcAft>
              <a:buClr>
                <a:srgbClr val="4A86E8"/>
              </a:buClr>
              <a:buSzPts val="2000"/>
              <a:buFont typeface="Raleway"/>
              <a:buAutoNum type="arabicPeriod"/>
            </a:pPr>
            <a:r>
              <a:rPr lang="en-GB" sz="2000" b="1">
                <a:solidFill>
                  <a:srgbClr val="4A86E8"/>
                </a:solidFill>
                <a:latin typeface="Raleway"/>
                <a:ea typeface="Raleway"/>
                <a:cs typeface="Raleway"/>
                <a:sym typeface="Raleway"/>
              </a:rPr>
              <a:t>Name two strategies from today’s session.</a:t>
            </a:r>
            <a:endParaRPr sz="2000" b="1">
              <a:solidFill>
                <a:srgbClr val="4A86E8"/>
              </a:solidFill>
              <a:latin typeface="Raleway"/>
              <a:ea typeface="Raleway"/>
              <a:cs typeface="Raleway"/>
              <a:sym typeface="Raleway"/>
            </a:endParaRPr>
          </a:p>
          <a:p>
            <a:pPr marL="0" lvl="0" indent="0" algn="l" rtl="0">
              <a:spcBef>
                <a:spcPts val="0"/>
              </a:spcBef>
              <a:spcAft>
                <a:spcPts val="0"/>
              </a:spcAft>
              <a:buNone/>
            </a:pPr>
            <a:endParaRPr sz="2000" b="1">
              <a:solidFill>
                <a:srgbClr val="4A86E8"/>
              </a:solidFill>
              <a:latin typeface="Quicksand"/>
              <a:ea typeface="Quicksand"/>
              <a:cs typeface="Quicksand"/>
              <a:sym typeface="Quicksan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6"/>
          <p:cNvSpPr txBox="1"/>
          <p:nvPr/>
        </p:nvSpPr>
        <p:spPr>
          <a:xfrm>
            <a:off x="683225" y="311525"/>
            <a:ext cx="81390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600" b="1">
                <a:solidFill>
                  <a:schemeClr val="accent1"/>
                </a:solidFill>
                <a:latin typeface="Chelsea Market"/>
                <a:ea typeface="Chelsea Market"/>
                <a:cs typeface="Chelsea Market"/>
                <a:sym typeface="Chelsea Market"/>
              </a:rPr>
              <a:t>How does this link to the ECF? </a:t>
            </a:r>
            <a:endParaRPr sz="2600" b="1">
              <a:solidFill>
                <a:schemeClr val="accent1"/>
              </a:solidFill>
              <a:latin typeface="Chelsea Market"/>
              <a:ea typeface="Chelsea Market"/>
              <a:cs typeface="Chelsea Market"/>
              <a:sym typeface="Chelsea Market"/>
            </a:endParaRPr>
          </a:p>
        </p:txBody>
      </p:sp>
      <p:graphicFrame>
        <p:nvGraphicFramePr>
          <p:cNvPr id="88" name="Google Shape;88;p16"/>
          <p:cNvGraphicFramePr/>
          <p:nvPr/>
        </p:nvGraphicFramePr>
        <p:xfrm>
          <a:off x="48338" y="46275"/>
          <a:ext cx="3000000" cy="3000000"/>
        </p:xfrm>
        <a:graphic>
          <a:graphicData uri="http://schemas.openxmlformats.org/drawingml/2006/table">
            <a:tbl>
              <a:tblPr>
                <a:noFill/>
                <a:tableStyleId>{4AC7FBAF-16F5-46C3-A64E-14511282E12C}</a:tableStyleId>
              </a:tblPr>
              <a:tblGrid>
                <a:gridCol w="1807950">
                  <a:extLst>
                    <a:ext uri="{9D8B030D-6E8A-4147-A177-3AD203B41FA5}">
                      <a16:colId xmlns:a16="http://schemas.microsoft.com/office/drawing/2014/main" val="20000"/>
                    </a:ext>
                  </a:extLst>
                </a:gridCol>
                <a:gridCol w="1807950">
                  <a:extLst>
                    <a:ext uri="{9D8B030D-6E8A-4147-A177-3AD203B41FA5}">
                      <a16:colId xmlns:a16="http://schemas.microsoft.com/office/drawing/2014/main" val="20001"/>
                    </a:ext>
                  </a:extLst>
                </a:gridCol>
                <a:gridCol w="1807950">
                  <a:extLst>
                    <a:ext uri="{9D8B030D-6E8A-4147-A177-3AD203B41FA5}">
                      <a16:colId xmlns:a16="http://schemas.microsoft.com/office/drawing/2014/main" val="20002"/>
                    </a:ext>
                  </a:extLst>
                </a:gridCol>
                <a:gridCol w="1807950">
                  <a:extLst>
                    <a:ext uri="{9D8B030D-6E8A-4147-A177-3AD203B41FA5}">
                      <a16:colId xmlns:a16="http://schemas.microsoft.com/office/drawing/2014/main" val="20003"/>
                    </a:ext>
                  </a:extLst>
                </a:gridCol>
                <a:gridCol w="1807950">
                  <a:extLst>
                    <a:ext uri="{9D8B030D-6E8A-4147-A177-3AD203B41FA5}">
                      <a16:colId xmlns:a16="http://schemas.microsoft.com/office/drawing/2014/main" val="20004"/>
                    </a:ext>
                  </a:extLst>
                </a:gridCol>
              </a:tblGrid>
              <a:tr h="203225">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PROUD</a:t>
                      </a:r>
                      <a:endParaRPr b="1">
                        <a:solidFill>
                          <a:srgbClr val="FFFFFF"/>
                        </a:solidFill>
                        <a:latin typeface="Nunito"/>
                        <a:ea typeface="Nunito"/>
                        <a:cs typeface="Nunito"/>
                        <a:sym typeface="Nunito"/>
                      </a:endParaRPr>
                    </a:p>
                  </a:txBody>
                  <a:tcPr marL="0" marR="0" marT="0" marB="0" anchor="ctr">
                    <a:lnL w="9525"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6DA1EB"/>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AIM HIGH</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A383DC"/>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WORK HARD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EDB469"/>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KIND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85D0A2"/>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NO EXCUSES</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9525"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D58AC1"/>
                    </a:solidFill>
                  </a:tcPr>
                </a:tc>
                <a:extLst>
                  <a:ext uri="{0D108BD9-81ED-4DB2-BD59-A6C34878D82A}">
                    <a16:rowId xmlns:a16="http://schemas.microsoft.com/office/drawing/2014/main" val="10000"/>
                  </a:ext>
                </a:extLst>
              </a:tr>
            </a:tbl>
          </a:graphicData>
        </a:graphic>
      </p:graphicFrame>
      <p:graphicFrame>
        <p:nvGraphicFramePr>
          <p:cNvPr id="89" name="Google Shape;89;p16"/>
          <p:cNvGraphicFramePr/>
          <p:nvPr/>
        </p:nvGraphicFramePr>
        <p:xfrm>
          <a:off x="48338" y="4892500"/>
          <a:ext cx="3000000" cy="3000000"/>
        </p:xfrm>
        <a:graphic>
          <a:graphicData uri="http://schemas.openxmlformats.org/drawingml/2006/table">
            <a:tbl>
              <a:tblPr>
                <a:noFill/>
                <a:tableStyleId>{4AC7FBAF-16F5-46C3-A64E-14511282E12C}</a:tableStyleId>
              </a:tblPr>
              <a:tblGrid>
                <a:gridCol w="1807950">
                  <a:extLst>
                    <a:ext uri="{9D8B030D-6E8A-4147-A177-3AD203B41FA5}">
                      <a16:colId xmlns:a16="http://schemas.microsoft.com/office/drawing/2014/main" val="20000"/>
                    </a:ext>
                  </a:extLst>
                </a:gridCol>
                <a:gridCol w="1807950">
                  <a:extLst>
                    <a:ext uri="{9D8B030D-6E8A-4147-A177-3AD203B41FA5}">
                      <a16:colId xmlns:a16="http://schemas.microsoft.com/office/drawing/2014/main" val="20001"/>
                    </a:ext>
                  </a:extLst>
                </a:gridCol>
                <a:gridCol w="1807950">
                  <a:extLst>
                    <a:ext uri="{9D8B030D-6E8A-4147-A177-3AD203B41FA5}">
                      <a16:colId xmlns:a16="http://schemas.microsoft.com/office/drawing/2014/main" val="20002"/>
                    </a:ext>
                  </a:extLst>
                </a:gridCol>
                <a:gridCol w="1807950">
                  <a:extLst>
                    <a:ext uri="{9D8B030D-6E8A-4147-A177-3AD203B41FA5}">
                      <a16:colId xmlns:a16="http://schemas.microsoft.com/office/drawing/2014/main" val="20003"/>
                    </a:ext>
                  </a:extLst>
                </a:gridCol>
                <a:gridCol w="1807950">
                  <a:extLst>
                    <a:ext uri="{9D8B030D-6E8A-4147-A177-3AD203B41FA5}">
                      <a16:colId xmlns:a16="http://schemas.microsoft.com/office/drawing/2014/main" val="20004"/>
                    </a:ext>
                  </a:extLst>
                </a:gridCol>
              </a:tblGrid>
              <a:tr h="203225">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PROUD</a:t>
                      </a:r>
                      <a:endParaRPr b="1">
                        <a:solidFill>
                          <a:srgbClr val="FFFFFF"/>
                        </a:solidFill>
                        <a:latin typeface="Nunito"/>
                        <a:ea typeface="Nunito"/>
                        <a:cs typeface="Nunito"/>
                        <a:sym typeface="Nunito"/>
                      </a:endParaRPr>
                    </a:p>
                  </a:txBody>
                  <a:tcPr marL="0" marR="0" marT="0" marB="0" anchor="ctr">
                    <a:lnL w="9525"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6DA1EB"/>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AIM HIGH</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A383DC"/>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WORK HARD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EDB469"/>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KIND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85D0A2"/>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NO EXCUSES</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9525"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D58AC1"/>
                    </a:solidFill>
                  </a:tcPr>
                </a:tc>
                <a:extLst>
                  <a:ext uri="{0D108BD9-81ED-4DB2-BD59-A6C34878D82A}">
                    <a16:rowId xmlns:a16="http://schemas.microsoft.com/office/drawing/2014/main" val="10000"/>
                  </a:ext>
                </a:extLst>
              </a:tr>
            </a:tbl>
          </a:graphicData>
        </a:graphic>
      </p:graphicFrame>
      <p:pic>
        <p:nvPicPr>
          <p:cNvPr id="90" name="Google Shape;90;p16"/>
          <p:cNvPicPr preferRelativeResize="0"/>
          <p:nvPr/>
        </p:nvPicPr>
        <p:blipFill>
          <a:blip r:embed="rId3">
            <a:alphaModFix/>
          </a:blip>
          <a:stretch>
            <a:fillRect/>
          </a:stretch>
        </p:blipFill>
        <p:spPr>
          <a:xfrm>
            <a:off x="776925" y="952225"/>
            <a:ext cx="7619199" cy="369117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43"/>
          <p:cNvSpPr txBox="1"/>
          <p:nvPr/>
        </p:nvSpPr>
        <p:spPr>
          <a:xfrm>
            <a:off x="563775" y="1667125"/>
            <a:ext cx="7537500" cy="26859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rgbClr val="3C78D8"/>
              </a:buClr>
              <a:buSzPts val="1600"/>
              <a:buFont typeface="Quicksand"/>
              <a:buChar char="★"/>
            </a:pPr>
            <a:r>
              <a:rPr lang="en-GB" sz="1600" b="1">
                <a:solidFill>
                  <a:srgbClr val="3C78D8"/>
                </a:solidFill>
                <a:latin typeface="Quicksand"/>
                <a:ea typeface="Quicksand"/>
                <a:cs typeface="Quicksand"/>
                <a:sym typeface="Quicksand"/>
              </a:rPr>
              <a:t>Alex Quigley et al </a:t>
            </a:r>
            <a:r>
              <a:rPr lang="en-GB" sz="1600" b="1" i="1">
                <a:solidFill>
                  <a:srgbClr val="3C78D8"/>
                </a:solidFill>
                <a:latin typeface="Quicksand"/>
                <a:ea typeface="Quicksand"/>
                <a:cs typeface="Quicksand"/>
                <a:sym typeface="Quicksand"/>
              </a:rPr>
              <a:t>Metacognition and Self Regulated Learning, EEF</a:t>
            </a:r>
            <a:endParaRPr sz="1600" b="1">
              <a:solidFill>
                <a:srgbClr val="3C78D8"/>
              </a:solidFill>
              <a:latin typeface="Quicksand"/>
              <a:ea typeface="Quicksand"/>
              <a:cs typeface="Quicksand"/>
              <a:sym typeface="Quicksand"/>
            </a:endParaRPr>
          </a:p>
          <a:p>
            <a:pPr marL="457200" lvl="0" indent="-330200" algn="l" rtl="0">
              <a:spcBef>
                <a:spcPts val="0"/>
              </a:spcBef>
              <a:spcAft>
                <a:spcPts val="0"/>
              </a:spcAft>
              <a:buClr>
                <a:srgbClr val="3C78D8"/>
              </a:buClr>
              <a:buSzPts val="1600"/>
              <a:buFont typeface="Quicksand"/>
              <a:buChar char="★"/>
            </a:pPr>
            <a:r>
              <a:rPr lang="en-GB" sz="1600" b="1">
                <a:solidFill>
                  <a:srgbClr val="3C78D8"/>
                </a:solidFill>
                <a:latin typeface="Quicksand"/>
                <a:ea typeface="Quicksand"/>
                <a:cs typeface="Quicksand"/>
                <a:sym typeface="Quicksand"/>
              </a:rPr>
              <a:t>Tova Michalsky (2013) </a:t>
            </a:r>
            <a:r>
              <a:rPr lang="en-GB" sz="1600" b="1" i="1">
                <a:solidFill>
                  <a:srgbClr val="3C78D8"/>
                </a:solidFill>
                <a:latin typeface="Quicksand"/>
                <a:ea typeface="Quicksand"/>
                <a:cs typeface="Quicksand"/>
                <a:sym typeface="Quicksand"/>
              </a:rPr>
              <a:t>Integrating Skills and Wills Instruction in Self-Regulated Science Text Reading for Secondary Students</a:t>
            </a:r>
            <a:endParaRPr sz="1600" b="1" i="1">
              <a:solidFill>
                <a:srgbClr val="3C78D8"/>
              </a:solidFill>
              <a:latin typeface="Quicksand"/>
              <a:ea typeface="Quicksand"/>
              <a:cs typeface="Quicksand"/>
              <a:sym typeface="Quicksand"/>
            </a:endParaRPr>
          </a:p>
          <a:p>
            <a:pPr marL="457200" lvl="0" indent="-330200" algn="l" rtl="0">
              <a:spcBef>
                <a:spcPts val="0"/>
              </a:spcBef>
              <a:spcAft>
                <a:spcPts val="0"/>
              </a:spcAft>
              <a:buClr>
                <a:srgbClr val="3C78D8"/>
              </a:buClr>
              <a:buSzPts val="1600"/>
              <a:buFont typeface="Quicksand"/>
              <a:buChar char="★"/>
            </a:pPr>
            <a:r>
              <a:rPr lang="en-GB" sz="1600" b="1">
                <a:solidFill>
                  <a:srgbClr val="3C78D8"/>
                </a:solidFill>
                <a:latin typeface="Quicksand"/>
                <a:ea typeface="Quicksand"/>
                <a:cs typeface="Quicksand"/>
                <a:sym typeface="Quicksand"/>
              </a:rPr>
              <a:t>Elizabeth MountStevens (2020)</a:t>
            </a:r>
            <a:r>
              <a:rPr lang="en-GB" sz="1600" b="1" i="1">
                <a:solidFill>
                  <a:srgbClr val="3C78D8"/>
                </a:solidFill>
                <a:latin typeface="Quicksand"/>
                <a:ea typeface="Quicksand"/>
                <a:cs typeface="Quicksand"/>
                <a:sym typeface="Quicksand"/>
              </a:rPr>
              <a:t> </a:t>
            </a:r>
            <a:r>
              <a:rPr lang="en-GB" sz="1600" b="1" i="1">
                <a:solidFill>
                  <a:srgbClr val="3C78D8"/>
                </a:solidFill>
                <a:highlight>
                  <a:srgbClr val="FFFFFF"/>
                </a:highlight>
                <a:latin typeface="Quicksand"/>
                <a:ea typeface="Quicksand"/>
                <a:cs typeface="Quicksand"/>
                <a:sym typeface="Quicksand"/>
              </a:rPr>
              <a:t>Modelling and metacognition in a secondary classroom</a:t>
            </a:r>
            <a:endParaRPr sz="1600" b="1" i="1">
              <a:solidFill>
                <a:srgbClr val="3C78D8"/>
              </a:solidFill>
              <a:highlight>
                <a:srgbClr val="FFFFFF"/>
              </a:highlight>
              <a:latin typeface="Quicksand"/>
              <a:ea typeface="Quicksand"/>
              <a:cs typeface="Quicksand"/>
              <a:sym typeface="Quicksand"/>
            </a:endParaRPr>
          </a:p>
          <a:p>
            <a:pPr marL="457200" lvl="0" indent="-330200" algn="l" rtl="0">
              <a:spcBef>
                <a:spcPts val="0"/>
              </a:spcBef>
              <a:spcAft>
                <a:spcPts val="0"/>
              </a:spcAft>
              <a:buClr>
                <a:srgbClr val="3C78D8"/>
              </a:buClr>
              <a:buSzPts val="1600"/>
              <a:buFont typeface="Quicksand"/>
              <a:buChar char="★"/>
            </a:pPr>
            <a:r>
              <a:rPr lang="en-GB" sz="1600" b="1" i="1" u="sng">
                <a:solidFill>
                  <a:srgbClr val="3C78D8"/>
                </a:solidFill>
                <a:latin typeface="Quicksand"/>
                <a:ea typeface="Quicksand"/>
                <a:cs typeface="Quicksand"/>
                <a:sym typeface="Quicksand"/>
                <a:hlinkClick r:id="rId3">
                  <a:extLst>
                    <a:ext uri="{A12FA001-AC4F-418D-AE19-62706E023703}">
                      <ahyp:hlinkClr xmlns:ahyp="http://schemas.microsoft.com/office/drawing/2018/hyperlinkcolor" val="tx"/>
                    </a:ext>
                  </a:extLst>
                </a:hlinkClick>
              </a:rPr>
              <a:t>https://earlycareer.chartered.college/modelling-and-metacognition-in-a-secondary-classroom/</a:t>
            </a:r>
            <a:r>
              <a:rPr lang="en-GB" sz="1600" b="1" i="1">
                <a:solidFill>
                  <a:srgbClr val="3C78D8"/>
                </a:solidFill>
                <a:latin typeface="Quicksand"/>
                <a:ea typeface="Quicksand"/>
                <a:cs typeface="Quicksand"/>
                <a:sym typeface="Quicksand"/>
              </a:rPr>
              <a:t> </a:t>
            </a:r>
            <a:endParaRPr sz="1600" b="1" i="1">
              <a:solidFill>
                <a:srgbClr val="3C78D8"/>
              </a:solidFill>
              <a:latin typeface="Quicksand"/>
              <a:ea typeface="Quicksand"/>
              <a:cs typeface="Quicksand"/>
              <a:sym typeface="Quicksand"/>
            </a:endParaRPr>
          </a:p>
          <a:p>
            <a:pPr marL="457200" lvl="0" indent="-330200" algn="l" rtl="0">
              <a:spcBef>
                <a:spcPts val="0"/>
              </a:spcBef>
              <a:spcAft>
                <a:spcPts val="0"/>
              </a:spcAft>
              <a:buClr>
                <a:srgbClr val="3C78D8"/>
              </a:buClr>
              <a:buSzPts val="1600"/>
              <a:buFont typeface="Quicksand"/>
              <a:buChar char="★"/>
            </a:pPr>
            <a:r>
              <a:rPr lang="en-GB" sz="1600" b="1">
                <a:solidFill>
                  <a:srgbClr val="3C78D8"/>
                </a:solidFill>
                <a:latin typeface="Quicksand"/>
                <a:ea typeface="Quicksand"/>
                <a:cs typeface="Quicksand"/>
                <a:sym typeface="Quicksand"/>
              </a:rPr>
              <a:t>Jenny Webb (2021) </a:t>
            </a:r>
            <a:r>
              <a:rPr lang="en-GB" sz="1600" b="1" i="1">
                <a:solidFill>
                  <a:srgbClr val="3C78D8"/>
                </a:solidFill>
                <a:latin typeface="Quicksand"/>
                <a:ea typeface="Quicksand"/>
                <a:cs typeface="Quicksand"/>
                <a:sym typeface="Quicksand"/>
              </a:rPr>
              <a:t>The Metacognition Handbook</a:t>
            </a:r>
            <a:endParaRPr sz="1600" b="1" i="1">
              <a:solidFill>
                <a:srgbClr val="3C78D8"/>
              </a:solidFill>
              <a:latin typeface="Quicksand"/>
              <a:ea typeface="Quicksand"/>
              <a:cs typeface="Quicksand"/>
              <a:sym typeface="Quicksand"/>
            </a:endParaRPr>
          </a:p>
          <a:p>
            <a:pPr marL="457200" lvl="0" indent="-330200" algn="l" rtl="0">
              <a:spcBef>
                <a:spcPts val="0"/>
              </a:spcBef>
              <a:spcAft>
                <a:spcPts val="0"/>
              </a:spcAft>
              <a:buClr>
                <a:srgbClr val="3C78D8"/>
              </a:buClr>
              <a:buSzPts val="1600"/>
              <a:buFont typeface="Quicksand"/>
              <a:buChar char="★"/>
            </a:pPr>
            <a:r>
              <a:rPr lang="en-GB" sz="1600" b="1" i="1" u="sng">
                <a:solidFill>
                  <a:srgbClr val="3C78D8"/>
                </a:solidFill>
                <a:latin typeface="Quicksand"/>
                <a:ea typeface="Quicksand"/>
                <a:cs typeface="Quicksand"/>
                <a:sym typeface="Quicksand"/>
                <a:hlinkClick r:id="rId4">
                  <a:extLst>
                    <a:ext uri="{A12FA001-AC4F-418D-AE19-62706E023703}">
                      <ahyp:hlinkClr xmlns:ahyp="http://schemas.microsoft.com/office/drawing/2018/hyperlinkcolor" val="tx"/>
                    </a:ext>
                  </a:extLst>
                </a:hlinkClick>
              </a:rPr>
              <a:t>https://blog.innerdrive.co.uk/9-questions-to-improve-metacognition</a:t>
            </a:r>
            <a:r>
              <a:rPr lang="en-GB" sz="1600" b="1" i="1">
                <a:solidFill>
                  <a:srgbClr val="3C78D8"/>
                </a:solidFill>
                <a:latin typeface="Quicksand"/>
                <a:ea typeface="Quicksand"/>
                <a:cs typeface="Quicksand"/>
                <a:sym typeface="Quicksand"/>
              </a:rPr>
              <a:t> </a:t>
            </a:r>
            <a:endParaRPr sz="1600" b="1" i="1">
              <a:solidFill>
                <a:srgbClr val="3C78D8"/>
              </a:solidFill>
              <a:latin typeface="Quicksand"/>
              <a:ea typeface="Quicksand"/>
              <a:cs typeface="Quicksand"/>
              <a:sym typeface="Quicksand"/>
            </a:endParaRPr>
          </a:p>
          <a:p>
            <a:pPr marL="0" lvl="0" indent="0" algn="l" rtl="0">
              <a:spcBef>
                <a:spcPts val="0"/>
              </a:spcBef>
              <a:spcAft>
                <a:spcPts val="0"/>
              </a:spcAft>
              <a:buNone/>
            </a:pPr>
            <a:endParaRPr sz="1600" b="1">
              <a:solidFill>
                <a:srgbClr val="3C78D8"/>
              </a:solidFill>
              <a:latin typeface="Quicksand"/>
              <a:ea typeface="Quicksand"/>
              <a:cs typeface="Quicksand"/>
              <a:sym typeface="Quicksand"/>
            </a:endParaRPr>
          </a:p>
        </p:txBody>
      </p:sp>
      <p:sp>
        <p:nvSpPr>
          <p:cNvPr id="349" name="Google Shape;349;p43"/>
          <p:cNvSpPr txBox="1"/>
          <p:nvPr/>
        </p:nvSpPr>
        <p:spPr>
          <a:xfrm>
            <a:off x="435225" y="197825"/>
            <a:ext cx="8300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graphicFrame>
        <p:nvGraphicFramePr>
          <p:cNvPr id="350" name="Google Shape;350;p43"/>
          <p:cNvGraphicFramePr/>
          <p:nvPr/>
        </p:nvGraphicFramePr>
        <p:xfrm>
          <a:off x="48338" y="46275"/>
          <a:ext cx="3000000" cy="3000000"/>
        </p:xfrm>
        <a:graphic>
          <a:graphicData uri="http://schemas.openxmlformats.org/drawingml/2006/table">
            <a:tbl>
              <a:tblPr>
                <a:noFill/>
                <a:tableStyleId>{4AC7FBAF-16F5-46C3-A64E-14511282E12C}</a:tableStyleId>
              </a:tblPr>
              <a:tblGrid>
                <a:gridCol w="1807950">
                  <a:extLst>
                    <a:ext uri="{9D8B030D-6E8A-4147-A177-3AD203B41FA5}">
                      <a16:colId xmlns:a16="http://schemas.microsoft.com/office/drawing/2014/main" val="20000"/>
                    </a:ext>
                  </a:extLst>
                </a:gridCol>
                <a:gridCol w="1807950">
                  <a:extLst>
                    <a:ext uri="{9D8B030D-6E8A-4147-A177-3AD203B41FA5}">
                      <a16:colId xmlns:a16="http://schemas.microsoft.com/office/drawing/2014/main" val="20001"/>
                    </a:ext>
                  </a:extLst>
                </a:gridCol>
                <a:gridCol w="1807950">
                  <a:extLst>
                    <a:ext uri="{9D8B030D-6E8A-4147-A177-3AD203B41FA5}">
                      <a16:colId xmlns:a16="http://schemas.microsoft.com/office/drawing/2014/main" val="20002"/>
                    </a:ext>
                  </a:extLst>
                </a:gridCol>
                <a:gridCol w="1807950">
                  <a:extLst>
                    <a:ext uri="{9D8B030D-6E8A-4147-A177-3AD203B41FA5}">
                      <a16:colId xmlns:a16="http://schemas.microsoft.com/office/drawing/2014/main" val="20003"/>
                    </a:ext>
                  </a:extLst>
                </a:gridCol>
                <a:gridCol w="1807950">
                  <a:extLst>
                    <a:ext uri="{9D8B030D-6E8A-4147-A177-3AD203B41FA5}">
                      <a16:colId xmlns:a16="http://schemas.microsoft.com/office/drawing/2014/main" val="20004"/>
                    </a:ext>
                  </a:extLst>
                </a:gridCol>
              </a:tblGrid>
              <a:tr h="203225">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PROUD</a:t>
                      </a:r>
                      <a:endParaRPr b="1">
                        <a:solidFill>
                          <a:srgbClr val="FFFFFF"/>
                        </a:solidFill>
                        <a:latin typeface="Nunito"/>
                        <a:ea typeface="Nunito"/>
                        <a:cs typeface="Nunito"/>
                        <a:sym typeface="Nunito"/>
                      </a:endParaRPr>
                    </a:p>
                  </a:txBody>
                  <a:tcPr marL="0" marR="0" marT="0" marB="0" anchor="ctr">
                    <a:lnL w="9525"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6DA1EB"/>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AIM HIGH</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A383DC"/>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WORK HARD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EDB469"/>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KIND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85D0A2"/>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NO EXCUSES</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9525"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D58AC1"/>
                    </a:solidFill>
                  </a:tcPr>
                </a:tc>
                <a:extLst>
                  <a:ext uri="{0D108BD9-81ED-4DB2-BD59-A6C34878D82A}">
                    <a16:rowId xmlns:a16="http://schemas.microsoft.com/office/drawing/2014/main" val="10000"/>
                  </a:ext>
                </a:extLst>
              </a:tr>
            </a:tbl>
          </a:graphicData>
        </a:graphic>
      </p:graphicFrame>
      <p:graphicFrame>
        <p:nvGraphicFramePr>
          <p:cNvPr id="351" name="Google Shape;351;p43"/>
          <p:cNvGraphicFramePr/>
          <p:nvPr/>
        </p:nvGraphicFramePr>
        <p:xfrm>
          <a:off x="48338" y="4892500"/>
          <a:ext cx="3000000" cy="3000000"/>
        </p:xfrm>
        <a:graphic>
          <a:graphicData uri="http://schemas.openxmlformats.org/drawingml/2006/table">
            <a:tbl>
              <a:tblPr>
                <a:noFill/>
                <a:tableStyleId>{4AC7FBAF-16F5-46C3-A64E-14511282E12C}</a:tableStyleId>
              </a:tblPr>
              <a:tblGrid>
                <a:gridCol w="1807950">
                  <a:extLst>
                    <a:ext uri="{9D8B030D-6E8A-4147-A177-3AD203B41FA5}">
                      <a16:colId xmlns:a16="http://schemas.microsoft.com/office/drawing/2014/main" val="20000"/>
                    </a:ext>
                  </a:extLst>
                </a:gridCol>
                <a:gridCol w="1807950">
                  <a:extLst>
                    <a:ext uri="{9D8B030D-6E8A-4147-A177-3AD203B41FA5}">
                      <a16:colId xmlns:a16="http://schemas.microsoft.com/office/drawing/2014/main" val="20001"/>
                    </a:ext>
                  </a:extLst>
                </a:gridCol>
                <a:gridCol w="1807950">
                  <a:extLst>
                    <a:ext uri="{9D8B030D-6E8A-4147-A177-3AD203B41FA5}">
                      <a16:colId xmlns:a16="http://schemas.microsoft.com/office/drawing/2014/main" val="20002"/>
                    </a:ext>
                  </a:extLst>
                </a:gridCol>
                <a:gridCol w="1807950">
                  <a:extLst>
                    <a:ext uri="{9D8B030D-6E8A-4147-A177-3AD203B41FA5}">
                      <a16:colId xmlns:a16="http://schemas.microsoft.com/office/drawing/2014/main" val="20003"/>
                    </a:ext>
                  </a:extLst>
                </a:gridCol>
                <a:gridCol w="1807950">
                  <a:extLst>
                    <a:ext uri="{9D8B030D-6E8A-4147-A177-3AD203B41FA5}">
                      <a16:colId xmlns:a16="http://schemas.microsoft.com/office/drawing/2014/main" val="20004"/>
                    </a:ext>
                  </a:extLst>
                </a:gridCol>
              </a:tblGrid>
              <a:tr h="203225">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PROUD</a:t>
                      </a:r>
                      <a:endParaRPr b="1">
                        <a:solidFill>
                          <a:srgbClr val="FFFFFF"/>
                        </a:solidFill>
                        <a:latin typeface="Nunito"/>
                        <a:ea typeface="Nunito"/>
                        <a:cs typeface="Nunito"/>
                        <a:sym typeface="Nunito"/>
                      </a:endParaRPr>
                    </a:p>
                  </a:txBody>
                  <a:tcPr marL="0" marR="0" marT="0" marB="0" anchor="ctr">
                    <a:lnL w="9525"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6DA1EB"/>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AIM HIGH</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A383DC"/>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WORK HARD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EDB469"/>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KIND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85D0A2"/>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NO EXCUSES</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9525"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D58AC1"/>
                    </a:solidFill>
                  </a:tcPr>
                </a:tc>
                <a:extLst>
                  <a:ext uri="{0D108BD9-81ED-4DB2-BD59-A6C34878D82A}">
                    <a16:rowId xmlns:a16="http://schemas.microsoft.com/office/drawing/2014/main" val="10000"/>
                  </a:ext>
                </a:extLst>
              </a:tr>
            </a:tbl>
          </a:graphicData>
        </a:graphic>
      </p:graphicFrame>
      <p:sp>
        <p:nvSpPr>
          <p:cNvPr id="352" name="Google Shape;352;p43"/>
          <p:cNvSpPr txBox="1"/>
          <p:nvPr/>
        </p:nvSpPr>
        <p:spPr>
          <a:xfrm>
            <a:off x="962675" y="598025"/>
            <a:ext cx="6167100" cy="600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700" b="1">
                <a:solidFill>
                  <a:schemeClr val="accent1"/>
                </a:solidFill>
                <a:latin typeface="Chelsea Market"/>
                <a:ea typeface="Chelsea Market"/>
                <a:cs typeface="Chelsea Market"/>
                <a:sym typeface="Chelsea Market"/>
              </a:rPr>
              <a:t>Want to know more?</a:t>
            </a:r>
            <a:endParaRPr sz="2700" b="1">
              <a:solidFill>
                <a:schemeClr val="accent1"/>
              </a:solidFill>
              <a:latin typeface="Chelsea Market"/>
              <a:ea typeface="Chelsea Market"/>
              <a:cs typeface="Chelsea Market"/>
              <a:sym typeface="Chelsea Market"/>
            </a:endParaRPr>
          </a:p>
        </p:txBody>
      </p:sp>
      <p:pic>
        <p:nvPicPr>
          <p:cNvPr id="353" name="Google Shape;353;p43"/>
          <p:cNvPicPr preferRelativeResize="0"/>
          <p:nvPr/>
        </p:nvPicPr>
        <p:blipFill>
          <a:blip r:embed="rId5">
            <a:alphaModFix/>
          </a:blip>
          <a:stretch>
            <a:fillRect/>
          </a:stretch>
        </p:blipFill>
        <p:spPr>
          <a:xfrm>
            <a:off x="7129767" y="356067"/>
            <a:ext cx="1818000" cy="1210800"/>
          </a:xfrm>
          <a:prstGeom prst="ellipse">
            <a:avLst/>
          </a:prstGeom>
          <a:noFill/>
          <a:ln>
            <a:noFill/>
          </a:ln>
        </p:spPr>
      </p:pic>
      <p:sp>
        <p:nvSpPr>
          <p:cNvPr id="354" name="Google Shape;354;p43"/>
          <p:cNvSpPr txBox="1"/>
          <p:nvPr/>
        </p:nvSpPr>
        <p:spPr>
          <a:xfrm>
            <a:off x="3235275" y="4492300"/>
            <a:ext cx="19689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b="1">
                <a:solidFill>
                  <a:schemeClr val="accent1"/>
                </a:solidFill>
                <a:latin typeface="Raleway"/>
                <a:ea typeface="Raleway"/>
                <a:cs typeface="Raleway"/>
                <a:sym typeface="Raleway"/>
              </a:rPr>
              <a:t>@msybibi</a:t>
            </a:r>
            <a:endParaRPr b="1">
              <a:solidFill>
                <a:schemeClr val="accent1"/>
              </a:solidFill>
              <a:latin typeface="Raleway"/>
              <a:ea typeface="Raleway"/>
              <a:cs typeface="Raleway"/>
              <a:sym typeface="Raleway"/>
            </a:endParaRPr>
          </a:p>
        </p:txBody>
      </p:sp>
      <p:pic>
        <p:nvPicPr>
          <p:cNvPr id="355" name="Google Shape;355;p43"/>
          <p:cNvPicPr preferRelativeResize="0"/>
          <p:nvPr/>
        </p:nvPicPr>
        <p:blipFill rotWithShape="1">
          <a:blip r:embed="rId6">
            <a:alphaModFix/>
          </a:blip>
          <a:srcRect r="28325"/>
          <a:stretch/>
        </p:blipFill>
        <p:spPr>
          <a:xfrm>
            <a:off x="3356700" y="4441000"/>
            <a:ext cx="428975" cy="4160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17"/>
          <p:cNvPicPr preferRelativeResize="0"/>
          <p:nvPr/>
        </p:nvPicPr>
        <p:blipFill>
          <a:blip r:embed="rId3">
            <a:alphaModFix/>
          </a:blip>
          <a:stretch>
            <a:fillRect/>
          </a:stretch>
        </p:blipFill>
        <p:spPr>
          <a:xfrm>
            <a:off x="811600" y="907025"/>
            <a:ext cx="7659900" cy="4149750"/>
          </a:xfrm>
          <a:prstGeom prst="rect">
            <a:avLst/>
          </a:prstGeom>
          <a:noFill/>
          <a:ln>
            <a:noFill/>
          </a:ln>
        </p:spPr>
      </p:pic>
      <p:graphicFrame>
        <p:nvGraphicFramePr>
          <p:cNvPr id="96" name="Google Shape;96;p17"/>
          <p:cNvGraphicFramePr/>
          <p:nvPr/>
        </p:nvGraphicFramePr>
        <p:xfrm>
          <a:off x="48338" y="46275"/>
          <a:ext cx="3000000" cy="3000000"/>
        </p:xfrm>
        <a:graphic>
          <a:graphicData uri="http://schemas.openxmlformats.org/drawingml/2006/table">
            <a:tbl>
              <a:tblPr>
                <a:noFill/>
                <a:tableStyleId>{4AC7FBAF-16F5-46C3-A64E-14511282E12C}</a:tableStyleId>
              </a:tblPr>
              <a:tblGrid>
                <a:gridCol w="1807950">
                  <a:extLst>
                    <a:ext uri="{9D8B030D-6E8A-4147-A177-3AD203B41FA5}">
                      <a16:colId xmlns:a16="http://schemas.microsoft.com/office/drawing/2014/main" val="20000"/>
                    </a:ext>
                  </a:extLst>
                </a:gridCol>
                <a:gridCol w="1807950">
                  <a:extLst>
                    <a:ext uri="{9D8B030D-6E8A-4147-A177-3AD203B41FA5}">
                      <a16:colId xmlns:a16="http://schemas.microsoft.com/office/drawing/2014/main" val="20001"/>
                    </a:ext>
                  </a:extLst>
                </a:gridCol>
                <a:gridCol w="1807950">
                  <a:extLst>
                    <a:ext uri="{9D8B030D-6E8A-4147-A177-3AD203B41FA5}">
                      <a16:colId xmlns:a16="http://schemas.microsoft.com/office/drawing/2014/main" val="20002"/>
                    </a:ext>
                  </a:extLst>
                </a:gridCol>
                <a:gridCol w="1807950">
                  <a:extLst>
                    <a:ext uri="{9D8B030D-6E8A-4147-A177-3AD203B41FA5}">
                      <a16:colId xmlns:a16="http://schemas.microsoft.com/office/drawing/2014/main" val="20003"/>
                    </a:ext>
                  </a:extLst>
                </a:gridCol>
                <a:gridCol w="1807950">
                  <a:extLst>
                    <a:ext uri="{9D8B030D-6E8A-4147-A177-3AD203B41FA5}">
                      <a16:colId xmlns:a16="http://schemas.microsoft.com/office/drawing/2014/main" val="20004"/>
                    </a:ext>
                  </a:extLst>
                </a:gridCol>
              </a:tblGrid>
              <a:tr h="203225">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PROUD</a:t>
                      </a:r>
                      <a:endParaRPr b="1">
                        <a:solidFill>
                          <a:srgbClr val="FFFFFF"/>
                        </a:solidFill>
                        <a:latin typeface="Nunito"/>
                        <a:ea typeface="Nunito"/>
                        <a:cs typeface="Nunito"/>
                        <a:sym typeface="Nunito"/>
                      </a:endParaRPr>
                    </a:p>
                  </a:txBody>
                  <a:tcPr marL="0" marR="0" marT="0" marB="0" anchor="ctr">
                    <a:lnL w="9525"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6DA1EB"/>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AIM HIGH</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A383DC"/>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WORK HARD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EDB469"/>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KIND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85D0A2"/>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NO EXCUSES</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9525"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D58AC1"/>
                    </a:solidFill>
                  </a:tcPr>
                </a:tc>
                <a:extLst>
                  <a:ext uri="{0D108BD9-81ED-4DB2-BD59-A6C34878D82A}">
                    <a16:rowId xmlns:a16="http://schemas.microsoft.com/office/drawing/2014/main" val="10000"/>
                  </a:ext>
                </a:extLst>
              </a:tr>
            </a:tbl>
          </a:graphicData>
        </a:graphic>
      </p:graphicFrame>
      <p:graphicFrame>
        <p:nvGraphicFramePr>
          <p:cNvPr id="97" name="Google Shape;97;p17"/>
          <p:cNvGraphicFramePr/>
          <p:nvPr/>
        </p:nvGraphicFramePr>
        <p:xfrm>
          <a:off x="48338" y="4892500"/>
          <a:ext cx="3000000" cy="3000000"/>
        </p:xfrm>
        <a:graphic>
          <a:graphicData uri="http://schemas.openxmlformats.org/drawingml/2006/table">
            <a:tbl>
              <a:tblPr>
                <a:noFill/>
                <a:tableStyleId>{4AC7FBAF-16F5-46C3-A64E-14511282E12C}</a:tableStyleId>
              </a:tblPr>
              <a:tblGrid>
                <a:gridCol w="1807950">
                  <a:extLst>
                    <a:ext uri="{9D8B030D-6E8A-4147-A177-3AD203B41FA5}">
                      <a16:colId xmlns:a16="http://schemas.microsoft.com/office/drawing/2014/main" val="20000"/>
                    </a:ext>
                  </a:extLst>
                </a:gridCol>
                <a:gridCol w="1807950">
                  <a:extLst>
                    <a:ext uri="{9D8B030D-6E8A-4147-A177-3AD203B41FA5}">
                      <a16:colId xmlns:a16="http://schemas.microsoft.com/office/drawing/2014/main" val="20001"/>
                    </a:ext>
                  </a:extLst>
                </a:gridCol>
                <a:gridCol w="1807950">
                  <a:extLst>
                    <a:ext uri="{9D8B030D-6E8A-4147-A177-3AD203B41FA5}">
                      <a16:colId xmlns:a16="http://schemas.microsoft.com/office/drawing/2014/main" val="20002"/>
                    </a:ext>
                  </a:extLst>
                </a:gridCol>
                <a:gridCol w="1807950">
                  <a:extLst>
                    <a:ext uri="{9D8B030D-6E8A-4147-A177-3AD203B41FA5}">
                      <a16:colId xmlns:a16="http://schemas.microsoft.com/office/drawing/2014/main" val="20003"/>
                    </a:ext>
                  </a:extLst>
                </a:gridCol>
                <a:gridCol w="1807950">
                  <a:extLst>
                    <a:ext uri="{9D8B030D-6E8A-4147-A177-3AD203B41FA5}">
                      <a16:colId xmlns:a16="http://schemas.microsoft.com/office/drawing/2014/main" val="20004"/>
                    </a:ext>
                  </a:extLst>
                </a:gridCol>
              </a:tblGrid>
              <a:tr h="203225">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PROUD</a:t>
                      </a:r>
                      <a:endParaRPr b="1">
                        <a:solidFill>
                          <a:srgbClr val="FFFFFF"/>
                        </a:solidFill>
                        <a:latin typeface="Nunito"/>
                        <a:ea typeface="Nunito"/>
                        <a:cs typeface="Nunito"/>
                        <a:sym typeface="Nunito"/>
                      </a:endParaRPr>
                    </a:p>
                  </a:txBody>
                  <a:tcPr marL="0" marR="0" marT="0" marB="0" anchor="ctr">
                    <a:lnL w="9525"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6DA1EB"/>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AIM HIGH</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A383DC"/>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WORK HARD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EDB469"/>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KIND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85D0A2"/>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NO EXCUSES</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9525"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D58AC1"/>
                    </a:solidFill>
                  </a:tcPr>
                </a:tc>
                <a:extLst>
                  <a:ext uri="{0D108BD9-81ED-4DB2-BD59-A6C34878D82A}">
                    <a16:rowId xmlns:a16="http://schemas.microsoft.com/office/drawing/2014/main" val="10000"/>
                  </a:ext>
                </a:extLst>
              </a:tr>
            </a:tbl>
          </a:graphicData>
        </a:graphic>
      </p:graphicFrame>
      <p:sp>
        <p:nvSpPr>
          <p:cNvPr id="98" name="Google Shape;98;p17"/>
          <p:cNvSpPr txBox="1"/>
          <p:nvPr/>
        </p:nvSpPr>
        <p:spPr>
          <a:xfrm>
            <a:off x="751750" y="300700"/>
            <a:ext cx="7659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99" name="Google Shape;99;p17"/>
          <p:cNvSpPr txBox="1"/>
          <p:nvPr/>
        </p:nvSpPr>
        <p:spPr>
          <a:xfrm>
            <a:off x="95825" y="300700"/>
            <a:ext cx="88389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600" b="1">
                <a:solidFill>
                  <a:schemeClr val="accent1"/>
                </a:solidFill>
                <a:latin typeface="Chelsea Market"/>
                <a:ea typeface="Chelsea Market"/>
                <a:cs typeface="Chelsea Market"/>
                <a:sym typeface="Chelsea Market"/>
              </a:rPr>
              <a:t>Why Metacognition? </a:t>
            </a:r>
            <a:endParaRPr sz="100" b="1">
              <a:solidFill>
                <a:schemeClr val="accent1"/>
              </a:solidFill>
              <a:latin typeface="Chelsea Market"/>
              <a:ea typeface="Chelsea Market"/>
              <a:cs typeface="Chelsea Market"/>
              <a:sym typeface="Chelsea Marke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8"/>
          <p:cNvSpPr txBox="1"/>
          <p:nvPr/>
        </p:nvSpPr>
        <p:spPr>
          <a:xfrm>
            <a:off x="683225" y="311525"/>
            <a:ext cx="81390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600" b="1">
              <a:solidFill>
                <a:schemeClr val="accent1"/>
              </a:solidFill>
              <a:latin typeface="Chelsea Market"/>
              <a:ea typeface="Chelsea Market"/>
              <a:cs typeface="Chelsea Market"/>
              <a:sym typeface="Chelsea Market"/>
            </a:endParaRPr>
          </a:p>
        </p:txBody>
      </p:sp>
      <p:graphicFrame>
        <p:nvGraphicFramePr>
          <p:cNvPr id="105" name="Google Shape;105;p18"/>
          <p:cNvGraphicFramePr/>
          <p:nvPr/>
        </p:nvGraphicFramePr>
        <p:xfrm>
          <a:off x="48338" y="46275"/>
          <a:ext cx="3000000" cy="3000000"/>
        </p:xfrm>
        <a:graphic>
          <a:graphicData uri="http://schemas.openxmlformats.org/drawingml/2006/table">
            <a:tbl>
              <a:tblPr>
                <a:noFill/>
                <a:tableStyleId>{4AC7FBAF-16F5-46C3-A64E-14511282E12C}</a:tableStyleId>
              </a:tblPr>
              <a:tblGrid>
                <a:gridCol w="1807950">
                  <a:extLst>
                    <a:ext uri="{9D8B030D-6E8A-4147-A177-3AD203B41FA5}">
                      <a16:colId xmlns:a16="http://schemas.microsoft.com/office/drawing/2014/main" val="20000"/>
                    </a:ext>
                  </a:extLst>
                </a:gridCol>
                <a:gridCol w="1807950">
                  <a:extLst>
                    <a:ext uri="{9D8B030D-6E8A-4147-A177-3AD203B41FA5}">
                      <a16:colId xmlns:a16="http://schemas.microsoft.com/office/drawing/2014/main" val="20001"/>
                    </a:ext>
                  </a:extLst>
                </a:gridCol>
                <a:gridCol w="1807950">
                  <a:extLst>
                    <a:ext uri="{9D8B030D-6E8A-4147-A177-3AD203B41FA5}">
                      <a16:colId xmlns:a16="http://schemas.microsoft.com/office/drawing/2014/main" val="20002"/>
                    </a:ext>
                  </a:extLst>
                </a:gridCol>
                <a:gridCol w="1807950">
                  <a:extLst>
                    <a:ext uri="{9D8B030D-6E8A-4147-A177-3AD203B41FA5}">
                      <a16:colId xmlns:a16="http://schemas.microsoft.com/office/drawing/2014/main" val="20003"/>
                    </a:ext>
                  </a:extLst>
                </a:gridCol>
                <a:gridCol w="1807950">
                  <a:extLst>
                    <a:ext uri="{9D8B030D-6E8A-4147-A177-3AD203B41FA5}">
                      <a16:colId xmlns:a16="http://schemas.microsoft.com/office/drawing/2014/main" val="20004"/>
                    </a:ext>
                  </a:extLst>
                </a:gridCol>
              </a:tblGrid>
              <a:tr h="203225">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PROUD</a:t>
                      </a:r>
                      <a:endParaRPr b="1">
                        <a:solidFill>
                          <a:srgbClr val="FFFFFF"/>
                        </a:solidFill>
                        <a:latin typeface="Nunito"/>
                        <a:ea typeface="Nunito"/>
                        <a:cs typeface="Nunito"/>
                        <a:sym typeface="Nunito"/>
                      </a:endParaRPr>
                    </a:p>
                  </a:txBody>
                  <a:tcPr marL="0" marR="0" marT="0" marB="0" anchor="ctr">
                    <a:lnL w="9525"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6DA1EB"/>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AIM HIGH</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A383DC"/>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WORK HARD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EDB469"/>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KIND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85D0A2"/>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NO EXCUSES</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9525"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D58AC1"/>
                    </a:solidFill>
                  </a:tcPr>
                </a:tc>
                <a:extLst>
                  <a:ext uri="{0D108BD9-81ED-4DB2-BD59-A6C34878D82A}">
                    <a16:rowId xmlns:a16="http://schemas.microsoft.com/office/drawing/2014/main" val="10000"/>
                  </a:ext>
                </a:extLst>
              </a:tr>
            </a:tbl>
          </a:graphicData>
        </a:graphic>
      </p:graphicFrame>
      <p:pic>
        <p:nvPicPr>
          <p:cNvPr id="106" name="Google Shape;106;p18"/>
          <p:cNvPicPr preferRelativeResize="0"/>
          <p:nvPr/>
        </p:nvPicPr>
        <p:blipFill>
          <a:blip r:embed="rId3">
            <a:alphaModFix/>
          </a:blip>
          <a:stretch>
            <a:fillRect/>
          </a:stretch>
        </p:blipFill>
        <p:spPr>
          <a:xfrm>
            <a:off x="927875" y="255825"/>
            <a:ext cx="7214648" cy="47415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9"/>
          <p:cNvSpPr txBox="1"/>
          <p:nvPr/>
        </p:nvSpPr>
        <p:spPr>
          <a:xfrm>
            <a:off x="95825" y="300700"/>
            <a:ext cx="88389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600" b="1">
                <a:solidFill>
                  <a:schemeClr val="accent1"/>
                </a:solidFill>
                <a:latin typeface="Chelsea Market"/>
                <a:ea typeface="Chelsea Market"/>
                <a:cs typeface="Chelsea Market"/>
                <a:sym typeface="Chelsea Market"/>
              </a:rPr>
              <a:t>What is Metacognition? </a:t>
            </a:r>
            <a:endParaRPr sz="100" b="1">
              <a:solidFill>
                <a:schemeClr val="accent1"/>
              </a:solidFill>
              <a:latin typeface="Chelsea Market"/>
              <a:ea typeface="Chelsea Market"/>
              <a:cs typeface="Chelsea Market"/>
              <a:sym typeface="Chelsea Market"/>
            </a:endParaRPr>
          </a:p>
        </p:txBody>
      </p:sp>
      <p:graphicFrame>
        <p:nvGraphicFramePr>
          <p:cNvPr id="112" name="Google Shape;112;p19"/>
          <p:cNvGraphicFramePr/>
          <p:nvPr/>
        </p:nvGraphicFramePr>
        <p:xfrm>
          <a:off x="48338" y="46275"/>
          <a:ext cx="3000000" cy="3000000"/>
        </p:xfrm>
        <a:graphic>
          <a:graphicData uri="http://schemas.openxmlformats.org/drawingml/2006/table">
            <a:tbl>
              <a:tblPr>
                <a:noFill/>
                <a:tableStyleId>{4AC7FBAF-16F5-46C3-A64E-14511282E12C}</a:tableStyleId>
              </a:tblPr>
              <a:tblGrid>
                <a:gridCol w="1807950">
                  <a:extLst>
                    <a:ext uri="{9D8B030D-6E8A-4147-A177-3AD203B41FA5}">
                      <a16:colId xmlns:a16="http://schemas.microsoft.com/office/drawing/2014/main" val="20000"/>
                    </a:ext>
                  </a:extLst>
                </a:gridCol>
                <a:gridCol w="1807950">
                  <a:extLst>
                    <a:ext uri="{9D8B030D-6E8A-4147-A177-3AD203B41FA5}">
                      <a16:colId xmlns:a16="http://schemas.microsoft.com/office/drawing/2014/main" val="20001"/>
                    </a:ext>
                  </a:extLst>
                </a:gridCol>
                <a:gridCol w="1807950">
                  <a:extLst>
                    <a:ext uri="{9D8B030D-6E8A-4147-A177-3AD203B41FA5}">
                      <a16:colId xmlns:a16="http://schemas.microsoft.com/office/drawing/2014/main" val="20002"/>
                    </a:ext>
                  </a:extLst>
                </a:gridCol>
                <a:gridCol w="1807950">
                  <a:extLst>
                    <a:ext uri="{9D8B030D-6E8A-4147-A177-3AD203B41FA5}">
                      <a16:colId xmlns:a16="http://schemas.microsoft.com/office/drawing/2014/main" val="20003"/>
                    </a:ext>
                  </a:extLst>
                </a:gridCol>
                <a:gridCol w="1807950">
                  <a:extLst>
                    <a:ext uri="{9D8B030D-6E8A-4147-A177-3AD203B41FA5}">
                      <a16:colId xmlns:a16="http://schemas.microsoft.com/office/drawing/2014/main" val="20004"/>
                    </a:ext>
                  </a:extLst>
                </a:gridCol>
              </a:tblGrid>
              <a:tr h="203225">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PROUD</a:t>
                      </a:r>
                      <a:endParaRPr b="1">
                        <a:solidFill>
                          <a:srgbClr val="FFFFFF"/>
                        </a:solidFill>
                        <a:latin typeface="Nunito"/>
                        <a:ea typeface="Nunito"/>
                        <a:cs typeface="Nunito"/>
                        <a:sym typeface="Nunito"/>
                      </a:endParaRPr>
                    </a:p>
                  </a:txBody>
                  <a:tcPr marL="0" marR="0" marT="0" marB="0" anchor="ctr">
                    <a:lnL w="9525"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6DA1EB"/>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AIM HIGH</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A383DC"/>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WORK HARD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EDB469"/>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KIND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85D0A2"/>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NO EXCUSES</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9525"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D58AC1"/>
                    </a:solidFill>
                  </a:tcPr>
                </a:tc>
                <a:extLst>
                  <a:ext uri="{0D108BD9-81ED-4DB2-BD59-A6C34878D82A}">
                    <a16:rowId xmlns:a16="http://schemas.microsoft.com/office/drawing/2014/main" val="10000"/>
                  </a:ext>
                </a:extLst>
              </a:tr>
            </a:tbl>
          </a:graphicData>
        </a:graphic>
      </p:graphicFrame>
      <p:graphicFrame>
        <p:nvGraphicFramePr>
          <p:cNvPr id="113" name="Google Shape;113;p19"/>
          <p:cNvGraphicFramePr/>
          <p:nvPr/>
        </p:nvGraphicFramePr>
        <p:xfrm>
          <a:off x="48338" y="4892500"/>
          <a:ext cx="3000000" cy="3000000"/>
        </p:xfrm>
        <a:graphic>
          <a:graphicData uri="http://schemas.openxmlformats.org/drawingml/2006/table">
            <a:tbl>
              <a:tblPr>
                <a:noFill/>
                <a:tableStyleId>{4AC7FBAF-16F5-46C3-A64E-14511282E12C}</a:tableStyleId>
              </a:tblPr>
              <a:tblGrid>
                <a:gridCol w="1807950">
                  <a:extLst>
                    <a:ext uri="{9D8B030D-6E8A-4147-A177-3AD203B41FA5}">
                      <a16:colId xmlns:a16="http://schemas.microsoft.com/office/drawing/2014/main" val="20000"/>
                    </a:ext>
                  </a:extLst>
                </a:gridCol>
                <a:gridCol w="1807950">
                  <a:extLst>
                    <a:ext uri="{9D8B030D-6E8A-4147-A177-3AD203B41FA5}">
                      <a16:colId xmlns:a16="http://schemas.microsoft.com/office/drawing/2014/main" val="20001"/>
                    </a:ext>
                  </a:extLst>
                </a:gridCol>
                <a:gridCol w="1807950">
                  <a:extLst>
                    <a:ext uri="{9D8B030D-6E8A-4147-A177-3AD203B41FA5}">
                      <a16:colId xmlns:a16="http://schemas.microsoft.com/office/drawing/2014/main" val="20002"/>
                    </a:ext>
                  </a:extLst>
                </a:gridCol>
                <a:gridCol w="1807950">
                  <a:extLst>
                    <a:ext uri="{9D8B030D-6E8A-4147-A177-3AD203B41FA5}">
                      <a16:colId xmlns:a16="http://schemas.microsoft.com/office/drawing/2014/main" val="20003"/>
                    </a:ext>
                  </a:extLst>
                </a:gridCol>
                <a:gridCol w="1807950">
                  <a:extLst>
                    <a:ext uri="{9D8B030D-6E8A-4147-A177-3AD203B41FA5}">
                      <a16:colId xmlns:a16="http://schemas.microsoft.com/office/drawing/2014/main" val="20004"/>
                    </a:ext>
                  </a:extLst>
                </a:gridCol>
              </a:tblGrid>
              <a:tr h="203225">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PROUD</a:t>
                      </a:r>
                      <a:endParaRPr b="1">
                        <a:solidFill>
                          <a:srgbClr val="FFFFFF"/>
                        </a:solidFill>
                        <a:latin typeface="Nunito"/>
                        <a:ea typeface="Nunito"/>
                        <a:cs typeface="Nunito"/>
                        <a:sym typeface="Nunito"/>
                      </a:endParaRPr>
                    </a:p>
                  </a:txBody>
                  <a:tcPr marL="0" marR="0" marT="0" marB="0" anchor="ctr">
                    <a:lnL w="9525"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6DA1EB"/>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AIM HIGH</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A383DC"/>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WORK HARD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EDB469"/>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KIND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85D0A2"/>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NO EXCUSES</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9525"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D58AC1"/>
                    </a:solidFill>
                  </a:tcPr>
                </a:tc>
                <a:extLst>
                  <a:ext uri="{0D108BD9-81ED-4DB2-BD59-A6C34878D82A}">
                    <a16:rowId xmlns:a16="http://schemas.microsoft.com/office/drawing/2014/main" val="10000"/>
                  </a:ext>
                </a:extLst>
              </a:tr>
            </a:tbl>
          </a:graphicData>
        </a:graphic>
      </p:graphicFrame>
      <p:sp>
        <p:nvSpPr>
          <p:cNvPr id="114" name="Google Shape;114;p19"/>
          <p:cNvSpPr txBox="1"/>
          <p:nvPr/>
        </p:nvSpPr>
        <p:spPr>
          <a:xfrm>
            <a:off x="751750" y="300700"/>
            <a:ext cx="7659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15" name="Google Shape;115;p19"/>
          <p:cNvSpPr/>
          <p:nvPr/>
        </p:nvSpPr>
        <p:spPr>
          <a:xfrm>
            <a:off x="1289950" y="4566425"/>
            <a:ext cx="7121700" cy="254100"/>
          </a:xfrm>
          <a:prstGeom prst="rect">
            <a:avLst/>
          </a:prstGeom>
          <a:noFill/>
          <a:ln>
            <a:noFill/>
          </a:ln>
        </p:spPr>
        <p:txBody>
          <a:bodyPr spcFirstLastPara="1" wrap="square" lIns="79125" tIns="39550" rIns="79125" bIns="39550" anchor="t" anchorCtr="0">
            <a:noAutofit/>
          </a:bodyPr>
          <a:lstStyle/>
          <a:p>
            <a:pPr marL="0" marR="0" lvl="0" indent="0" algn="ctr" rtl="0">
              <a:spcBef>
                <a:spcPts val="0"/>
              </a:spcBef>
              <a:spcAft>
                <a:spcPts val="0"/>
              </a:spcAft>
              <a:buNone/>
            </a:pPr>
            <a:r>
              <a:rPr lang="en-GB" sz="1100" b="1">
                <a:solidFill>
                  <a:schemeClr val="dk1"/>
                </a:solidFill>
                <a:latin typeface="Quicksand"/>
                <a:ea typeface="Quicksand"/>
                <a:cs typeface="Quicksand"/>
                <a:sym typeface="Quicksand"/>
              </a:rPr>
              <a:t>Alex Quigley et al. </a:t>
            </a:r>
            <a:r>
              <a:rPr lang="en-GB" sz="1100" b="1" i="1">
                <a:solidFill>
                  <a:schemeClr val="dk1"/>
                </a:solidFill>
                <a:latin typeface="Quicksand"/>
                <a:ea typeface="Quicksand"/>
                <a:cs typeface="Quicksand"/>
                <a:sym typeface="Quicksand"/>
              </a:rPr>
              <a:t>Metacognition and Self Regulated Learning-</a:t>
            </a:r>
            <a:r>
              <a:rPr lang="en-GB" sz="1100" b="1">
                <a:solidFill>
                  <a:schemeClr val="dk1"/>
                </a:solidFill>
                <a:latin typeface="Quicksand"/>
                <a:ea typeface="Quicksand"/>
                <a:cs typeface="Quicksand"/>
                <a:sym typeface="Quicksand"/>
              </a:rPr>
              <a:t>Education Endowment Foundation</a:t>
            </a:r>
            <a:endParaRPr sz="1100" b="1" strike="noStrike" cap="none">
              <a:solidFill>
                <a:schemeClr val="dk1"/>
              </a:solidFill>
              <a:latin typeface="Quicksand"/>
              <a:ea typeface="Quicksand"/>
              <a:cs typeface="Quicksand"/>
              <a:sym typeface="Quicksand"/>
            </a:endParaRPr>
          </a:p>
        </p:txBody>
      </p:sp>
      <p:pic>
        <p:nvPicPr>
          <p:cNvPr id="116" name="Google Shape;116;p19"/>
          <p:cNvPicPr preferRelativeResize="0"/>
          <p:nvPr/>
        </p:nvPicPr>
        <p:blipFill>
          <a:blip r:embed="rId3">
            <a:alphaModFix/>
          </a:blip>
          <a:stretch>
            <a:fillRect/>
          </a:stretch>
        </p:blipFill>
        <p:spPr>
          <a:xfrm>
            <a:off x="1756125" y="1117225"/>
            <a:ext cx="5818988" cy="327318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0"/>
          <p:cNvSpPr txBox="1">
            <a:spLocks noGrp="1"/>
          </p:cNvSpPr>
          <p:nvPr>
            <p:ph type="body" idx="1"/>
          </p:nvPr>
        </p:nvSpPr>
        <p:spPr>
          <a:xfrm>
            <a:off x="364000" y="997050"/>
            <a:ext cx="8316900" cy="3349800"/>
          </a:xfrm>
          <a:prstGeom prst="rect">
            <a:avLst/>
          </a:prstGeom>
          <a:ln w="2857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1650" b="1">
                <a:solidFill>
                  <a:schemeClr val="accent1"/>
                </a:solidFill>
                <a:highlight>
                  <a:srgbClr val="FFFFFF"/>
                </a:highlight>
                <a:latin typeface="Raleway"/>
                <a:ea typeface="Raleway"/>
                <a:cs typeface="Raleway"/>
                <a:sym typeface="Raleway"/>
              </a:rPr>
              <a:t>Comprehension – Connection – Strategy – Reflection</a:t>
            </a:r>
            <a:endParaRPr sz="1650" b="1">
              <a:solidFill>
                <a:schemeClr val="accent1"/>
              </a:solidFill>
              <a:highlight>
                <a:srgbClr val="FFFFFF"/>
              </a:highlight>
              <a:latin typeface="Raleway"/>
              <a:ea typeface="Raleway"/>
              <a:cs typeface="Raleway"/>
              <a:sym typeface="Raleway"/>
            </a:endParaRPr>
          </a:p>
          <a:p>
            <a:pPr marL="0" lvl="0" indent="0" algn="l" rtl="0">
              <a:spcBef>
                <a:spcPts val="1100"/>
              </a:spcBef>
              <a:spcAft>
                <a:spcPts val="0"/>
              </a:spcAft>
              <a:buNone/>
            </a:pPr>
            <a:r>
              <a:rPr lang="en-GB" sz="1650" b="1">
                <a:solidFill>
                  <a:schemeClr val="accent1"/>
                </a:solidFill>
                <a:highlight>
                  <a:srgbClr val="FFFFFF"/>
                </a:highlight>
                <a:latin typeface="Raleway"/>
                <a:ea typeface="Raleway"/>
                <a:cs typeface="Raleway"/>
                <a:sym typeface="Raleway"/>
              </a:rPr>
              <a:t>Put simply this approach teaches students to:</a:t>
            </a:r>
            <a:endParaRPr sz="1650" b="1">
              <a:solidFill>
                <a:schemeClr val="accent1"/>
              </a:solidFill>
              <a:highlight>
                <a:srgbClr val="FFFFFF"/>
              </a:highlight>
              <a:latin typeface="Raleway"/>
              <a:ea typeface="Raleway"/>
              <a:cs typeface="Raleway"/>
              <a:sym typeface="Raleway"/>
            </a:endParaRPr>
          </a:p>
          <a:p>
            <a:pPr marL="901700" lvl="0" indent="-333375" algn="l" rtl="0">
              <a:spcBef>
                <a:spcPts val="1100"/>
              </a:spcBef>
              <a:spcAft>
                <a:spcPts val="0"/>
              </a:spcAft>
              <a:buClr>
                <a:schemeClr val="accent1"/>
              </a:buClr>
              <a:buSzPts val="1650"/>
              <a:buFont typeface="Raleway"/>
              <a:buChar char="●"/>
            </a:pPr>
            <a:r>
              <a:rPr lang="en-GB" sz="1650" b="1">
                <a:solidFill>
                  <a:schemeClr val="accent1"/>
                </a:solidFill>
                <a:highlight>
                  <a:srgbClr val="FFFFFF"/>
                </a:highlight>
                <a:latin typeface="Raleway"/>
                <a:ea typeface="Raleway"/>
                <a:cs typeface="Raleway"/>
                <a:sym typeface="Raleway"/>
              </a:rPr>
              <a:t>Identify what they understand about the task/topic/information (COMPREHENSION)</a:t>
            </a:r>
            <a:endParaRPr sz="1650" b="1">
              <a:solidFill>
                <a:schemeClr val="accent1"/>
              </a:solidFill>
              <a:highlight>
                <a:srgbClr val="FFFFFF"/>
              </a:highlight>
              <a:latin typeface="Raleway"/>
              <a:ea typeface="Raleway"/>
              <a:cs typeface="Raleway"/>
              <a:sym typeface="Raleway"/>
            </a:endParaRPr>
          </a:p>
          <a:p>
            <a:pPr marL="901700" lvl="0" indent="-333375" algn="l" rtl="0">
              <a:spcBef>
                <a:spcPts val="0"/>
              </a:spcBef>
              <a:spcAft>
                <a:spcPts val="0"/>
              </a:spcAft>
              <a:buClr>
                <a:schemeClr val="accent1"/>
              </a:buClr>
              <a:buSzPts val="1650"/>
              <a:buFont typeface="Raleway"/>
              <a:buChar char="●"/>
            </a:pPr>
            <a:r>
              <a:rPr lang="en-GB" sz="1650" b="1">
                <a:solidFill>
                  <a:schemeClr val="accent1"/>
                </a:solidFill>
                <a:highlight>
                  <a:srgbClr val="FFFFFF"/>
                </a:highlight>
                <a:latin typeface="Raleway"/>
                <a:ea typeface="Raleway"/>
                <a:cs typeface="Raleway"/>
                <a:sym typeface="Raleway"/>
              </a:rPr>
              <a:t>Make links between this task/topic/information and things they have seen before (CONNECTION)</a:t>
            </a:r>
            <a:endParaRPr sz="1650" b="1">
              <a:solidFill>
                <a:schemeClr val="accent1"/>
              </a:solidFill>
              <a:highlight>
                <a:srgbClr val="FFFFFF"/>
              </a:highlight>
              <a:latin typeface="Raleway"/>
              <a:ea typeface="Raleway"/>
              <a:cs typeface="Raleway"/>
              <a:sym typeface="Raleway"/>
            </a:endParaRPr>
          </a:p>
          <a:p>
            <a:pPr marL="901700" lvl="0" indent="-333375" algn="l" rtl="0">
              <a:spcBef>
                <a:spcPts val="0"/>
              </a:spcBef>
              <a:spcAft>
                <a:spcPts val="0"/>
              </a:spcAft>
              <a:buClr>
                <a:schemeClr val="accent1"/>
              </a:buClr>
              <a:buSzPts val="1650"/>
              <a:buFont typeface="Raleway"/>
              <a:buChar char="●"/>
            </a:pPr>
            <a:r>
              <a:rPr lang="en-GB" sz="1650" b="1">
                <a:solidFill>
                  <a:schemeClr val="accent1"/>
                </a:solidFill>
                <a:highlight>
                  <a:srgbClr val="FFFFFF"/>
                </a:highlight>
                <a:latin typeface="Raleway"/>
                <a:ea typeface="Raleway"/>
                <a:cs typeface="Raleway"/>
                <a:sym typeface="Raleway"/>
              </a:rPr>
              <a:t>Identify the best approach they can use to complete the task (STRATEGY)</a:t>
            </a:r>
            <a:endParaRPr sz="1650" b="1">
              <a:solidFill>
                <a:schemeClr val="accent1"/>
              </a:solidFill>
              <a:highlight>
                <a:srgbClr val="FFFFFF"/>
              </a:highlight>
              <a:latin typeface="Raleway"/>
              <a:ea typeface="Raleway"/>
              <a:cs typeface="Raleway"/>
              <a:sym typeface="Raleway"/>
            </a:endParaRPr>
          </a:p>
          <a:p>
            <a:pPr marL="901700" lvl="0" indent="-333375" algn="l" rtl="0">
              <a:spcBef>
                <a:spcPts val="0"/>
              </a:spcBef>
              <a:spcAft>
                <a:spcPts val="0"/>
              </a:spcAft>
              <a:buClr>
                <a:schemeClr val="accent1"/>
              </a:buClr>
              <a:buSzPts val="1650"/>
              <a:buFont typeface="Raleway"/>
              <a:buChar char="●"/>
            </a:pPr>
            <a:r>
              <a:rPr lang="en-GB" sz="1650" b="1">
                <a:solidFill>
                  <a:schemeClr val="accent1"/>
                </a:solidFill>
                <a:highlight>
                  <a:srgbClr val="FFFFFF"/>
                </a:highlight>
                <a:latin typeface="Raleway"/>
                <a:ea typeface="Raleway"/>
                <a:cs typeface="Raleway"/>
                <a:sym typeface="Raleway"/>
              </a:rPr>
              <a:t>Evaluate how successful their approach was and how they felt about it (REFLECTION)</a:t>
            </a:r>
            <a:endParaRPr sz="1650" b="1">
              <a:solidFill>
                <a:schemeClr val="accent1"/>
              </a:solidFill>
              <a:highlight>
                <a:srgbClr val="FFFFFF"/>
              </a:highlight>
              <a:latin typeface="Raleway"/>
              <a:ea typeface="Raleway"/>
              <a:cs typeface="Raleway"/>
              <a:sym typeface="Raleway"/>
            </a:endParaRPr>
          </a:p>
        </p:txBody>
      </p:sp>
      <p:sp>
        <p:nvSpPr>
          <p:cNvPr id="122" name="Google Shape;122;p20"/>
          <p:cNvSpPr txBox="1"/>
          <p:nvPr/>
        </p:nvSpPr>
        <p:spPr>
          <a:xfrm>
            <a:off x="95825" y="300700"/>
            <a:ext cx="88389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600" b="1">
                <a:solidFill>
                  <a:schemeClr val="accent1"/>
                </a:solidFill>
                <a:latin typeface="Chelsea Market"/>
                <a:ea typeface="Chelsea Market"/>
                <a:cs typeface="Chelsea Market"/>
                <a:sym typeface="Chelsea Market"/>
              </a:rPr>
              <a:t>What is Metacognition? </a:t>
            </a:r>
            <a:endParaRPr sz="100" b="1">
              <a:solidFill>
                <a:schemeClr val="accent1"/>
              </a:solidFill>
              <a:latin typeface="Chelsea Market"/>
              <a:ea typeface="Chelsea Market"/>
              <a:cs typeface="Chelsea Market"/>
              <a:sym typeface="Chelsea Market"/>
            </a:endParaRPr>
          </a:p>
        </p:txBody>
      </p:sp>
      <p:graphicFrame>
        <p:nvGraphicFramePr>
          <p:cNvPr id="123" name="Google Shape;123;p20"/>
          <p:cNvGraphicFramePr/>
          <p:nvPr/>
        </p:nvGraphicFramePr>
        <p:xfrm>
          <a:off x="48338" y="46275"/>
          <a:ext cx="3000000" cy="3000000"/>
        </p:xfrm>
        <a:graphic>
          <a:graphicData uri="http://schemas.openxmlformats.org/drawingml/2006/table">
            <a:tbl>
              <a:tblPr>
                <a:noFill/>
                <a:tableStyleId>{4AC7FBAF-16F5-46C3-A64E-14511282E12C}</a:tableStyleId>
              </a:tblPr>
              <a:tblGrid>
                <a:gridCol w="1807950">
                  <a:extLst>
                    <a:ext uri="{9D8B030D-6E8A-4147-A177-3AD203B41FA5}">
                      <a16:colId xmlns:a16="http://schemas.microsoft.com/office/drawing/2014/main" val="20000"/>
                    </a:ext>
                  </a:extLst>
                </a:gridCol>
                <a:gridCol w="1807950">
                  <a:extLst>
                    <a:ext uri="{9D8B030D-6E8A-4147-A177-3AD203B41FA5}">
                      <a16:colId xmlns:a16="http://schemas.microsoft.com/office/drawing/2014/main" val="20001"/>
                    </a:ext>
                  </a:extLst>
                </a:gridCol>
                <a:gridCol w="1807950">
                  <a:extLst>
                    <a:ext uri="{9D8B030D-6E8A-4147-A177-3AD203B41FA5}">
                      <a16:colId xmlns:a16="http://schemas.microsoft.com/office/drawing/2014/main" val="20002"/>
                    </a:ext>
                  </a:extLst>
                </a:gridCol>
                <a:gridCol w="1807950">
                  <a:extLst>
                    <a:ext uri="{9D8B030D-6E8A-4147-A177-3AD203B41FA5}">
                      <a16:colId xmlns:a16="http://schemas.microsoft.com/office/drawing/2014/main" val="20003"/>
                    </a:ext>
                  </a:extLst>
                </a:gridCol>
                <a:gridCol w="1807950">
                  <a:extLst>
                    <a:ext uri="{9D8B030D-6E8A-4147-A177-3AD203B41FA5}">
                      <a16:colId xmlns:a16="http://schemas.microsoft.com/office/drawing/2014/main" val="20004"/>
                    </a:ext>
                  </a:extLst>
                </a:gridCol>
              </a:tblGrid>
              <a:tr h="203225">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PROUD</a:t>
                      </a:r>
                      <a:endParaRPr b="1">
                        <a:solidFill>
                          <a:srgbClr val="FFFFFF"/>
                        </a:solidFill>
                        <a:latin typeface="Nunito"/>
                        <a:ea typeface="Nunito"/>
                        <a:cs typeface="Nunito"/>
                        <a:sym typeface="Nunito"/>
                      </a:endParaRPr>
                    </a:p>
                  </a:txBody>
                  <a:tcPr marL="0" marR="0" marT="0" marB="0" anchor="ctr">
                    <a:lnL w="9525"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6DA1EB"/>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AIM HIGH</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A383DC"/>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WORK HARD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EDB469"/>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KIND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85D0A2"/>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NO EXCUSES</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9525"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D58AC1"/>
                    </a:solidFill>
                  </a:tcPr>
                </a:tc>
                <a:extLst>
                  <a:ext uri="{0D108BD9-81ED-4DB2-BD59-A6C34878D82A}">
                    <a16:rowId xmlns:a16="http://schemas.microsoft.com/office/drawing/2014/main" val="10000"/>
                  </a:ext>
                </a:extLst>
              </a:tr>
            </a:tbl>
          </a:graphicData>
        </a:graphic>
      </p:graphicFrame>
      <p:graphicFrame>
        <p:nvGraphicFramePr>
          <p:cNvPr id="124" name="Google Shape;124;p20"/>
          <p:cNvGraphicFramePr/>
          <p:nvPr/>
        </p:nvGraphicFramePr>
        <p:xfrm>
          <a:off x="48338" y="4892500"/>
          <a:ext cx="3000000" cy="3000000"/>
        </p:xfrm>
        <a:graphic>
          <a:graphicData uri="http://schemas.openxmlformats.org/drawingml/2006/table">
            <a:tbl>
              <a:tblPr>
                <a:noFill/>
                <a:tableStyleId>{4AC7FBAF-16F5-46C3-A64E-14511282E12C}</a:tableStyleId>
              </a:tblPr>
              <a:tblGrid>
                <a:gridCol w="1807950">
                  <a:extLst>
                    <a:ext uri="{9D8B030D-6E8A-4147-A177-3AD203B41FA5}">
                      <a16:colId xmlns:a16="http://schemas.microsoft.com/office/drawing/2014/main" val="20000"/>
                    </a:ext>
                  </a:extLst>
                </a:gridCol>
                <a:gridCol w="1807950">
                  <a:extLst>
                    <a:ext uri="{9D8B030D-6E8A-4147-A177-3AD203B41FA5}">
                      <a16:colId xmlns:a16="http://schemas.microsoft.com/office/drawing/2014/main" val="20001"/>
                    </a:ext>
                  </a:extLst>
                </a:gridCol>
                <a:gridCol w="1807950">
                  <a:extLst>
                    <a:ext uri="{9D8B030D-6E8A-4147-A177-3AD203B41FA5}">
                      <a16:colId xmlns:a16="http://schemas.microsoft.com/office/drawing/2014/main" val="20002"/>
                    </a:ext>
                  </a:extLst>
                </a:gridCol>
                <a:gridCol w="1807950">
                  <a:extLst>
                    <a:ext uri="{9D8B030D-6E8A-4147-A177-3AD203B41FA5}">
                      <a16:colId xmlns:a16="http://schemas.microsoft.com/office/drawing/2014/main" val="20003"/>
                    </a:ext>
                  </a:extLst>
                </a:gridCol>
                <a:gridCol w="1807950">
                  <a:extLst>
                    <a:ext uri="{9D8B030D-6E8A-4147-A177-3AD203B41FA5}">
                      <a16:colId xmlns:a16="http://schemas.microsoft.com/office/drawing/2014/main" val="20004"/>
                    </a:ext>
                  </a:extLst>
                </a:gridCol>
              </a:tblGrid>
              <a:tr h="203225">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PROUD</a:t>
                      </a:r>
                      <a:endParaRPr b="1">
                        <a:solidFill>
                          <a:srgbClr val="FFFFFF"/>
                        </a:solidFill>
                        <a:latin typeface="Nunito"/>
                        <a:ea typeface="Nunito"/>
                        <a:cs typeface="Nunito"/>
                        <a:sym typeface="Nunito"/>
                      </a:endParaRPr>
                    </a:p>
                  </a:txBody>
                  <a:tcPr marL="0" marR="0" marT="0" marB="0" anchor="ctr">
                    <a:lnL w="9525"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6DA1EB"/>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AIM HIGH</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A383DC"/>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WORK HARD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EDB469"/>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KIND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85D0A2"/>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NO EXCUSES</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9525"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D58AC1"/>
                    </a:solidFill>
                  </a:tcPr>
                </a:tc>
                <a:extLst>
                  <a:ext uri="{0D108BD9-81ED-4DB2-BD59-A6C34878D82A}">
                    <a16:rowId xmlns:a16="http://schemas.microsoft.com/office/drawing/2014/main" val="10000"/>
                  </a:ext>
                </a:extLst>
              </a:tr>
            </a:tbl>
          </a:graphicData>
        </a:graphic>
      </p:graphicFrame>
      <p:sp>
        <p:nvSpPr>
          <p:cNvPr id="125" name="Google Shape;125;p20"/>
          <p:cNvSpPr/>
          <p:nvPr/>
        </p:nvSpPr>
        <p:spPr>
          <a:xfrm>
            <a:off x="1289825" y="4576650"/>
            <a:ext cx="7121700" cy="254100"/>
          </a:xfrm>
          <a:prstGeom prst="rect">
            <a:avLst/>
          </a:prstGeom>
          <a:noFill/>
          <a:ln>
            <a:noFill/>
          </a:ln>
        </p:spPr>
        <p:txBody>
          <a:bodyPr spcFirstLastPara="1" wrap="square" lIns="79125" tIns="39550" rIns="79125" bIns="39550" anchor="t" anchorCtr="0">
            <a:noAutofit/>
          </a:bodyPr>
          <a:lstStyle/>
          <a:p>
            <a:pPr marL="0" marR="0" lvl="0" indent="0" algn="ctr" rtl="0">
              <a:spcBef>
                <a:spcPts val="0"/>
              </a:spcBef>
              <a:spcAft>
                <a:spcPts val="0"/>
              </a:spcAft>
              <a:buNone/>
            </a:pPr>
            <a:r>
              <a:rPr lang="en-GB" sz="1300" b="1">
                <a:solidFill>
                  <a:schemeClr val="dk1"/>
                </a:solidFill>
                <a:latin typeface="Quicksand"/>
                <a:ea typeface="Quicksand"/>
                <a:cs typeface="Quicksand"/>
                <a:sym typeface="Quicksand"/>
              </a:rPr>
              <a:t>Tova Michalsky (2013) in Jennifer Webb’s ‘The Metacognition Handbook’ (2021)</a:t>
            </a:r>
            <a:endParaRPr sz="1300" b="1" i="0" u="none" strike="noStrike" cap="none">
              <a:solidFill>
                <a:schemeClr val="dk1"/>
              </a:solidFill>
              <a:latin typeface="Quicksand"/>
              <a:ea typeface="Quicksand"/>
              <a:cs typeface="Quicksand"/>
              <a:sym typeface="Quicksan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1"/>
          <p:cNvSpPr/>
          <p:nvPr/>
        </p:nvSpPr>
        <p:spPr>
          <a:xfrm>
            <a:off x="1281925" y="4796750"/>
            <a:ext cx="7121700" cy="254100"/>
          </a:xfrm>
          <a:prstGeom prst="rect">
            <a:avLst/>
          </a:prstGeom>
          <a:noFill/>
          <a:ln>
            <a:noFill/>
          </a:ln>
        </p:spPr>
        <p:txBody>
          <a:bodyPr spcFirstLastPara="1" wrap="square" lIns="79125" tIns="39550" rIns="79125" bIns="39550" anchor="t" anchorCtr="0">
            <a:noAutofit/>
          </a:bodyPr>
          <a:lstStyle/>
          <a:p>
            <a:pPr marL="0" marR="0" lvl="0" indent="0" algn="ctr" rtl="0">
              <a:spcBef>
                <a:spcPts val="0"/>
              </a:spcBef>
              <a:spcAft>
                <a:spcPts val="0"/>
              </a:spcAft>
              <a:buNone/>
            </a:pPr>
            <a:r>
              <a:rPr lang="en-GB" sz="1300" b="1">
                <a:solidFill>
                  <a:schemeClr val="dk1"/>
                </a:solidFill>
                <a:latin typeface="Quicksand"/>
                <a:ea typeface="Quicksand"/>
                <a:cs typeface="Quicksand"/>
                <a:sym typeface="Quicksand"/>
              </a:rPr>
              <a:t>Education Endowment Foundation: </a:t>
            </a:r>
            <a:r>
              <a:rPr lang="en-GB" sz="1300" b="1" i="1">
                <a:solidFill>
                  <a:schemeClr val="dk1"/>
                </a:solidFill>
                <a:latin typeface="Quicksand"/>
                <a:ea typeface="Quicksand"/>
                <a:cs typeface="Quicksand"/>
                <a:sym typeface="Quicksand"/>
              </a:rPr>
              <a:t>Metacognition and Self Regulated Learning</a:t>
            </a:r>
            <a:endParaRPr sz="1300" b="1" i="1" strike="noStrike" cap="none">
              <a:solidFill>
                <a:schemeClr val="dk1"/>
              </a:solidFill>
              <a:latin typeface="Quicksand"/>
              <a:ea typeface="Quicksand"/>
              <a:cs typeface="Quicksand"/>
              <a:sym typeface="Quicksand"/>
            </a:endParaRPr>
          </a:p>
        </p:txBody>
      </p:sp>
      <p:sp>
        <p:nvSpPr>
          <p:cNvPr id="131" name="Google Shape;131;p21"/>
          <p:cNvSpPr txBox="1"/>
          <p:nvPr/>
        </p:nvSpPr>
        <p:spPr>
          <a:xfrm>
            <a:off x="506425" y="1045325"/>
            <a:ext cx="3244500" cy="3586500"/>
          </a:xfrm>
          <a:prstGeom prst="rect">
            <a:avLst/>
          </a:prstGeom>
          <a:gradFill>
            <a:gsLst>
              <a:gs pos="0">
                <a:srgbClr val="D4E5F5"/>
              </a:gs>
              <a:gs pos="100000">
                <a:srgbClr val="70A4D5"/>
              </a:gs>
            </a:gsLst>
            <a:lin ang="5400012" scaled="0"/>
          </a:grad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GB" sz="1700">
                <a:solidFill>
                  <a:schemeClr val="dk1"/>
                </a:solidFill>
                <a:latin typeface="Raleway"/>
                <a:ea typeface="Raleway"/>
                <a:cs typeface="Raleway"/>
                <a:sym typeface="Raleway"/>
              </a:rPr>
              <a:t>1. </a:t>
            </a:r>
            <a:r>
              <a:rPr lang="en-GB" sz="1700" b="1">
                <a:solidFill>
                  <a:schemeClr val="dk1"/>
                </a:solidFill>
                <a:latin typeface="Raleway"/>
                <a:ea typeface="Raleway"/>
                <a:cs typeface="Raleway"/>
                <a:sym typeface="Raleway"/>
              </a:rPr>
              <a:t>Activating prior knowledge</a:t>
            </a:r>
            <a:endParaRPr sz="1700">
              <a:solidFill>
                <a:schemeClr val="dk1"/>
              </a:solidFill>
              <a:latin typeface="Raleway"/>
              <a:ea typeface="Raleway"/>
              <a:cs typeface="Raleway"/>
              <a:sym typeface="Raleway"/>
            </a:endParaRPr>
          </a:p>
          <a:p>
            <a:pPr marL="0" lvl="0" indent="0" algn="l" rtl="0">
              <a:lnSpc>
                <a:spcPct val="150000"/>
              </a:lnSpc>
              <a:spcBef>
                <a:spcPts val="0"/>
              </a:spcBef>
              <a:spcAft>
                <a:spcPts val="0"/>
              </a:spcAft>
              <a:buNone/>
            </a:pPr>
            <a:r>
              <a:rPr lang="en-GB" sz="1700">
                <a:solidFill>
                  <a:schemeClr val="dk1"/>
                </a:solidFill>
                <a:latin typeface="Raleway"/>
                <a:ea typeface="Raleway"/>
                <a:cs typeface="Raleway"/>
                <a:sym typeface="Raleway"/>
              </a:rPr>
              <a:t> 2. </a:t>
            </a:r>
            <a:r>
              <a:rPr lang="en-GB" sz="1700" b="1">
                <a:solidFill>
                  <a:schemeClr val="dk1"/>
                </a:solidFill>
                <a:latin typeface="Raleway"/>
                <a:ea typeface="Raleway"/>
                <a:cs typeface="Raleway"/>
                <a:sym typeface="Raleway"/>
              </a:rPr>
              <a:t>Explicit strategy instruction</a:t>
            </a:r>
            <a:endParaRPr sz="1700" b="1">
              <a:solidFill>
                <a:schemeClr val="dk1"/>
              </a:solidFill>
              <a:latin typeface="Raleway"/>
              <a:ea typeface="Raleway"/>
              <a:cs typeface="Raleway"/>
              <a:sym typeface="Raleway"/>
            </a:endParaRPr>
          </a:p>
          <a:p>
            <a:pPr marL="0" lvl="0" indent="0" algn="l" rtl="0">
              <a:lnSpc>
                <a:spcPct val="150000"/>
              </a:lnSpc>
              <a:spcBef>
                <a:spcPts val="0"/>
              </a:spcBef>
              <a:spcAft>
                <a:spcPts val="0"/>
              </a:spcAft>
              <a:buNone/>
            </a:pPr>
            <a:r>
              <a:rPr lang="en-GB" sz="1700">
                <a:solidFill>
                  <a:schemeClr val="dk1"/>
                </a:solidFill>
                <a:latin typeface="Raleway"/>
                <a:ea typeface="Raleway"/>
                <a:cs typeface="Raleway"/>
                <a:sym typeface="Raleway"/>
              </a:rPr>
              <a:t> 3. </a:t>
            </a:r>
            <a:r>
              <a:rPr lang="en-GB" sz="1700" b="1">
                <a:solidFill>
                  <a:schemeClr val="dk1"/>
                </a:solidFill>
                <a:latin typeface="Raleway"/>
                <a:ea typeface="Raleway"/>
                <a:cs typeface="Raleway"/>
                <a:sym typeface="Raleway"/>
              </a:rPr>
              <a:t>Modelling of learned strategy</a:t>
            </a:r>
            <a:endParaRPr sz="1700">
              <a:solidFill>
                <a:schemeClr val="dk1"/>
              </a:solidFill>
              <a:latin typeface="Raleway"/>
              <a:ea typeface="Raleway"/>
              <a:cs typeface="Raleway"/>
              <a:sym typeface="Raleway"/>
            </a:endParaRPr>
          </a:p>
          <a:p>
            <a:pPr marL="0" lvl="0" indent="0" algn="l" rtl="0">
              <a:lnSpc>
                <a:spcPct val="150000"/>
              </a:lnSpc>
              <a:spcBef>
                <a:spcPts val="0"/>
              </a:spcBef>
              <a:spcAft>
                <a:spcPts val="0"/>
              </a:spcAft>
              <a:buNone/>
            </a:pPr>
            <a:r>
              <a:rPr lang="en-GB" sz="1700">
                <a:solidFill>
                  <a:schemeClr val="dk1"/>
                </a:solidFill>
                <a:latin typeface="Raleway"/>
                <a:ea typeface="Raleway"/>
                <a:cs typeface="Raleway"/>
                <a:sym typeface="Raleway"/>
              </a:rPr>
              <a:t>4. </a:t>
            </a:r>
            <a:r>
              <a:rPr lang="en-GB" sz="1700" b="1">
                <a:solidFill>
                  <a:schemeClr val="dk1"/>
                </a:solidFill>
                <a:latin typeface="Raleway"/>
                <a:ea typeface="Raleway"/>
                <a:cs typeface="Raleway"/>
                <a:sym typeface="Raleway"/>
              </a:rPr>
              <a:t>Memorisation of strategy</a:t>
            </a:r>
            <a:endParaRPr sz="1700">
              <a:solidFill>
                <a:schemeClr val="dk1"/>
              </a:solidFill>
              <a:latin typeface="Raleway"/>
              <a:ea typeface="Raleway"/>
              <a:cs typeface="Raleway"/>
              <a:sym typeface="Raleway"/>
            </a:endParaRPr>
          </a:p>
          <a:p>
            <a:pPr marL="0" lvl="0" indent="0" algn="l" rtl="0">
              <a:lnSpc>
                <a:spcPct val="150000"/>
              </a:lnSpc>
              <a:spcBef>
                <a:spcPts val="0"/>
              </a:spcBef>
              <a:spcAft>
                <a:spcPts val="0"/>
              </a:spcAft>
              <a:buNone/>
            </a:pPr>
            <a:r>
              <a:rPr lang="en-GB" sz="1700">
                <a:solidFill>
                  <a:schemeClr val="dk1"/>
                </a:solidFill>
                <a:latin typeface="Raleway"/>
                <a:ea typeface="Raleway"/>
                <a:cs typeface="Raleway"/>
                <a:sym typeface="Raleway"/>
              </a:rPr>
              <a:t> 5.</a:t>
            </a:r>
            <a:r>
              <a:rPr lang="en-GB" sz="1700" b="1">
                <a:solidFill>
                  <a:schemeClr val="dk1"/>
                </a:solidFill>
                <a:latin typeface="Raleway"/>
                <a:ea typeface="Raleway"/>
                <a:cs typeface="Raleway"/>
                <a:sym typeface="Raleway"/>
              </a:rPr>
              <a:t> Guided practice</a:t>
            </a:r>
            <a:endParaRPr sz="1700">
              <a:solidFill>
                <a:schemeClr val="dk1"/>
              </a:solidFill>
              <a:latin typeface="Raleway"/>
              <a:ea typeface="Raleway"/>
              <a:cs typeface="Raleway"/>
              <a:sym typeface="Raleway"/>
            </a:endParaRPr>
          </a:p>
          <a:p>
            <a:pPr marL="0" lvl="0" indent="0" algn="l" rtl="0">
              <a:lnSpc>
                <a:spcPct val="150000"/>
              </a:lnSpc>
              <a:spcBef>
                <a:spcPts val="0"/>
              </a:spcBef>
              <a:spcAft>
                <a:spcPts val="0"/>
              </a:spcAft>
              <a:buNone/>
            </a:pPr>
            <a:r>
              <a:rPr lang="en-GB" sz="1700">
                <a:solidFill>
                  <a:schemeClr val="dk1"/>
                </a:solidFill>
                <a:latin typeface="Raleway"/>
                <a:ea typeface="Raleway"/>
                <a:cs typeface="Raleway"/>
                <a:sym typeface="Raleway"/>
              </a:rPr>
              <a:t>6. </a:t>
            </a:r>
            <a:r>
              <a:rPr lang="en-GB" sz="1700" b="1">
                <a:solidFill>
                  <a:schemeClr val="dk1"/>
                </a:solidFill>
                <a:latin typeface="Raleway"/>
                <a:ea typeface="Raleway"/>
                <a:cs typeface="Raleway"/>
                <a:sym typeface="Raleway"/>
              </a:rPr>
              <a:t>Independent practice</a:t>
            </a:r>
            <a:endParaRPr sz="1700">
              <a:solidFill>
                <a:schemeClr val="dk1"/>
              </a:solidFill>
              <a:latin typeface="Raleway"/>
              <a:ea typeface="Raleway"/>
              <a:cs typeface="Raleway"/>
              <a:sym typeface="Raleway"/>
            </a:endParaRPr>
          </a:p>
          <a:p>
            <a:pPr marL="0" lvl="0" indent="0" algn="l" rtl="0">
              <a:lnSpc>
                <a:spcPct val="150000"/>
              </a:lnSpc>
              <a:spcBef>
                <a:spcPts val="0"/>
              </a:spcBef>
              <a:spcAft>
                <a:spcPts val="0"/>
              </a:spcAft>
              <a:buNone/>
            </a:pPr>
            <a:r>
              <a:rPr lang="en-GB" sz="1700">
                <a:solidFill>
                  <a:schemeClr val="dk1"/>
                </a:solidFill>
                <a:latin typeface="Raleway"/>
                <a:ea typeface="Raleway"/>
                <a:cs typeface="Raleway"/>
                <a:sym typeface="Raleway"/>
              </a:rPr>
              <a:t>7.</a:t>
            </a:r>
            <a:r>
              <a:rPr lang="en-GB" sz="1700" b="1">
                <a:solidFill>
                  <a:schemeClr val="dk1"/>
                </a:solidFill>
                <a:latin typeface="Raleway"/>
                <a:ea typeface="Raleway"/>
                <a:cs typeface="Raleway"/>
                <a:sym typeface="Raleway"/>
              </a:rPr>
              <a:t> Structured reflection.</a:t>
            </a:r>
            <a:endParaRPr sz="1700">
              <a:solidFill>
                <a:schemeClr val="dk1"/>
              </a:solidFill>
              <a:latin typeface="Raleway"/>
              <a:ea typeface="Raleway"/>
              <a:cs typeface="Raleway"/>
              <a:sym typeface="Raleway"/>
            </a:endParaRPr>
          </a:p>
        </p:txBody>
      </p:sp>
      <p:sp>
        <p:nvSpPr>
          <p:cNvPr id="132" name="Google Shape;132;p21"/>
          <p:cNvSpPr txBox="1"/>
          <p:nvPr/>
        </p:nvSpPr>
        <p:spPr>
          <a:xfrm>
            <a:off x="615650" y="341600"/>
            <a:ext cx="8063400" cy="540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300" b="1">
                <a:solidFill>
                  <a:schemeClr val="accent1"/>
                </a:solidFill>
                <a:latin typeface="Chelsea Market"/>
                <a:ea typeface="Chelsea Market"/>
                <a:cs typeface="Chelsea Market"/>
                <a:sym typeface="Chelsea Market"/>
              </a:rPr>
              <a:t>How should we teach metacognitive strategies?</a:t>
            </a:r>
            <a:endParaRPr sz="2300" b="1">
              <a:solidFill>
                <a:schemeClr val="accent1"/>
              </a:solidFill>
              <a:latin typeface="Chelsea Market"/>
              <a:ea typeface="Chelsea Market"/>
              <a:cs typeface="Chelsea Market"/>
              <a:sym typeface="Chelsea Market"/>
            </a:endParaRPr>
          </a:p>
        </p:txBody>
      </p:sp>
      <p:graphicFrame>
        <p:nvGraphicFramePr>
          <p:cNvPr id="133" name="Google Shape;133;p21"/>
          <p:cNvGraphicFramePr/>
          <p:nvPr/>
        </p:nvGraphicFramePr>
        <p:xfrm>
          <a:off x="48338" y="46275"/>
          <a:ext cx="3000000" cy="3000000"/>
        </p:xfrm>
        <a:graphic>
          <a:graphicData uri="http://schemas.openxmlformats.org/drawingml/2006/table">
            <a:tbl>
              <a:tblPr>
                <a:noFill/>
                <a:tableStyleId>{4AC7FBAF-16F5-46C3-A64E-14511282E12C}</a:tableStyleId>
              </a:tblPr>
              <a:tblGrid>
                <a:gridCol w="1807950">
                  <a:extLst>
                    <a:ext uri="{9D8B030D-6E8A-4147-A177-3AD203B41FA5}">
                      <a16:colId xmlns:a16="http://schemas.microsoft.com/office/drawing/2014/main" val="20000"/>
                    </a:ext>
                  </a:extLst>
                </a:gridCol>
                <a:gridCol w="1807950">
                  <a:extLst>
                    <a:ext uri="{9D8B030D-6E8A-4147-A177-3AD203B41FA5}">
                      <a16:colId xmlns:a16="http://schemas.microsoft.com/office/drawing/2014/main" val="20001"/>
                    </a:ext>
                  </a:extLst>
                </a:gridCol>
                <a:gridCol w="1807950">
                  <a:extLst>
                    <a:ext uri="{9D8B030D-6E8A-4147-A177-3AD203B41FA5}">
                      <a16:colId xmlns:a16="http://schemas.microsoft.com/office/drawing/2014/main" val="20002"/>
                    </a:ext>
                  </a:extLst>
                </a:gridCol>
                <a:gridCol w="1807950">
                  <a:extLst>
                    <a:ext uri="{9D8B030D-6E8A-4147-A177-3AD203B41FA5}">
                      <a16:colId xmlns:a16="http://schemas.microsoft.com/office/drawing/2014/main" val="20003"/>
                    </a:ext>
                  </a:extLst>
                </a:gridCol>
                <a:gridCol w="1807950">
                  <a:extLst>
                    <a:ext uri="{9D8B030D-6E8A-4147-A177-3AD203B41FA5}">
                      <a16:colId xmlns:a16="http://schemas.microsoft.com/office/drawing/2014/main" val="20004"/>
                    </a:ext>
                  </a:extLst>
                </a:gridCol>
              </a:tblGrid>
              <a:tr h="203225">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PROUD</a:t>
                      </a:r>
                      <a:endParaRPr b="1">
                        <a:solidFill>
                          <a:srgbClr val="FFFFFF"/>
                        </a:solidFill>
                        <a:latin typeface="Nunito"/>
                        <a:ea typeface="Nunito"/>
                        <a:cs typeface="Nunito"/>
                        <a:sym typeface="Nunito"/>
                      </a:endParaRPr>
                    </a:p>
                  </a:txBody>
                  <a:tcPr marL="0" marR="0" marT="0" marB="0" anchor="ctr">
                    <a:lnL w="9525"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6DA1EB"/>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AIM HIGH</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A383DC"/>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WORK HARD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EDB469"/>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KIND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85D0A2"/>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NO EXCUSES</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9525"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D58AC1"/>
                    </a:solidFill>
                  </a:tcPr>
                </a:tc>
                <a:extLst>
                  <a:ext uri="{0D108BD9-81ED-4DB2-BD59-A6C34878D82A}">
                    <a16:rowId xmlns:a16="http://schemas.microsoft.com/office/drawing/2014/main" val="10000"/>
                  </a:ext>
                </a:extLst>
              </a:tr>
            </a:tbl>
          </a:graphicData>
        </a:graphic>
      </p:graphicFrame>
      <p:pic>
        <p:nvPicPr>
          <p:cNvPr id="134" name="Google Shape;134;p21"/>
          <p:cNvPicPr preferRelativeResize="0"/>
          <p:nvPr/>
        </p:nvPicPr>
        <p:blipFill>
          <a:blip r:embed="rId3">
            <a:alphaModFix/>
          </a:blip>
          <a:stretch>
            <a:fillRect/>
          </a:stretch>
        </p:blipFill>
        <p:spPr>
          <a:xfrm>
            <a:off x="4615500" y="1058850"/>
            <a:ext cx="3434869" cy="35594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2"/>
          <p:cNvSpPr txBox="1"/>
          <p:nvPr/>
        </p:nvSpPr>
        <p:spPr>
          <a:xfrm>
            <a:off x="371800" y="920750"/>
            <a:ext cx="8407200" cy="4109700"/>
          </a:xfrm>
          <a:prstGeom prst="rect">
            <a:avLst/>
          </a:prstGeom>
          <a:noFill/>
          <a:ln w="28575" cap="flat" cmpd="sng">
            <a:solidFill>
              <a:schemeClr val="accent1"/>
            </a:solidFill>
            <a:prstDash val="dash"/>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GB" sz="1500" b="1">
                <a:solidFill>
                  <a:schemeClr val="dk1"/>
                </a:solidFill>
                <a:latin typeface="Raleway"/>
                <a:ea typeface="Raleway"/>
                <a:cs typeface="Raleway"/>
                <a:sym typeface="Raleway"/>
              </a:rPr>
              <a:t>Example </a:t>
            </a:r>
            <a:endParaRPr sz="1500" b="1">
              <a:solidFill>
                <a:schemeClr val="dk1"/>
              </a:solidFill>
              <a:latin typeface="Raleway"/>
              <a:ea typeface="Raleway"/>
              <a:cs typeface="Raleway"/>
              <a:sym typeface="Raleway"/>
            </a:endParaRPr>
          </a:p>
          <a:p>
            <a:pPr marL="0" lvl="0" indent="0" algn="l" rtl="0">
              <a:spcBef>
                <a:spcPts val="0"/>
              </a:spcBef>
              <a:spcAft>
                <a:spcPts val="0"/>
              </a:spcAft>
              <a:buNone/>
            </a:pPr>
            <a:endParaRPr sz="1500" b="1">
              <a:solidFill>
                <a:schemeClr val="dk1"/>
              </a:solidFill>
              <a:latin typeface="Raleway"/>
              <a:ea typeface="Raleway"/>
              <a:cs typeface="Raleway"/>
              <a:sym typeface="Raleway"/>
            </a:endParaRPr>
          </a:p>
          <a:p>
            <a:pPr marL="0" lvl="0" indent="0" algn="l" rtl="0">
              <a:spcBef>
                <a:spcPts val="0"/>
              </a:spcBef>
              <a:spcAft>
                <a:spcPts val="0"/>
              </a:spcAft>
              <a:buNone/>
            </a:pPr>
            <a:r>
              <a:rPr lang="en-GB" sz="1500" b="1">
                <a:solidFill>
                  <a:schemeClr val="dk1"/>
                </a:solidFill>
                <a:latin typeface="Raleway"/>
                <a:ea typeface="Raleway"/>
                <a:cs typeface="Raleway"/>
                <a:sym typeface="Raleway"/>
              </a:rPr>
              <a:t>1. Activating prior knowledge. </a:t>
            </a:r>
            <a:r>
              <a:rPr lang="en-GB" sz="1500">
                <a:solidFill>
                  <a:schemeClr val="dk1"/>
                </a:solidFill>
                <a:latin typeface="Raleway"/>
                <a:ea typeface="Raleway"/>
                <a:cs typeface="Raleway"/>
                <a:sym typeface="Raleway"/>
              </a:rPr>
              <a:t>The teacher discusses with pupils the different causes that led to World War One while making notes on the whiteboard. </a:t>
            </a:r>
            <a:endParaRPr sz="1500">
              <a:solidFill>
                <a:schemeClr val="dk1"/>
              </a:solidFill>
              <a:latin typeface="Raleway"/>
              <a:ea typeface="Raleway"/>
              <a:cs typeface="Raleway"/>
              <a:sym typeface="Raleway"/>
            </a:endParaRPr>
          </a:p>
          <a:p>
            <a:pPr marL="0" lvl="0" indent="0" algn="l" rtl="0">
              <a:spcBef>
                <a:spcPts val="0"/>
              </a:spcBef>
              <a:spcAft>
                <a:spcPts val="0"/>
              </a:spcAft>
              <a:buNone/>
            </a:pPr>
            <a:r>
              <a:rPr lang="en-GB" sz="1500" b="1">
                <a:solidFill>
                  <a:schemeClr val="dk1"/>
                </a:solidFill>
                <a:latin typeface="Raleway"/>
                <a:ea typeface="Raleway"/>
                <a:cs typeface="Raleway"/>
                <a:sym typeface="Raleway"/>
              </a:rPr>
              <a:t>2. Explicit strategy instruction. </a:t>
            </a:r>
            <a:r>
              <a:rPr lang="en-GB" sz="1500">
                <a:solidFill>
                  <a:schemeClr val="dk1"/>
                </a:solidFill>
                <a:latin typeface="Raleway"/>
                <a:ea typeface="Raleway"/>
                <a:cs typeface="Raleway"/>
                <a:sym typeface="Raleway"/>
              </a:rPr>
              <a:t>The teacher then explains how the fishbone diagram will help organise their ideas, with the emphasis on the cognitive strategy of using a ‘cause and effect model’ in history that will help them to organise and plan a better written response. </a:t>
            </a:r>
            <a:endParaRPr sz="1500">
              <a:solidFill>
                <a:schemeClr val="dk1"/>
              </a:solidFill>
              <a:latin typeface="Raleway"/>
              <a:ea typeface="Raleway"/>
              <a:cs typeface="Raleway"/>
              <a:sym typeface="Raleway"/>
            </a:endParaRPr>
          </a:p>
          <a:p>
            <a:pPr marL="0" lvl="0" indent="0" algn="l" rtl="0">
              <a:spcBef>
                <a:spcPts val="0"/>
              </a:spcBef>
              <a:spcAft>
                <a:spcPts val="0"/>
              </a:spcAft>
              <a:buNone/>
            </a:pPr>
            <a:r>
              <a:rPr lang="en-GB" sz="1500" b="1">
                <a:solidFill>
                  <a:schemeClr val="dk1"/>
                </a:solidFill>
                <a:latin typeface="Raleway"/>
                <a:ea typeface="Raleway"/>
                <a:cs typeface="Raleway"/>
                <a:sym typeface="Raleway"/>
              </a:rPr>
              <a:t>3. Modelling of learned strategy.</a:t>
            </a:r>
            <a:r>
              <a:rPr lang="en-GB" sz="1500">
                <a:solidFill>
                  <a:schemeClr val="dk1"/>
                </a:solidFill>
                <a:latin typeface="Raleway"/>
                <a:ea typeface="Raleway"/>
                <a:cs typeface="Raleway"/>
                <a:sym typeface="Raleway"/>
              </a:rPr>
              <a:t> The teacher uses the initial notes on the causes of the war to model one part of the fishbone diagram.</a:t>
            </a:r>
            <a:endParaRPr sz="1500">
              <a:solidFill>
                <a:schemeClr val="dk1"/>
              </a:solidFill>
              <a:latin typeface="Raleway"/>
              <a:ea typeface="Raleway"/>
              <a:cs typeface="Raleway"/>
              <a:sym typeface="Raleway"/>
            </a:endParaRPr>
          </a:p>
          <a:p>
            <a:pPr marL="0" lvl="0" indent="0" algn="l" rtl="0">
              <a:spcBef>
                <a:spcPts val="0"/>
              </a:spcBef>
              <a:spcAft>
                <a:spcPts val="0"/>
              </a:spcAft>
              <a:buNone/>
            </a:pPr>
            <a:r>
              <a:rPr lang="en-GB" sz="1500" b="1">
                <a:solidFill>
                  <a:schemeClr val="dk1"/>
                </a:solidFill>
                <a:latin typeface="Raleway"/>
                <a:ea typeface="Raleway"/>
                <a:cs typeface="Raleway"/>
                <a:sym typeface="Raleway"/>
              </a:rPr>
              <a:t> 4. Memorisation of learned strategy. </a:t>
            </a:r>
            <a:r>
              <a:rPr lang="en-GB" sz="1500">
                <a:solidFill>
                  <a:schemeClr val="dk1"/>
                </a:solidFill>
                <a:latin typeface="Raleway"/>
                <a:ea typeface="Raleway"/>
                <a:cs typeface="Raleway"/>
                <a:sym typeface="Raleway"/>
              </a:rPr>
              <a:t>The teacher tests if pupils have understood and memorised the key aspects of the fishbone strategy, and its main purpose, through questions and discussion. </a:t>
            </a:r>
            <a:endParaRPr sz="1500">
              <a:solidFill>
                <a:schemeClr val="dk1"/>
              </a:solidFill>
              <a:latin typeface="Raleway"/>
              <a:ea typeface="Raleway"/>
              <a:cs typeface="Raleway"/>
              <a:sym typeface="Raleway"/>
            </a:endParaRPr>
          </a:p>
          <a:p>
            <a:pPr marL="0" lvl="0" indent="0" algn="l" rtl="0">
              <a:spcBef>
                <a:spcPts val="0"/>
              </a:spcBef>
              <a:spcAft>
                <a:spcPts val="0"/>
              </a:spcAft>
              <a:buNone/>
            </a:pPr>
            <a:r>
              <a:rPr lang="en-GB" sz="1500" b="1">
                <a:solidFill>
                  <a:schemeClr val="dk1"/>
                </a:solidFill>
                <a:latin typeface="Raleway"/>
                <a:ea typeface="Raleway"/>
                <a:cs typeface="Raleway"/>
                <a:sym typeface="Raleway"/>
              </a:rPr>
              <a:t>5. Guided practice. </a:t>
            </a:r>
            <a:r>
              <a:rPr lang="en-GB" sz="1500">
                <a:solidFill>
                  <a:schemeClr val="dk1"/>
                </a:solidFill>
                <a:latin typeface="Raleway"/>
                <a:ea typeface="Raleway"/>
                <a:cs typeface="Raleway"/>
                <a:sym typeface="Raleway"/>
              </a:rPr>
              <a:t>The teacher models one further fishbone cause with the whole group, with pupils verbally contributing their ideas. </a:t>
            </a:r>
            <a:endParaRPr sz="1500">
              <a:solidFill>
                <a:schemeClr val="dk1"/>
              </a:solidFill>
              <a:latin typeface="Raleway"/>
              <a:ea typeface="Raleway"/>
              <a:cs typeface="Raleway"/>
              <a:sym typeface="Raleway"/>
            </a:endParaRPr>
          </a:p>
          <a:p>
            <a:pPr marL="0" lvl="0" indent="0" algn="l" rtl="0">
              <a:spcBef>
                <a:spcPts val="0"/>
              </a:spcBef>
              <a:spcAft>
                <a:spcPts val="0"/>
              </a:spcAft>
              <a:buNone/>
            </a:pPr>
            <a:r>
              <a:rPr lang="en-GB" sz="1500">
                <a:solidFill>
                  <a:schemeClr val="dk1"/>
                </a:solidFill>
                <a:latin typeface="Raleway"/>
                <a:ea typeface="Raleway"/>
                <a:cs typeface="Raleway"/>
                <a:sym typeface="Raleway"/>
              </a:rPr>
              <a:t>6. Independent practice. Pupils complete their own fishbone diagram analysis. </a:t>
            </a:r>
            <a:endParaRPr sz="1500">
              <a:solidFill>
                <a:schemeClr val="dk1"/>
              </a:solidFill>
              <a:latin typeface="Raleway"/>
              <a:ea typeface="Raleway"/>
              <a:cs typeface="Raleway"/>
              <a:sym typeface="Raleway"/>
            </a:endParaRPr>
          </a:p>
          <a:p>
            <a:pPr marL="0" lvl="0" indent="0" algn="l" rtl="0">
              <a:spcBef>
                <a:spcPts val="0"/>
              </a:spcBef>
              <a:spcAft>
                <a:spcPts val="0"/>
              </a:spcAft>
              <a:buNone/>
            </a:pPr>
            <a:r>
              <a:rPr lang="en-GB" sz="1500" b="1">
                <a:solidFill>
                  <a:schemeClr val="dk1"/>
                </a:solidFill>
                <a:latin typeface="Raleway"/>
                <a:ea typeface="Raleway"/>
                <a:cs typeface="Raleway"/>
                <a:sym typeface="Raleway"/>
              </a:rPr>
              <a:t>7. Structured reflection</a:t>
            </a:r>
            <a:r>
              <a:rPr lang="en-GB" sz="1500">
                <a:solidFill>
                  <a:schemeClr val="dk1"/>
                </a:solidFill>
                <a:latin typeface="Raleway"/>
                <a:ea typeface="Raleway"/>
                <a:cs typeface="Raleway"/>
                <a:sym typeface="Raleway"/>
              </a:rPr>
              <a:t>. The teacher encourages pupils to reflect on how appropriate the model was, how successfully they applied it, and how they might use it in the future.</a:t>
            </a:r>
            <a:endParaRPr sz="1500">
              <a:solidFill>
                <a:schemeClr val="dk1"/>
              </a:solidFill>
              <a:latin typeface="Raleway"/>
              <a:ea typeface="Raleway"/>
              <a:cs typeface="Raleway"/>
              <a:sym typeface="Raleway"/>
            </a:endParaRPr>
          </a:p>
        </p:txBody>
      </p:sp>
      <p:sp>
        <p:nvSpPr>
          <p:cNvPr id="140" name="Google Shape;140;p22"/>
          <p:cNvSpPr txBox="1"/>
          <p:nvPr/>
        </p:nvSpPr>
        <p:spPr>
          <a:xfrm>
            <a:off x="536525" y="317988"/>
            <a:ext cx="8063400" cy="540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300" b="1">
                <a:solidFill>
                  <a:schemeClr val="accent1"/>
                </a:solidFill>
                <a:latin typeface="Chelsea Market"/>
                <a:ea typeface="Chelsea Market"/>
                <a:cs typeface="Chelsea Market"/>
                <a:sym typeface="Chelsea Market"/>
              </a:rPr>
              <a:t>How should we teach metacognitive strategies?</a:t>
            </a:r>
            <a:endParaRPr sz="2300" b="1">
              <a:solidFill>
                <a:schemeClr val="accent1"/>
              </a:solidFill>
              <a:latin typeface="Chelsea Market"/>
              <a:ea typeface="Chelsea Market"/>
              <a:cs typeface="Chelsea Market"/>
              <a:sym typeface="Chelsea Market"/>
            </a:endParaRPr>
          </a:p>
        </p:txBody>
      </p:sp>
      <p:graphicFrame>
        <p:nvGraphicFramePr>
          <p:cNvPr id="141" name="Google Shape;141;p22"/>
          <p:cNvGraphicFramePr/>
          <p:nvPr/>
        </p:nvGraphicFramePr>
        <p:xfrm>
          <a:off x="48338" y="46275"/>
          <a:ext cx="3000000" cy="3000000"/>
        </p:xfrm>
        <a:graphic>
          <a:graphicData uri="http://schemas.openxmlformats.org/drawingml/2006/table">
            <a:tbl>
              <a:tblPr>
                <a:noFill/>
                <a:tableStyleId>{4AC7FBAF-16F5-46C3-A64E-14511282E12C}</a:tableStyleId>
              </a:tblPr>
              <a:tblGrid>
                <a:gridCol w="1807950">
                  <a:extLst>
                    <a:ext uri="{9D8B030D-6E8A-4147-A177-3AD203B41FA5}">
                      <a16:colId xmlns:a16="http://schemas.microsoft.com/office/drawing/2014/main" val="20000"/>
                    </a:ext>
                  </a:extLst>
                </a:gridCol>
                <a:gridCol w="1807950">
                  <a:extLst>
                    <a:ext uri="{9D8B030D-6E8A-4147-A177-3AD203B41FA5}">
                      <a16:colId xmlns:a16="http://schemas.microsoft.com/office/drawing/2014/main" val="20001"/>
                    </a:ext>
                  </a:extLst>
                </a:gridCol>
                <a:gridCol w="1807950">
                  <a:extLst>
                    <a:ext uri="{9D8B030D-6E8A-4147-A177-3AD203B41FA5}">
                      <a16:colId xmlns:a16="http://schemas.microsoft.com/office/drawing/2014/main" val="20002"/>
                    </a:ext>
                  </a:extLst>
                </a:gridCol>
                <a:gridCol w="1807950">
                  <a:extLst>
                    <a:ext uri="{9D8B030D-6E8A-4147-A177-3AD203B41FA5}">
                      <a16:colId xmlns:a16="http://schemas.microsoft.com/office/drawing/2014/main" val="20003"/>
                    </a:ext>
                  </a:extLst>
                </a:gridCol>
                <a:gridCol w="1807950">
                  <a:extLst>
                    <a:ext uri="{9D8B030D-6E8A-4147-A177-3AD203B41FA5}">
                      <a16:colId xmlns:a16="http://schemas.microsoft.com/office/drawing/2014/main" val="20004"/>
                    </a:ext>
                  </a:extLst>
                </a:gridCol>
              </a:tblGrid>
              <a:tr h="203225">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PROUD</a:t>
                      </a:r>
                      <a:endParaRPr b="1">
                        <a:solidFill>
                          <a:srgbClr val="FFFFFF"/>
                        </a:solidFill>
                        <a:latin typeface="Nunito"/>
                        <a:ea typeface="Nunito"/>
                        <a:cs typeface="Nunito"/>
                        <a:sym typeface="Nunito"/>
                      </a:endParaRPr>
                    </a:p>
                  </a:txBody>
                  <a:tcPr marL="0" marR="0" marT="0" marB="0" anchor="ctr">
                    <a:lnL w="9525"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6DA1EB"/>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AIM HIGH</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A383DC"/>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WORK HARD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EDB469"/>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BE KIND</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12700"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85D0A2"/>
                    </a:solidFill>
                  </a:tcPr>
                </a:tc>
                <a:tc>
                  <a:txBody>
                    <a:bodyPr/>
                    <a:lstStyle/>
                    <a:p>
                      <a:pPr marL="91440" marR="91440" lvl="0" indent="0" algn="ctr" rtl="0">
                        <a:spcBef>
                          <a:spcPts val="0"/>
                        </a:spcBef>
                        <a:spcAft>
                          <a:spcPts val="0"/>
                        </a:spcAft>
                        <a:buNone/>
                      </a:pPr>
                      <a:r>
                        <a:rPr lang="en-GB" b="1">
                          <a:solidFill>
                            <a:srgbClr val="FFFFFF"/>
                          </a:solidFill>
                          <a:latin typeface="Nunito"/>
                          <a:ea typeface="Nunito"/>
                          <a:cs typeface="Nunito"/>
                          <a:sym typeface="Nunito"/>
                        </a:rPr>
                        <a:t>NO EXCUSES</a:t>
                      </a:r>
                      <a:endParaRPr b="1">
                        <a:solidFill>
                          <a:srgbClr val="FFFFFF"/>
                        </a:solidFill>
                        <a:latin typeface="Nunito"/>
                        <a:ea typeface="Nunito"/>
                        <a:cs typeface="Nunito"/>
                        <a:sym typeface="Nunito"/>
                      </a:endParaRPr>
                    </a:p>
                  </a:txBody>
                  <a:tcPr marL="0" marR="0" marT="0" marB="0" anchor="ctr">
                    <a:lnL w="12700" cap="flat" cmpd="sng">
                      <a:solidFill>
                        <a:srgbClr val="FFFFFF">
                          <a:alpha val="0"/>
                        </a:srgbClr>
                      </a:solidFill>
                      <a:prstDash val="dash"/>
                      <a:round/>
                      <a:headEnd type="none" w="sm" len="sm"/>
                      <a:tailEnd type="none" w="sm" len="sm"/>
                    </a:lnL>
                    <a:lnR w="9525" cap="flat" cmpd="sng">
                      <a:solidFill>
                        <a:srgbClr val="FFFFFF">
                          <a:alpha val="0"/>
                        </a:srgbClr>
                      </a:solidFill>
                      <a:prstDash val="dash"/>
                      <a:round/>
                      <a:headEnd type="none" w="sm" len="sm"/>
                      <a:tailEnd type="none" w="sm" len="sm"/>
                    </a:lnR>
                    <a:lnT w="9525" cap="flat" cmpd="sng">
                      <a:solidFill>
                        <a:srgbClr val="FFFFFF">
                          <a:alpha val="0"/>
                        </a:srgbClr>
                      </a:solidFill>
                      <a:prstDash val="dash"/>
                      <a:round/>
                      <a:headEnd type="none" w="sm" len="sm"/>
                      <a:tailEnd type="none" w="sm" len="sm"/>
                    </a:lnT>
                    <a:lnB w="12700" cap="flat" cmpd="sng">
                      <a:solidFill>
                        <a:srgbClr val="FFFFFF">
                          <a:alpha val="0"/>
                        </a:srgbClr>
                      </a:solidFill>
                      <a:prstDash val="dash"/>
                      <a:round/>
                      <a:headEnd type="none" w="sm" len="sm"/>
                      <a:tailEnd type="none" w="sm" len="sm"/>
                    </a:lnB>
                    <a:solidFill>
                      <a:srgbClr val="D58AC1"/>
                    </a:solidFill>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9">
                                            <p:txEl>
                                              <p:pRg st="0" end="0"/>
                                            </p:txEl>
                                          </p:spTgt>
                                        </p:tgtEl>
                                        <p:attrNameLst>
                                          <p:attrName>style.visibility</p:attrName>
                                        </p:attrNameLst>
                                      </p:cBhvr>
                                      <p:to>
                                        <p:strVal val="visible"/>
                                      </p:to>
                                    </p:set>
                                    <p:animEffect transition="in" filter="fade">
                                      <p:cBhvr>
                                        <p:cTn id="7" dur="1000"/>
                                        <p:tgtEl>
                                          <p:spTgt spid="1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9">
                                            <p:txEl>
                                              <p:pRg st="1" end="1"/>
                                            </p:txEl>
                                          </p:spTgt>
                                        </p:tgtEl>
                                        <p:attrNameLst>
                                          <p:attrName>style.visibility</p:attrName>
                                        </p:attrNameLst>
                                      </p:cBhvr>
                                      <p:to>
                                        <p:strVal val="visible"/>
                                      </p:to>
                                    </p:set>
                                    <p:animEffect transition="in" filter="fade">
                                      <p:cBhvr>
                                        <p:cTn id="12" dur="1000"/>
                                        <p:tgtEl>
                                          <p:spTgt spid="1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9">
                                            <p:txEl>
                                              <p:pRg st="2" end="2"/>
                                            </p:txEl>
                                          </p:spTgt>
                                        </p:tgtEl>
                                        <p:attrNameLst>
                                          <p:attrName>style.visibility</p:attrName>
                                        </p:attrNameLst>
                                      </p:cBhvr>
                                      <p:to>
                                        <p:strVal val="visible"/>
                                      </p:to>
                                    </p:set>
                                    <p:animEffect transition="in" filter="fade">
                                      <p:cBhvr>
                                        <p:cTn id="17" dur="1000"/>
                                        <p:tgtEl>
                                          <p:spTgt spid="1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9">
                                            <p:txEl>
                                              <p:pRg st="3" end="3"/>
                                            </p:txEl>
                                          </p:spTgt>
                                        </p:tgtEl>
                                        <p:attrNameLst>
                                          <p:attrName>style.visibility</p:attrName>
                                        </p:attrNameLst>
                                      </p:cBhvr>
                                      <p:to>
                                        <p:strVal val="visible"/>
                                      </p:to>
                                    </p:set>
                                    <p:animEffect transition="in" filter="fade">
                                      <p:cBhvr>
                                        <p:cTn id="22" dur="1000"/>
                                        <p:tgtEl>
                                          <p:spTgt spid="13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9">
                                            <p:txEl>
                                              <p:pRg st="4" end="4"/>
                                            </p:txEl>
                                          </p:spTgt>
                                        </p:tgtEl>
                                        <p:attrNameLst>
                                          <p:attrName>style.visibility</p:attrName>
                                        </p:attrNameLst>
                                      </p:cBhvr>
                                      <p:to>
                                        <p:strVal val="visible"/>
                                      </p:to>
                                    </p:set>
                                    <p:animEffect transition="in" filter="fade">
                                      <p:cBhvr>
                                        <p:cTn id="27" dur="1000"/>
                                        <p:tgtEl>
                                          <p:spTgt spid="13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9">
                                            <p:txEl>
                                              <p:pRg st="5" end="5"/>
                                            </p:txEl>
                                          </p:spTgt>
                                        </p:tgtEl>
                                        <p:attrNameLst>
                                          <p:attrName>style.visibility</p:attrName>
                                        </p:attrNameLst>
                                      </p:cBhvr>
                                      <p:to>
                                        <p:strVal val="visible"/>
                                      </p:to>
                                    </p:set>
                                    <p:animEffect transition="in" filter="fade">
                                      <p:cBhvr>
                                        <p:cTn id="32" dur="1000"/>
                                        <p:tgtEl>
                                          <p:spTgt spid="13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9">
                                            <p:txEl>
                                              <p:pRg st="6" end="6"/>
                                            </p:txEl>
                                          </p:spTgt>
                                        </p:tgtEl>
                                        <p:attrNameLst>
                                          <p:attrName>style.visibility</p:attrName>
                                        </p:attrNameLst>
                                      </p:cBhvr>
                                      <p:to>
                                        <p:strVal val="visible"/>
                                      </p:to>
                                    </p:set>
                                    <p:animEffect transition="in" filter="fade">
                                      <p:cBhvr>
                                        <p:cTn id="37" dur="1000"/>
                                        <p:tgtEl>
                                          <p:spTgt spid="13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9">
                                            <p:txEl>
                                              <p:pRg st="7" end="7"/>
                                            </p:txEl>
                                          </p:spTgt>
                                        </p:tgtEl>
                                        <p:attrNameLst>
                                          <p:attrName>style.visibility</p:attrName>
                                        </p:attrNameLst>
                                      </p:cBhvr>
                                      <p:to>
                                        <p:strVal val="visible"/>
                                      </p:to>
                                    </p:set>
                                    <p:animEffect transition="in" filter="fade">
                                      <p:cBhvr>
                                        <p:cTn id="42" dur="1000"/>
                                        <p:tgtEl>
                                          <p:spTgt spid="13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9">
                                            <p:txEl>
                                              <p:pRg st="8" end="8"/>
                                            </p:txEl>
                                          </p:spTgt>
                                        </p:tgtEl>
                                        <p:attrNameLst>
                                          <p:attrName>style.visibility</p:attrName>
                                        </p:attrNameLst>
                                      </p:cBhvr>
                                      <p:to>
                                        <p:strVal val="visible"/>
                                      </p:to>
                                    </p:set>
                                    <p:animEffect transition="in" filter="fade">
                                      <p:cBhvr>
                                        <p:cTn id="47" dur="1000"/>
                                        <p:tgtEl>
                                          <p:spTgt spid="13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3901</Words>
  <Application>Microsoft Office PowerPoint</Application>
  <PresentationFormat>On-screen Show (16:9)</PresentationFormat>
  <Paragraphs>639</Paragraphs>
  <Slides>30</Slides>
  <Notes>30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Raleway</vt:lpstr>
      <vt:lpstr>Open Sans Light</vt:lpstr>
      <vt:lpstr>Arial</vt:lpstr>
      <vt:lpstr>Calibri</vt:lpstr>
      <vt:lpstr>Nunito</vt:lpstr>
      <vt:lpstr>Questrial</vt:lpstr>
      <vt:lpstr>Chelsea Market</vt:lpstr>
      <vt:lpstr>Quicksand</vt:lpstr>
      <vt:lpstr>Open Sans</vt:lpstr>
      <vt:lpstr>Architects Daughter</vt:lpstr>
      <vt:lpstr>Open Sans SemiBold</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Dominic Proctor</dc:creator>
  <cp:lastModifiedBy>Dominic Proctor</cp:lastModifiedBy>
  <cp:revision>1</cp:revision>
  <dcterms:modified xsi:type="dcterms:W3CDTF">2021-12-11T00:34:50Z</dcterms:modified>
</cp:coreProperties>
</file>