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7" r:id="rId1"/>
  </p:sldMasterIdLst>
  <p:sldIdLst>
    <p:sldId id="256" r:id="rId2"/>
    <p:sldId id="276" r:id="rId3"/>
    <p:sldId id="257" r:id="rId4"/>
    <p:sldId id="258" r:id="rId5"/>
    <p:sldId id="259" r:id="rId6"/>
    <p:sldId id="260" r:id="rId7"/>
    <p:sldId id="261" r:id="rId8"/>
    <p:sldId id="262" r:id="rId9"/>
    <p:sldId id="263" r:id="rId10"/>
    <p:sldId id="265" r:id="rId11"/>
    <p:sldId id="264" r:id="rId12"/>
    <p:sldId id="266" r:id="rId13"/>
    <p:sldId id="267" r:id="rId14"/>
    <p:sldId id="268" r:id="rId15"/>
    <p:sldId id="269" r:id="rId16"/>
    <p:sldId id="270" r:id="rId17"/>
    <p:sldId id="285" r:id="rId18"/>
    <p:sldId id="286" r:id="rId19"/>
    <p:sldId id="287" r:id="rId20"/>
    <p:sldId id="272" r:id="rId21"/>
    <p:sldId id="273" r:id="rId22"/>
    <p:sldId id="274" r:id="rId23"/>
    <p:sldId id="275" r:id="rId24"/>
    <p:sldId id="277" r:id="rId25"/>
    <p:sldId id="278" r:id="rId26"/>
    <p:sldId id="279" r:id="rId27"/>
    <p:sldId id="280" r:id="rId28"/>
    <p:sldId id="281" r:id="rId29"/>
    <p:sldId id="282" r:id="rId30"/>
    <p:sldId id="283" r:id="rId31"/>
    <p:sldId id="284" r:id="rId32"/>
    <p:sldId id="288" r:id="rId33"/>
    <p:sldId id="289" r:id="rId34"/>
    <p:sldId id="290" r:id="rId35"/>
    <p:sldId id="291"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304"/>
    <p:restoredTop sz="94694"/>
  </p:normalViewPr>
  <p:slideViewPr>
    <p:cSldViewPr snapToGrid="0" snapToObjects="1">
      <p:cViewPr varScale="1">
        <p:scale>
          <a:sx n="117" d="100"/>
          <a:sy n="117" d="100"/>
        </p:scale>
        <p:origin x="245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054D6-3217-3042-8EB8-FEAF766056B8}"/>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C3703137-277A-FD46-A308-EAD5D3C45E60}"/>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22F2F56-976C-0A41-A53E-3F6E66110773}"/>
              </a:ext>
            </a:extLst>
          </p:cNvPr>
          <p:cNvSpPr>
            <a:spLocks noGrp="1"/>
          </p:cNvSpPr>
          <p:nvPr>
            <p:ph type="dt" sz="half" idx="10"/>
          </p:nvPr>
        </p:nvSpPr>
        <p:spPr/>
        <p:txBody>
          <a:bodyPr/>
          <a:lstStyle/>
          <a:p>
            <a:fld id="{92E08EE4-4610-CD43-88B5-58C9E20AD7E2}" type="datetimeFigureOut">
              <a:rPr lang="en-US" smtClean="0"/>
              <a:t>12/4/21</a:t>
            </a:fld>
            <a:endParaRPr lang="en-US"/>
          </a:p>
        </p:txBody>
      </p:sp>
      <p:sp>
        <p:nvSpPr>
          <p:cNvPr id="5" name="Footer Placeholder 4">
            <a:extLst>
              <a:ext uri="{FF2B5EF4-FFF2-40B4-BE49-F238E27FC236}">
                <a16:creationId xmlns:a16="http://schemas.microsoft.com/office/drawing/2014/main" id="{CEDBE583-6B1F-9E40-9A88-6693ABBE8C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03F3AE-B930-6940-AB68-DCA02A2E9F3D}"/>
              </a:ext>
            </a:extLst>
          </p:cNvPr>
          <p:cNvSpPr>
            <a:spLocks noGrp="1"/>
          </p:cNvSpPr>
          <p:nvPr>
            <p:ph type="sldNum" sz="quarter" idx="12"/>
          </p:nvPr>
        </p:nvSpPr>
        <p:spPr/>
        <p:txBody>
          <a:bodyPr/>
          <a:lstStyle/>
          <a:p>
            <a:fld id="{C0A6C485-802B-1D44-B5D3-9BB50E429D07}" type="slidenum">
              <a:rPr lang="en-US" smtClean="0"/>
              <a:t>‹#›</a:t>
            </a:fld>
            <a:endParaRPr lang="en-US"/>
          </a:p>
        </p:txBody>
      </p:sp>
    </p:spTree>
    <p:extLst>
      <p:ext uri="{BB962C8B-B14F-4D97-AF65-F5344CB8AC3E}">
        <p14:creationId xmlns:p14="http://schemas.microsoft.com/office/powerpoint/2010/main" val="1204172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3EEC0-00E6-0F4D-9802-B886BDF55F4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B8906E3-3E1A-B44D-AEBE-D96980907E2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E45011-7990-B546-982D-B9F9A9522FEF}"/>
              </a:ext>
            </a:extLst>
          </p:cNvPr>
          <p:cNvSpPr>
            <a:spLocks noGrp="1"/>
          </p:cNvSpPr>
          <p:nvPr>
            <p:ph type="dt" sz="half" idx="10"/>
          </p:nvPr>
        </p:nvSpPr>
        <p:spPr/>
        <p:txBody>
          <a:bodyPr/>
          <a:lstStyle/>
          <a:p>
            <a:fld id="{92E08EE4-4610-CD43-88B5-58C9E20AD7E2}" type="datetimeFigureOut">
              <a:rPr lang="en-US" smtClean="0"/>
              <a:t>12/4/21</a:t>
            </a:fld>
            <a:endParaRPr lang="en-US"/>
          </a:p>
        </p:txBody>
      </p:sp>
      <p:sp>
        <p:nvSpPr>
          <p:cNvPr id="5" name="Footer Placeholder 4">
            <a:extLst>
              <a:ext uri="{FF2B5EF4-FFF2-40B4-BE49-F238E27FC236}">
                <a16:creationId xmlns:a16="http://schemas.microsoft.com/office/drawing/2014/main" id="{A2AC8885-E417-E84F-B367-9B8DCE88C7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BA10C1-9C60-0A4C-8D0F-C0D7FB5198DF}"/>
              </a:ext>
            </a:extLst>
          </p:cNvPr>
          <p:cNvSpPr>
            <a:spLocks noGrp="1"/>
          </p:cNvSpPr>
          <p:nvPr>
            <p:ph type="sldNum" sz="quarter" idx="12"/>
          </p:nvPr>
        </p:nvSpPr>
        <p:spPr/>
        <p:txBody>
          <a:bodyPr/>
          <a:lstStyle/>
          <a:p>
            <a:fld id="{C0A6C485-802B-1D44-B5D3-9BB50E429D07}" type="slidenum">
              <a:rPr lang="en-US" smtClean="0"/>
              <a:t>‹#›</a:t>
            </a:fld>
            <a:endParaRPr lang="en-US"/>
          </a:p>
        </p:txBody>
      </p:sp>
    </p:spTree>
    <p:extLst>
      <p:ext uri="{BB962C8B-B14F-4D97-AF65-F5344CB8AC3E}">
        <p14:creationId xmlns:p14="http://schemas.microsoft.com/office/powerpoint/2010/main" val="189092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A58991A-096F-5745-A5D2-5B9E414BAA6A}"/>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ECE1401-4788-0E45-A57D-989F383A14AE}"/>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B34B80-06FA-BD47-9405-E43CEF2E1BC9}"/>
              </a:ext>
            </a:extLst>
          </p:cNvPr>
          <p:cNvSpPr>
            <a:spLocks noGrp="1"/>
          </p:cNvSpPr>
          <p:nvPr>
            <p:ph type="dt" sz="half" idx="10"/>
          </p:nvPr>
        </p:nvSpPr>
        <p:spPr/>
        <p:txBody>
          <a:bodyPr/>
          <a:lstStyle/>
          <a:p>
            <a:fld id="{92E08EE4-4610-CD43-88B5-58C9E20AD7E2}" type="datetimeFigureOut">
              <a:rPr lang="en-US" smtClean="0"/>
              <a:t>12/4/21</a:t>
            </a:fld>
            <a:endParaRPr lang="en-US"/>
          </a:p>
        </p:txBody>
      </p:sp>
      <p:sp>
        <p:nvSpPr>
          <p:cNvPr id="5" name="Footer Placeholder 4">
            <a:extLst>
              <a:ext uri="{FF2B5EF4-FFF2-40B4-BE49-F238E27FC236}">
                <a16:creationId xmlns:a16="http://schemas.microsoft.com/office/drawing/2014/main" id="{439D8216-2BBE-F34A-82AD-AB9F0566CE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B64D6D-9119-094F-8105-7242D7192683}"/>
              </a:ext>
            </a:extLst>
          </p:cNvPr>
          <p:cNvSpPr>
            <a:spLocks noGrp="1"/>
          </p:cNvSpPr>
          <p:nvPr>
            <p:ph type="sldNum" sz="quarter" idx="12"/>
          </p:nvPr>
        </p:nvSpPr>
        <p:spPr/>
        <p:txBody>
          <a:bodyPr/>
          <a:lstStyle/>
          <a:p>
            <a:fld id="{C0A6C485-802B-1D44-B5D3-9BB50E429D07}" type="slidenum">
              <a:rPr lang="en-US" smtClean="0"/>
              <a:t>‹#›</a:t>
            </a:fld>
            <a:endParaRPr lang="en-US"/>
          </a:p>
        </p:txBody>
      </p:sp>
    </p:spTree>
    <p:extLst>
      <p:ext uri="{BB962C8B-B14F-4D97-AF65-F5344CB8AC3E}">
        <p14:creationId xmlns:p14="http://schemas.microsoft.com/office/powerpoint/2010/main" val="3497843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1A693-E990-E243-8D65-3DFAEB0971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1DB9DC-0E58-B44A-A7A0-0EF14F1064E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58BF40-96FF-C140-B38B-9BC1AE0609D6}"/>
              </a:ext>
            </a:extLst>
          </p:cNvPr>
          <p:cNvSpPr>
            <a:spLocks noGrp="1"/>
          </p:cNvSpPr>
          <p:nvPr>
            <p:ph type="dt" sz="half" idx="10"/>
          </p:nvPr>
        </p:nvSpPr>
        <p:spPr/>
        <p:txBody>
          <a:bodyPr/>
          <a:lstStyle/>
          <a:p>
            <a:fld id="{92E08EE4-4610-CD43-88B5-58C9E20AD7E2}" type="datetimeFigureOut">
              <a:rPr lang="en-US" smtClean="0"/>
              <a:t>12/4/21</a:t>
            </a:fld>
            <a:endParaRPr lang="en-US"/>
          </a:p>
        </p:txBody>
      </p:sp>
      <p:sp>
        <p:nvSpPr>
          <p:cNvPr id="5" name="Footer Placeholder 4">
            <a:extLst>
              <a:ext uri="{FF2B5EF4-FFF2-40B4-BE49-F238E27FC236}">
                <a16:creationId xmlns:a16="http://schemas.microsoft.com/office/drawing/2014/main" id="{4D0A7650-6953-F844-BE37-80BB1A9870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5EE4CE-D679-1545-A6FD-F3021471AB79}"/>
              </a:ext>
            </a:extLst>
          </p:cNvPr>
          <p:cNvSpPr>
            <a:spLocks noGrp="1"/>
          </p:cNvSpPr>
          <p:nvPr>
            <p:ph type="sldNum" sz="quarter" idx="12"/>
          </p:nvPr>
        </p:nvSpPr>
        <p:spPr/>
        <p:txBody>
          <a:bodyPr/>
          <a:lstStyle/>
          <a:p>
            <a:fld id="{C0A6C485-802B-1D44-B5D3-9BB50E429D07}" type="slidenum">
              <a:rPr lang="en-US" smtClean="0"/>
              <a:t>‹#›</a:t>
            </a:fld>
            <a:endParaRPr lang="en-US"/>
          </a:p>
        </p:txBody>
      </p:sp>
    </p:spTree>
    <p:extLst>
      <p:ext uri="{BB962C8B-B14F-4D97-AF65-F5344CB8AC3E}">
        <p14:creationId xmlns:p14="http://schemas.microsoft.com/office/powerpoint/2010/main" val="4030216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DC144-ECDD-C84E-9B8B-F02EE30EC89A}"/>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C2B4CCE1-2C85-B549-95C3-3F3E3E0A453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4CD5A97-6712-D14C-A03D-3D7723BEE530}"/>
              </a:ext>
            </a:extLst>
          </p:cNvPr>
          <p:cNvSpPr>
            <a:spLocks noGrp="1"/>
          </p:cNvSpPr>
          <p:nvPr>
            <p:ph type="dt" sz="half" idx="10"/>
          </p:nvPr>
        </p:nvSpPr>
        <p:spPr/>
        <p:txBody>
          <a:bodyPr/>
          <a:lstStyle/>
          <a:p>
            <a:fld id="{92E08EE4-4610-CD43-88B5-58C9E20AD7E2}" type="datetimeFigureOut">
              <a:rPr lang="en-US" smtClean="0"/>
              <a:t>12/4/21</a:t>
            </a:fld>
            <a:endParaRPr lang="en-US"/>
          </a:p>
        </p:txBody>
      </p:sp>
      <p:sp>
        <p:nvSpPr>
          <p:cNvPr id="5" name="Footer Placeholder 4">
            <a:extLst>
              <a:ext uri="{FF2B5EF4-FFF2-40B4-BE49-F238E27FC236}">
                <a16:creationId xmlns:a16="http://schemas.microsoft.com/office/drawing/2014/main" id="{FC500575-8DCF-854C-BE4C-6F7E19ED04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F73740-74E2-6046-92B7-66A7A4F8BDB5}"/>
              </a:ext>
            </a:extLst>
          </p:cNvPr>
          <p:cNvSpPr>
            <a:spLocks noGrp="1"/>
          </p:cNvSpPr>
          <p:nvPr>
            <p:ph type="sldNum" sz="quarter" idx="12"/>
          </p:nvPr>
        </p:nvSpPr>
        <p:spPr/>
        <p:txBody>
          <a:bodyPr/>
          <a:lstStyle/>
          <a:p>
            <a:fld id="{C0A6C485-802B-1D44-B5D3-9BB50E429D07}" type="slidenum">
              <a:rPr lang="en-US" smtClean="0"/>
              <a:t>‹#›</a:t>
            </a:fld>
            <a:endParaRPr lang="en-US"/>
          </a:p>
        </p:txBody>
      </p:sp>
    </p:spTree>
    <p:extLst>
      <p:ext uri="{BB962C8B-B14F-4D97-AF65-F5344CB8AC3E}">
        <p14:creationId xmlns:p14="http://schemas.microsoft.com/office/powerpoint/2010/main" val="3090876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3C644-BD94-354A-95C2-B1E97A2E52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EC5A76-0441-B743-B7D0-7ED5BBDDBB41}"/>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6D3518F-3339-5440-9B5D-96F0A65BEA2B}"/>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2E9132B-3A5E-3946-AC5F-F589D1B076D0}"/>
              </a:ext>
            </a:extLst>
          </p:cNvPr>
          <p:cNvSpPr>
            <a:spLocks noGrp="1"/>
          </p:cNvSpPr>
          <p:nvPr>
            <p:ph type="dt" sz="half" idx="10"/>
          </p:nvPr>
        </p:nvSpPr>
        <p:spPr/>
        <p:txBody>
          <a:bodyPr/>
          <a:lstStyle/>
          <a:p>
            <a:fld id="{92E08EE4-4610-CD43-88B5-58C9E20AD7E2}" type="datetimeFigureOut">
              <a:rPr lang="en-US" smtClean="0"/>
              <a:t>12/4/21</a:t>
            </a:fld>
            <a:endParaRPr lang="en-US"/>
          </a:p>
        </p:txBody>
      </p:sp>
      <p:sp>
        <p:nvSpPr>
          <p:cNvPr id="6" name="Footer Placeholder 5">
            <a:extLst>
              <a:ext uri="{FF2B5EF4-FFF2-40B4-BE49-F238E27FC236}">
                <a16:creationId xmlns:a16="http://schemas.microsoft.com/office/drawing/2014/main" id="{73854867-8CE9-7B40-B7F1-BB5012F49E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C1F174-68EE-6249-BD9D-8202B6D9300D}"/>
              </a:ext>
            </a:extLst>
          </p:cNvPr>
          <p:cNvSpPr>
            <a:spLocks noGrp="1"/>
          </p:cNvSpPr>
          <p:nvPr>
            <p:ph type="sldNum" sz="quarter" idx="12"/>
          </p:nvPr>
        </p:nvSpPr>
        <p:spPr/>
        <p:txBody>
          <a:bodyPr/>
          <a:lstStyle/>
          <a:p>
            <a:fld id="{C0A6C485-802B-1D44-B5D3-9BB50E429D07}" type="slidenum">
              <a:rPr lang="en-US" smtClean="0"/>
              <a:t>‹#›</a:t>
            </a:fld>
            <a:endParaRPr lang="en-US"/>
          </a:p>
        </p:txBody>
      </p:sp>
    </p:spTree>
    <p:extLst>
      <p:ext uri="{BB962C8B-B14F-4D97-AF65-F5344CB8AC3E}">
        <p14:creationId xmlns:p14="http://schemas.microsoft.com/office/powerpoint/2010/main" val="383370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77F29-70F2-064E-95EF-253DE5BA28A4}"/>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BA129C7-4877-8341-B09A-6F7F98EB70A5}"/>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E3EB0E50-57F7-2C46-A0E0-09371F7FB6FF}"/>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357C8CC-590F-5248-869F-8EBE89F6F67C}"/>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436BB6BC-DC14-7B49-8BA0-91E9BA518D75}"/>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DF8C96E-4288-C949-BE87-A54BE19741E0}"/>
              </a:ext>
            </a:extLst>
          </p:cNvPr>
          <p:cNvSpPr>
            <a:spLocks noGrp="1"/>
          </p:cNvSpPr>
          <p:nvPr>
            <p:ph type="dt" sz="half" idx="10"/>
          </p:nvPr>
        </p:nvSpPr>
        <p:spPr/>
        <p:txBody>
          <a:bodyPr/>
          <a:lstStyle/>
          <a:p>
            <a:fld id="{92E08EE4-4610-CD43-88B5-58C9E20AD7E2}" type="datetimeFigureOut">
              <a:rPr lang="en-US" smtClean="0"/>
              <a:t>12/4/21</a:t>
            </a:fld>
            <a:endParaRPr lang="en-US"/>
          </a:p>
        </p:txBody>
      </p:sp>
      <p:sp>
        <p:nvSpPr>
          <p:cNvPr id="8" name="Footer Placeholder 7">
            <a:extLst>
              <a:ext uri="{FF2B5EF4-FFF2-40B4-BE49-F238E27FC236}">
                <a16:creationId xmlns:a16="http://schemas.microsoft.com/office/drawing/2014/main" id="{B1263A61-493C-2843-9A0B-D52523CCFFD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94809BE-FFAE-8B41-A618-39CD77FE04B8}"/>
              </a:ext>
            </a:extLst>
          </p:cNvPr>
          <p:cNvSpPr>
            <a:spLocks noGrp="1"/>
          </p:cNvSpPr>
          <p:nvPr>
            <p:ph type="sldNum" sz="quarter" idx="12"/>
          </p:nvPr>
        </p:nvSpPr>
        <p:spPr/>
        <p:txBody>
          <a:bodyPr/>
          <a:lstStyle/>
          <a:p>
            <a:fld id="{C0A6C485-802B-1D44-B5D3-9BB50E429D07}" type="slidenum">
              <a:rPr lang="en-US" smtClean="0"/>
              <a:t>‹#›</a:t>
            </a:fld>
            <a:endParaRPr lang="en-US"/>
          </a:p>
        </p:txBody>
      </p:sp>
    </p:spTree>
    <p:extLst>
      <p:ext uri="{BB962C8B-B14F-4D97-AF65-F5344CB8AC3E}">
        <p14:creationId xmlns:p14="http://schemas.microsoft.com/office/powerpoint/2010/main" val="366422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D892F-610C-4748-9856-B2D7D077034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23EBDE8-22D7-BA4A-A256-C38CD20CDAD4}"/>
              </a:ext>
            </a:extLst>
          </p:cNvPr>
          <p:cNvSpPr>
            <a:spLocks noGrp="1"/>
          </p:cNvSpPr>
          <p:nvPr>
            <p:ph type="dt" sz="half" idx="10"/>
          </p:nvPr>
        </p:nvSpPr>
        <p:spPr/>
        <p:txBody>
          <a:bodyPr/>
          <a:lstStyle/>
          <a:p>
            <a:fld id="{92E08EE4-4610-CD43-88B5-58C9E20AD7E2}" type="datetimeFigureOut">
              <a:rPr lang="en-US" smtClean="0"/>
              <a:t>12/4/21</a:t>
            </a:fld>
            <a:endParaRPr lang="en-US"/>
          </a:p>
        </p:txBody>
      </p:sp>
      <p:sp>
        <p:nvSpPr>
          <p:cNvPr id="4" name="Footer Placeholder 3">
            <a:extLst>
              <a:ext uri="{FF2B5EF4-FFF2-40B4-BE49-F238E27FC236}">
                <a16:creationId xmlns:a16="http://schemas.microsoft.com/office/drawing/2014/main" id="{DD3C6FE7-857C-A145-8C58-1CE839170E0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DFAF819-C352-9E4E-A079-4B4C875F73BC}"/>
              </a:ext>
            </a:extLst>
          </p:cNvPr>
          <p:cNvSpPr>
            <a:spLocks noGrp="1"/>
          </p:cNvSpPr>
          <p:nvPr>
            <p:ph type="sldNum" sz="quarter" idx="12"/>
          </p:nvPr>
        </p:nvSpPr>
        <p:spPr/>
        <p:txBody>
          <a:bodyPr/>
          <a:lstStyle/>
          <a:p>
            <a:fld id="{C0A6C485-802B-1D44-B5D3-9BB50E429D07}" type="slidenum">
              <a:rPr lang="en-US" smtClean="0"/>
              <a:t>‹#›</a:t>
            </a:fld>
            <a:endParaRPr lang="en-US"/>
          </a:p>
        </p:txBody>
      </p:sp>
    </p:spTree>
    <p:extLst>
      <p:ext uri="{BB962C8B-B14F-4D97-AF65-F5344CB8AC3E}">
        <p14:creationId xmlns:p14="http://schemas.microsoft.com/office/powerpoint/2010/main" val="163810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0F68E0-4740-6841-B096-CCA0320C273C}"/>
              </a:ext>
            </a:extLst>
          </p:cNvPr>
          <p:cNvSpPr>
            <a:spLocks noGrp="1"/>
          </p:cNvSpPr>
          <p:nvPr>
            <p:ph type="dt" sz="half" idx="10"/>
          </p:nvPr>
        </p:nvSpPr>
        <p:spPr/>
        <p:txBody>
          <a:bodyPr/>
          <a:lstStyle/>
          <a:p>
            <a:fld id="{92E08EE4-4610-CD43-88B5-58C9E20AD7E2}" type="datetimeFigureOut">
              <a:rPr lang="en-US" smtClean="0"/>
              <a:t>12/4/21</a:t>
            </a:fld>
            <a:endParaRPr lang="en-US"/>
          </a:p>
        </p:txBody>
      </p:sp>
      <p:sp>
        <p:nvSpPr>
          <p:cNvPr id="3" name="Footer Placeholder 2">
            <a:extLst>
              <a:ext uri="{FF2B5EF4-FFF2-40B4-BE49-F238E27FC236}">
                <a16:creationId xmlns:a16="http://schemas.microsoft.com/office/drawing/2014/main" id="{7133FCC0-89F5-934C-B8EF-F60FCBE9FC3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8C22160-FB6F-8145-8FF0-A2AD9AE81AA2}"/>
              </a:ext>
            </a:extLst>
          </p:cNvPr>
          <p:cNvSpPr>
            <a:spLocks noGrp="1"/>
          </p:cNvSpPr>
          <p:nvPr>
            <p:ph type="sldNum" sz="quarter" idx="12"/>
          </p:nvPr>
        </p:nvSpPr>
        <p:spPr/>
        <p:txBody>
          <a:bodyPr/>
          <a:lstStyle/>
          <a:p>
            <a:fld id="{C0A6C485-802B-1D44-B5D3-9BB50E429D07}" type="slidenum">
              <a:rPr lang="en-US" smtClean="0"/>
              <a:t>‹#›</a:t>
            </a:fld>
            <a:endParaRPr lang="en-US"/>
          </a:p>
        </p:txBody>
      </p:sp>
    </p:spTree>
    <p:extLst>
      <p:ext uri="{BB962C8B-B14F-4D97-AF65-F5344CB8AC3E}">
        <p14:creationId xmlns:p14="http://schemas.microsoft.com/office/powerpoint/2010/main" val="2968845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21D03-8DD9-3548-A75A-04137B626445}"/>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C2DA5CB8-D7A7-6744-9AF4-102FF6D6FAA9}"/>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4373AC3-CA57-F24C-ABC6-134DDD9F0608}"/>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814DB7AB-C11E-8446-8BBC-8394960BF25D}"/>
              </a:ext>
            </a:extLst>
          </p:cNvPr>
          <p:cNvSpPr>
            <a:spLocks noGrp="1"/>
          </p:cNvSpPr>
          <p:nvPr>
            <p:ph type="dt" sz="half" idx="10"/>
          </p:nvPr>
        </p:nvSpPr>
        <p:spPr/>
        <p:txBody>
          <a:bodyPr/>
          <a:lstStyle/>
          <a:p>
            <a:fld id="{92E08EE4-4610-CD43-88B5-58C9E20AD7E2}" type="datetimeFigureOut">
              <a:rPr lang="en-US" smtClean="0"/>
              <a:t>12/4/21</a:t>
            </a:fld>
            <a:endParaRPr lang="en-US"/>
          </a:p>
        </p:txBody>
      </p:sp>
      <p:sp>
        <p:nvSpPr>
          <p:cNvPr id="6" name="Footer Placeholder 5">
            <a:extLst>
              <a:ext uri="{FF2B5EF4-FFF2-40B4-BE49-F238E27FC236}">
                <a16:creationId xmlns:a16="http://schemas.microsoft.com/office/drawing/2014/main" id="{D0B146B6-986E-FE4E-B9AA-C6A68A0F3E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AAB32F-1369-514E-9028-4751A8F586B0}"/>
              </a:ext>
            </a:extLst>
          </p:cNvPr>
          <p:cNvSpPr>
            <a:spLocks noGrp="1"/>
          </p:cNvSpPr>
          <p:nvPr>
            <p:ph type="sldNum" sz="quarter" idx="12"/>
          </p:nvPr>
        </p:nvSpPr>
        <p:spPr/>
        <p:txBody>
          <a:bodyPr/>
          <a:lstStyle/>
          <a:p>
            <a:fld id="{C0A6C485-802B-1D44-B5D3-9BB50E429D07}" type="slidenum">
              <a:rPr lang="en-US" smtClean="0"/>
              <a:t>‹#›</a:t>
            </a:fld>
            <a:endParaRPr lang="en-US"/>
          </a:p>
        </p:txBody>
      </p:sp>
    </p:spTree>
    <p:extLst>
      <p:ext uri="{BB962C8B-B14F-4D97-AF65-F5344CB8AC3E}">
        <p14:creationId xmlns:p14="http://schemas.microsoft.com/office/powerpoint/2010/main" val="1256656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B63D0-4EF8-4240-8902-B0FF0706F7D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2C5113A5-70E0-1A4D-B80C-E55874CBC618}"/>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E414FF86-CDFC-694D-8D38-C24997CBAF4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1F9E0754-F02E-B844-98F3-8FF5E96B1EEC}"/>
              </a:ext>
            </a:extLst>
          </p:cNvPr>
          <p:cNvSpPr>
            <a:spLocks noGrp="1"/>
          </p:cNvSpPr>
          <p:nvPr>
            <p:ph type="dt" sz="half" idx="10"/>
          </p:nvPr>
        </p:nvSpPr>
        <p:spPr/>
        <p:txBody>
          <a:bodyPr/>
          <a:lstStyle/>
          <a:p>
            <a:fld id="{92E08EE4-4610-CD43-88B5-58C9E20AD7E2}" type="datetimeFigureOut">
              <a:rPr lang="en-US" smtClean="0"/>
              <a:t>12/4/21</a:t>
            </a:fld>
            <a:endParaRPr lang="en-US"/>
          </a:p>
        </p:txBody>
      </p:sp>
      <p:sp>
        <p:nvSpPr>
          <p:cNvPr id="6" name="Footer Placeholder 5">
            <a:extLst>
              <a:ext uri="{FF2B5EF4-FFF2-40B4-BE49-F238E27FC236}">
                <a16:creationId xmlns:a16="http://schemas.microsoft.com/office/drawing/2014/main" id="{5FC5014D-06FA-B84B-807D-471C5B7FDB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B3C1BF-0485-0544-B196-6372B64CED81}"/>
              </a:ext>
            </a:extLst>
          </p:cNvPr>
          <p:cNvSpPr>
            <a:spLocks noGrp="1"/>
          </p:cNvSpPr>
          <p:nvPr>
            <p:ph type="sldNum" sz="quarter" idx="12"/>
          </p:nvPr>
        </p:nvSpPr>
        <p:spPr/>
        <p:txBody>
          <a:bodyPr/>
          <a:lstStyle/>
          <a:p>
            <a:fld id="{C0A6C485-802B-1D44-B5D3-9BB50E429D07}" type="slidenum">
              <a:rPr lang="en-US" smtClean="0"/>
              <a:t>‹#›</a:t>
            </a:fld>
            <a:endParaRPr lang="en-US"/>
          </a:p>
        </p:txBody>
      </p:sp>
    </p:spTree>
    <p:extLst>
      <p:ext uri="{BB962C8B-B14F-4D97-AF65-F5344CB8AC3E}">
        <p14:creationId xmlns:p14="http://schemas.microsoft.com/office/powerpoint/2010/main" val="2268835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D4C6FCB-6074-174D-96B0-09B38CE32CA7}"/>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F24F992-EFCA-D646-A9F3-2ED81608BAA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2AFDA1-BA7F-8B48-9A4B-66450332E422}"/>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2E08EE4-4610-CD43-88B5-58C9E20AD7E2}" type="datetimeFigureOut">
              <a:rPr lang="en-US" smtClean="0"/>
              <a:t>12/4/21</a:t>
            </a:fld>
            <a:endParaRPr lang="en-US"/>
          </a:p>
        </p:txBody>
      </p:sp>
      <p:sp>
        <p:nvSpPr>
          <p:cNvPr id="5" name="Footer Placeholder 4">
            <a:extLst>
              <a:ext uri="{FF2B5EF4-FFF2-40B4-BE49-F238E27FC236}">
                <a16:creationId xmlns:a16="http://schemas.microsoft.com/office/drawing/2014/main" id="{2D1CFBF7-E967-B541-9583-56F5989B9747}"/>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59BB9F5-F23A-E844-ACE4-BBB424AACFB6}"/>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0A6C485-802B-1D44-B5D3-9BB50E429D07}" type="slidenum">
              <a:rPr lang="en-US" smtClean="0"/>
              <a:t>‹#›</a:t>
            </a:fld>
            <a:endParaRPr lang="en-US"/>
          </a:p>
        </p:txBody>
      </p:sp>
    </p:spTree>
    <p:extLst>
      <p:ext uri="{BB962C8B-B14F-4D97-AF65-F5344CB8AC3E}">
        <p14:creationId xmlns:p14="http://schemas.microsoft.com/office/powerpoint/2010/main" val="2930634125"/>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47694F29-84FB-E24A-8D81-6364EF0FD406}"/>
              </a:ext>
            </a:extLst>
          </p:cNvPr>
          <p:cNvSpPr txBox="1"/>
          <p:nvPr/>
        </p:nvSpPr>
        <p:spPr>
          <a:xfrm>
            <a:off x="561798" y="899173"/>
            <a:ext cx="8235278" cy="1077218"/>
          </a:xfrm>
          <a:prstGeom prst="rect">
            <a:avLst/>
          </a:prstGeom>
          <a:noFill/>
        </p:spPr>
        <p:txBody>
          <a:bodyPr wrap="square" rtlCol="0">
            <a:spAutoFit/>
          </a:bodyPr>
          <a:lstStyle/>
          <a:p>
            <a:pPr algn="ctr"/>
            <a:r>
              <a:rPr lang="en-US" sz="3200" dirty="0"/>
              <a:t>Designing and Implementing </a:t>
            </a:r>
          </a:p>
          <a:p>
            <a:pPr algn="ctr"/>
            <a:r>
              <a:rPr lang="en-US" sz="3200" dirty="0"/>
              <a:t>a Relationship Policy</a:t>
            </a:r>
          </a:p>
        </p:txBody>
      </p:sp>
      <p:sp>
        <p:nvSpPr>
          <p:cNvPr id="16" name="TextBox 15">
            <a:extLst>
              <a:ext uri="{FF2B5EF4-FFF2-40B4-BE49-F238E27FC236}">
                <a16:creationId xmlns:a16="http://schemas.microsoft.com/office/drawing/2014/main" id="{716536F3-759E-8742-9ED1-708AAC5A613B}"/>
              </a:ext>
            </a:extLst>
          </p:cNvPr>
          <p:cNvSpPr txBox="1"/>
          <p:nvPr/>
        </p:nvSpPr>
        <p:spPr>
          <a:xfrm>
            <a:off x="626674" y="2499479"/>
            <a:ext cx="8235278" cy="2862322"/>
          </a:xfrm>
          <a:prstGeom prst="rect">
            <a:avLst/>
          </a:prstGeom>
          <a:noFill/>
        </p:spPr>
        <p:txBody>
          <a:bodyPr wrap="square" rtlCol="0">
            <a:spAutoFit/>
          </a:bodyPr>
          <a:lstStyle/>
          <a:p>
            <a:endParaRPr lang="en-US" dirty="0"/>
          </a:p>
          <a:p>
            <a:r>
              <a:rPr lang="en-US" dirty="0"/>
              <a:t>Credits:	Dix, Paul. When the Adults Change, Everything Changes (pp. 61-62). Crown 	House Publishing. Kindle Edition.</a:t>
            </a:r>
            <a:br>
              <a:rPr lang="en-US" dirty="0"/>
            </a:br>
            <a:br>
              <a:rPr lang="en-US" dirty="0"/>
            </a:br>
            <a:r>
              <a:rPr lang="en-US" dirty="0"/>
              <a:t>	</a:t>
            </a:r>
            <a:r>
              <a:rPr lang="en-GB" i="1" dirty="0"/>
              <a:t> Jung, Lee Ann and Smith, Dominique.  Tear Down your Behaviour Chart.  	Classroom Management Reimagined Pages 12-18.  September 2018</a:t>
            </a:r>
          </a:p>
          <a:p>
            <a:endParaRPr lang="en-GB" i="1" dirty="0">
              <a:effectLst/>
            </a:endParaRPr>
          </a:p>
          <a:p>
            <a:r>
              <a:rPr lang="en-GB" i="1" dirty="0"/>
              <a:t>	Kohn, Alfie. Rewards are Still Bad News (25 years later).  New York Times. 	October 2018</a:t>
            </a:r>
            <a:endParaRPr lang="en-GB" dirty="0">
              <a:effectLst/>
            </a:endParaRPr>
          </a:p>
          <a:p>
            <a:endParaRPr lang="en-US" dirty="0"/>
          </a:p>
        </p:txBody>
      </p:sp>
    </p:spTree>
    <p:extLst>
      <p:ext uri="{BB962C8B-B14F-4D97-AF65-F5344CB8AC3E}">
        <p14:creationId xmlns:p14="http://schemas.microsoft.com/office/powerpoint/2010/main" val="1336311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47694F29-84FB-E24A-8D81-6364EF0FD406}"/>
              </a:ext>
            </a:extLst>
          </p:cNvPr>
          <p:cNvSpPr txBox="1"/>
          <p:nvPr/>
        </p:nvSpPr>
        <p:spPr>
          <a:xfrm>
            <a:off x="813774" y="1027908"/>
            <a:ext cx="6615015" cy="461665"/>
          </a:xfrm>
          <a:prstGeom prst="rect">
            <a:avLst/>
          </a:prstGeom>
          <a:noFill/>
        </p:spPr>
        <p:txBody>
          <a:bodyPr wrap="square" rtlCol="0">
            <a:spAutoFit/>
          </a:bodyPr>
          <a:lstStyle/>
          <a:p>
            <a:r>
              <a:rPr lang="en-US" sz="2400" b="1" dirty="0"/>
              <a:t>Designing a policy that embodies consistency</a:t>
            </a:r>
          </a:p>
        </p:txBody>
      </p:sp>
      <p:sp>
        <p:nvSpPr>
          <p:cNvPr id="7" name="TextBox 6">
            <a:extLst>
              <a:ext uri="{FF2B5EF4-FFF2-40B4-BE49-F238E27FC236}">
                <a16:creationId xmlns:a16="http://schemas.microsoft.com/office/drawing/2014/main" id="{3697C83E-BE4C-F347-8B86-E7C02CE27491}"/>
              </a:ext>
            </a:extLst>
          </p:cNvPr>
          <p:cNvSpPr txBox="1"/>
          <p:nvPr/>
        </p:nvSpPr>
        <p:spPr>
          <a:xfrm>
            <a:off x="813773" y="1615572"/>
            <a:ext cx="6615015" cy="369332"/>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AA5AFE48-FF0C-3C49-ACB9-887B9AA37218}"/>
              </a:ext>
            </a:extLst>
          </p:cNvPr>
          <p:cNvSpPr txBox="1"/>
          <p:nvPr/>
        </p:nvSpPr>
        <p:spPr>
          <a:xfrm>
            <a:off x="813773" y="1615572"/>
            <a:ext cx="7660046" cy="4524315"/>
          </a:xfrm>
          <a:prstGeom prst="rect">
            <a:avLst/>
          </a:prstGeom>
          <a:noFill/>
        </p:spPr>
        <p:txBody>
          <a:bodyPr wrap="square" rtlCol="0">
            <a:spAutoFit/>
          </a:bodyPr>
          <a:lstStyle/>
          <a:p>
            <a:r>
              <a:rPr lang="en-US" b="1" dirty="0"/>
              <a:t>Building Emotional Currency</a:t>
            </a:r>
          </a:p>
          <a:p>
            <a:endParaRPr lang="en-US" dirty="0"/>
          </a:p>
          <a:p>
            <a:r>
              <a:rPr lang="en-US" dirty="0"/>
              <a:t>Great teachers build emotional currency with their children deliberately.  They know that there will be a time when it can be spent – a crisis averted, an angry acceleration halted.  It is the smiley face drawn on a piece of work, a book brought in about a topic a child is passionate about, the positive mention you make to another member of staff and the time you always make despite your heavy and insane workload.</a:t>
            </a:r>
          </a:p>
          <a:p>
            <a:endParaRPr lang="en-US" dirty="0"/>
          </a:p>
          <a:p>
            <a:r>
              <a:rPr lang="en-US" dirty="0"/>
              <a:t>With some children it can take a long time for the drip effect to break down barriers, but it always works.  Some adults just give up too quickly.  Done well, the drip effect of positive recognition beats grand material rewards that shine brightly but soon fade.</a:t>
            </a:r>
          </a:p>
          <a:p>
            <a:endParaRPr lang="en-US" dirty="0"/>
          </a:p>
          <a:p>
            <a:r>
              <a:rPr lang="en-US" dirty="0"/>
              <a:t>Think about yourself when a colleagues gives you a compliment.  The warm glow is long lasting.</a:t>
            </a:r>
          </a:p>
        </p:txBody>
      </p:sp>
    </p:spTree>
    <p:extLst>
      <p:ext uri="{BB962C8B-B14F-4D97-AF65-F5344CB8AC3E}">
        <p14:creationId xmlns:p14="http://schemas.microsoft.com/office/powerpoint/2010/main" val="142839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47694F29-84FB-E24A-8D81-6364EF0FD406}"/>
              </a:ext>
            </a:extLst>
          </p:cNvPr>
          <p:cNvSpPr txBox="1"/>
          <p:nvPr/>
        </p:nvSpPr>
        <p:spPr>
          <a:xfrm>
            <a:off x="813774" y="1027908"/>
            <a:ext cx="6615015" cy="461665"/>
          </a:xfrm>
          <a:prstGeom prst="rect">
            <a:avLst/>
          </a:prstGeom>
          <a:noFill/>
        </p:spPr>
        <p:txBody>
          <a:bodyPr wrap="square" rtlCol="0">
            <a:spAutoFit/>
          </a:bodyPr>
          <a:lstStyle/>
          <a:p>
            <a:r>
              <a:rPr lang="en-US" sz="2400" b="1" dirty="0"/>
              <a:t>Designing a policy that embodies consistency</a:t>
            </a:r>
          </a:p>
        </p:txBody>
      </p:sp>
      <p:sp>
        <p:nvSpPr>
          <p:cNvPr id="7" name="TextBox 6">
            <a:extLst>
              <a:ext uri="{FF2B5EF4-FFF2-40B4-BE49-F238E27FC236}">
                <a16:creationId xmlns:a16="http://schemas.microsoft.com/office/drawing/2014/main" id="{3697C83E-BE4C-F347-8B86-E7C02CE27491}"/>
              </a:ext>
            </a:extLst>
          </p:cNvPr>
          <p:cNvSpPr txBox="1"/>
          <p:nvPr/>
        </p:nvSpPr>
        <p:spPr>
          <a:xfrm>
            <a:off x="813773" y="1615572"/>
            <a:ext cx="6615015" cy="369332"/>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AA5AFE48-FF0C-3C49-ACB9-887B9AA37218}"/>
              </a:ext>
            </a:extLst>
          </p:cNvPr>
          <p:cNvSpPr txBox="1"/>
          <p:nvPr/>
        </p:nvSpPr>
        <p:spPr>
          <a:xfrm>
            <a:off x="813773" y="1615572"/>
            <a:ext cx="7660046" cy="4801314"/>
          </a:xfrm>
          <a:prstGeom prst="rect">
            <a:avLst/>
          </a:prstGeom>
          <a:noFill/>
        </p:spPr>
        <p:txBody>
          <a:bodyPr wrap="square" rtlCol="0">
            <a:spAutoFit/>
          </a:bodyPr>
          <a:lstStyle/>
          <a:p>
            <a:r>
              <a:rPr lang="en-US" b="1" dirty="0"/>
              <a:t>Notes Home</a:t>
            </a:r>
          </a:p>
          <a:p>
            <a:endParaRPr lang="en-US" dirty="0"/>
          </a:p>
          <a:p>
            <a:r>
              <a:rPr lang="en-US" dirty="0"/>
              <a:t>At the top of the recognition hierarchy is an acknowledgement that gives parents a positive message about their child.</a:t>
            </a:r>
          </a:p>
          <a:p>
            <a:endParaRPr lang="en-US" dirty="0"/>
          </a:p>
          <a:p>
            <a:r>
              <a:rPr lang="en-US" dirty="0"/>
              <a:t>The positive note home is high level recognition.  Perhaps just one child from the class will earn the note and perhaps there are weeks when no-one will earn this award.  The positive note serves two functions.  It is sincere recognition for those students who have gone over and above consistently, and it is also a great tactical move.</a:t>
            </a:r>
          </a:p>
          <a:p>
            <a:endParaRPr lang="en-US" dirty="0"/>
          </a:p>
          <a:p>
            <a:r>
              <a:rPr lang="en-US" dirty="0"/>
              <a:t>The positive note enables you to mark the achievement with the child.  You are framing them with their best behaviour, their greatest effort, their greatest show of resilience.  You are paying large amounts of emotional currency into the bank.  It is a moment you may need to return to next week when the child’s behaviour has taken a turn for the worse and you need to remind them of the learner they really are.</a:t>
            </a:r>
          </a:p>
        </p:txBody>
      </p:sp>
    </p:spTree>
    <p:extLst>
      <p:ext uri="{BB962C8B-B14F-4D97-AF65-F5344CB8AC3E}">
        <p14:creationId xmlns:p14="http://schemas.microsoft.com/office/powerpoint/2010/main" val="14825375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47694F29-84FB-E24A-8D81-6364EF0FD406}"/>
              </a:ext>
            </a:extLst>
          </p:cNvPr>
          <p:cNvSpPr txBox="1"/>
          <p:nvPr/>
        </p:nvSpPr>
        <p:spPr>
          <a:xfrm>
            <a:off x="813774" y="1027908"/>
            <a:ext cx="6615015" cy="461665"/>
          </a:xfrm>
          <a:prstGeom prst="rect">
            <a:avLst/>
          </a:prstGeom>
          <a:noFill/>
        </p:spPr>
        <p:txBody>
          <a:bodyPr wrap="square" rtlCol="0">
            <a:spAutoFit/>
          </a:bodyPr>
          <a:lstStyle/>
          <a:p>
            <a:r>
              <a:rPr lang="en-US" sz="2400" b="1" dirty="0"/>
              <a:t>Designing a policy that embodies consistency</a:t>
            </a:r>
          </a:p>
        </p:txBody>
      </p:sp>
      <p:sp>
        <p:nvSpPr>
          <p:cNvPr id="7" name="TextBox 6">
            <a:extLst>
              <a:ext uri="{FF2B5EF4-FFF2-40B4-BE49-F238E27FC236}">
                <a16:creationId xmlns:a16="http://schemas.microsoft.com/office/drawing/2014/main" id="{3697C83E-BE4C-F347-8B86-E7C02CE27491}"/>
              </a:ext>
            </a:extLst>
          </p:cNvPr>
          <p:cNvSpPr txBox="1"/>
          <p:nvPr/>
        </p:nvSpPr>
        <p:spPr>
          <a:xfrm>
            <a:off x="813773" y="1615572"/>
            <a:ext cx="6615015" cy="369332"/>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AA5AFE48-FF0C-3C49-ACB9-887B9AA37218}"/>
              </a:ext>
            </a:extLst>
          </p:cNvPr>
          <p:cNvSpPr txBox="1"/>
          <p:nvPr/>
        </p:nvSpPr>
        <p:spPr>
          <a:xfrm>
            <a:off x="813773" y="1615572"/>
            <a:ext cx="7660046" cy="4524315"/>
          </a:xfrm>
          <a:prstGeom prst="rect">
            <a:avLst/>
          </a:prstGeom>
          <a:noFill/>
        </p:spPr>
        <p:txBody>
          <a:bodyPr wrap="square" rtlCol="0">
            <a:spAutoFit/>
          </a:bodyPr>
          <a:lstStyle/>
          <a:p>
            <a:r>
              <a:rPr lang="en-US" b="1" dirty="0"/>
              <a:t>Notes Home</a:t>
            </a:r>
          </a:p>
          <a:p>
            <a:endParaRPr lang="en-US" dirty="0"/>
          </a:p>
          <a:p>
            <a:r>
              <a:rPr lang="en-US" dirty="0"/>
              <a:t>It would be wrong to reward a child with a note home who, after a week of chaos, decides to be compliant for twenty minutes on a Friday afternoon.  It is tempting as we are training ourselves to respond positively to appropriate behaviour.  The issues is proportionate response.  It would be proportionate to say ‘thank you.’</a:t>
            </a:r>
          </a:p>
          <a:p>
            <a:endParaRPr lang="en-US" dirty="0"/>
          </a:p>
          <a:p>
            <a:r>
              <a:rPr lang="en-US" dirty="0"/>
              <a:t>Balance is critical, if you were to significantly reward this child with a note home, other children would be astonished.  They come to school every day, are well mannered, polite and committed but have never received a note home.</a:t>
            </a:r>
          </a:p>
          <a:p>
            <a:endParaRPr lang="en-US" dirty="0"/>
          </a:p>
          <a:p>
            <a:r>
              <a:rPr lang="en-US" dirty="0"/>
              <a:t>Notes home should be accessible to everyone, so perhaps a child who begins to demonstrate self regulation in their behaviour is awarded a quarter of a note, or a third building up to a complete note.</a:t>
            </a:r>
          </a:p>
          <a:p>
            <a:endParaRPr lang="en-US" dirty="0"/>
          </a:p>
        </p:txBody>
      </p:sp>
    </p:spTree>
    <p:extLst>
      <p:ext uri="{BB962C8B-B14F-4D97-AF65-F5344CB8AC3E}">
        <p14:creationId xmlns:p14="http://schemas.microsoft.com/office/powerpoint/2010/main" val="1790757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47694F29-84FB-E24A-8D81-6364EF0FD406}"/>
              </a:ext>
            </a:extLst>
          </p:cNvPr>
          <p:cNvSpPr txBox="1"/>
          <p:nvPr/>
        </p:nvSpPr>
        <p:spPr>
          <a:xfrm>
            <a:off x="813774" y="1027908"/>
            <a:ext cx="6615015" cy="461665"/>
          </a:xfrm>
          <a:prstGeom prst="rect">
            <a:avLst/>
          </a:prstGeom>
          <a:noFill/>
        </p:spPr>
        <p:txBody>
          <a:bodyPr wrap="square" rtlCol="0">
            <a:spAutoFit/>
          </a:bodyPr>
          <a:lstStyle/>
          <a:p>
            <a:r>
              <a:rPr lang="en-US" sz="2400" b="1" dirty="0"/>
              <a:t>Designing a policy that embodies consistency</a:t>
            </a:r>
          </a:p>
        </p:txBody>
      </p:sp>
      <p:sp>
        <p:nvSpPr>
          <p:cNvPr id="7" name="TextBox 6">
            <a:extLst>
              <a:ext uri="{FF2B5EF4-FFF2-40B4-BE49-F238E27FC236}">
                <a16:creationId xmlns:a16="http://schemas.microsoft.com/office/drawing/2014/main" id="{3697C83E-BE4C-F347-8B86-E7C02CE27491}"/>
              </a:ext>
            </a:extLst>
          </p:cNvPr>
          <p:cNvSpPr txBox="1"/>
          <p:nvPr/>
        </p:nvSpPr>
        <p:spPr>
          <a:xfrm>
            <a:off x="813773" y="1615572"/>
            <a:ext cx="6615015" cy="369332"/>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AA5AFE48-FF0C-3C49-ACB9-887B9AA37218}"/>
              </a:ext>
            </a:extLst>
          </p:cNvPr>
          <p:cNvSpPr txBox="1"/>
          <p:nvPr/>
        </p:nvSpPr>
        <p:spPr>
          <a:xfrm>
            <a:off x="813773" y="1615572"/>
            <a:ext cx="7660046" cy="3416320"/>
          </a:xfrm>
          <a:prstGeom prst="rect">
            <a:avLst/>
          </a:prstGeom>
          <a:noFill/>
        </p:spPr>
        <p:txBody>
          <a:bodyPr wrap="square" rtlCol="0">
            <a:spAutoFit/>
          </a:bodyPr>
          <a:lstStyle/>
          <a:p>
            <a:r>
              <a:rPr lang="en-US" dirty="0"/>
              <a:t>Noticing the Unnoticed - Hot Chocolate Friday</a:t>
            </a:r>
          </a:p>
          <a:p>
            <a:endParaRPr lang="en-US" dirty="0"/>
          </a:p>
          <a:p>
            <a:r>
              <a:rPr lang="en-US" dirty="0"/>
              <a:t>A small ripple of kindness and being bothered from the top goes a long way.  Hot Chocolate Friday is one such initiative.  </a:t>
            </a:r>
          </a:p>
          <a:p>
            <a:endParaRPr lang="en-US" dirty="0"/>
          </a:p>
          <a:p>
            <a:r>
              <a:rPr lang="en-US" dirty="0"/>
              <a:t>Hot Chocolate Friday is targeted at those children who behave impeccably but are too easily forgotten.  As we’ve seen, it might be tempting to invite those children who have been appallingly behaved as soon as they are able to behave appropriately for an afternoon.  While we should recognise their determination to behave, it is not on a par with the child who is making all the effort, all the time but none of the noise.</a:t>
            </a:r>
          </a:p>
          <a:p>
            <a:endParaRPr lang="en-US" dirty="0"/>
          </a:p>
        </p:txBody>
      </p:sp>
    </p:spTree>
    <p:extLst>
      <p:ext uri="{BB962C8B-B14F-4D97-AF65-F5344CB8AC3E}">
        <p14:creationId xmlns:p14="http://schemas.microsoft.com/office/powerpoint/2010/main" val="34208644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47694F29-84FB-E24A-8D81-6364EF0FD406}"/>
              </a:ext>
            </a:extLst>
          </p:cNvPr>
          <p:cNvSpPr txBox="1"/>
          <p:nvPr/>
        </p:nvSpPr>
        <p:spPr>
          <a:xfrm>
            <a:off x="278296" y="1027908"/>
            <a:ext cx="6615015" cy="461665"/>
          </a:xfrm>
          <a:prstGeom prst="rect">
            <a:avLst/>
          </a:prstGeom>
          <a:noFill/>
        </p:spPr>
        <p:txBody>
          <a:bodyPr wrap="square" rtlCol="0">
            <a:spAutoFit/>
          </a:bodyPr>
          <a:lstStyle/>
          <a:p>
            <a:r>
              <a:rPr lang="en-US" sz="2400" b="1" dirty="0"/>
              <a:t>Designing a policy that embodies consistency</a:t>
            </a:r>
          </a:p>
        </p:txBody>
      </p:sp>
      <p:sp>
        <p:nvSpPr>
          <p:cNvPr id="7" name="TextBox 6">
            <a:extLst>
              <a:ext uri="{FF2B5EF4-FFF2-40B4-BE49-F238E27FC236}">
                <a16:creationId xmlns:a16="http://schemas.microsoft.com/office/drawing/2014/main" id="{3697C83E-BE4C-F347-8B86-E7C02CE27491}"/>
              </a:ext>
            </a:extLst>
          </p:cNvPr>
          <p:cNvSpPr txBox="1"/>
          <p:nvPr/>
        </p:nvSpPr>
        <p:spPr>
          <a:xfrm>
            <a:off x="813773" y="1615572"/>
            <a:ext cx="6615015" cy="369332"/>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AA5AFE48-FF0C-3C49-ACB9-887B9AA37218}"/>
              </a:ext>
            </a:extLst>
          </p:cNvPr>
          <p:cNvSpPr txBox="1"/>
          <p:nvPr/>
        </p:nvSpPr>
        <p:spPr>
          <a:xfrm>
            <a:off x="278296" y="1615572"/>
            <a:ext cx="8593088" cy="4524315"/>
          </a:xfrm>
          <a:prstGeom prst="rect">
            <a:avLst/>
          </a:prstGeom>
          <a:noFill/>
        </p:spPr>
        <p:txBody>
          <a:bodyPr wrap="square" rtlCol="0">
            <a:spAutoFit/>
          </a:bodyPr>
          <a:lstStyle/>
          <a:p>
            <a:r>
              <a:rPr lang="en-US" sz="1600" b="1" dirty="0"/>
              <a:t>Consistency of Staff</a:t>
            </a:r>
          </a:p>
          <a:p>
            <a:endParaRPr lang="en-US" sz="1600" dirty="0"/>
          </a:p>
          <a:p>
            <a:r>
              <a:rPr lang="en-US" sz="1600" dirty="0"/>
              <a:t>﻿﻿’Strip out the negative emotion and be professionally rational. I mean completely strip it out. Refuse to entertain the screw face, irritated tone or sharp word. Do not allow yourself to shout, point or give even the whiff of physical authority. Make your response to even the most appalling behaviour matter of fact. Be outwardly shocked by nothing. If you resist the urge to respond emotionally for 30 days it becomes routine, easy, normal – even working in the most extreme circumstances.</a:t>
            </a:r>
          </a:p>
          <a:p>
            <a:endParaRPr lang="en-US" sz="1600" dirty="0"/>
          </a:p>
          <a:p>
            <a:r>
              <a:rPr lang="en-US" sz="1600" dirty="0"/>
              <a:t>﻿</a:t>
            </a:r>
            <a:r>
              <a:rPr lang="en-US" sz="1600" b="1" dirty="0"/>
              <a:t>’CERTAINTY BEATS WEIGHT OF SANCTION EVERY TIME’.  </a:t>
            </a:r>
          </a:p>
          <a:p>
            <a:endParaRPr lang="en-US" sz="1600" b="1" dirty="0"/>
          </a:p>
          <a:p>
            <a:r>
              <a:rPr lang="en-US" sz="1600" dirty="0"/>
              <a:t>The most damaged children need the most certainty from you. To succeed with them, and for them, it is the everyday certainties that make them feel safe enough to learn. Certainty provides a particular challenge to teachers as they are intelligent enough to realise that nothing is certain and that we are but blimps blundering about in finite space and time. It is also particularly difficult to be certain on every decision, every time, particularly when you are finding your feet with a new class.’</a:t>
            </a:r>
          </a:p>
          <a:p>
            <a:endParaRPr lang="en-US" sz="1600" dirty="0"/>
          </a:p>
          <a:p>
            <a:r>
              <a:rPr lang="en-US" sz="1600" dirty="0"/>
              <a:t>Dix, Paul. When the Adults Change, Everything Changes (pp. 61-62). Crown House Publishing. Kindle Edition. </a:t>
            </a:r>
          </a:p>
        </p:txBody>
      </p:sp>
    </p:spTree>
    <p:extLst>
      <p:ext uri="{BB962C8B-B14F-4D97-AF65-F5344CB8AC3E}">
        <p14:creationId xmlns:p14="http://schemas.microsoft.com/office/powerpoint/2010/main" val="17902099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47694F29-84FB-E24A-8D81-6364EF0FD406}"/>
              </a:ext>
            </a:extLst>
          </p:cNvPr>
          <p:cNvSpPr txBox="1"/>
          <p:nvPr/>
        </p:nvSpPr>
        <p:spPr>
          <a:xfrm>
            <a:off x="278296" y="1027908"/>
            <a:ext cx="6615015" cy="461665"/>
          </a:xfrm>
          <a:prstGeom prst="rect">
            <a:avLst/>
          </a:prstGeom>
          <a:noFill/>
        </p:spPr>
        <p:txBody>
          <a:bodyPr wrap="square" rtlCol="0">
            <a:spAutoFit/>
          </a:bodyPr>
          <a:lstStyle/>
          <a:p>
            <a:r>
              <a:rPr lang="en-US" sz="2400" b="1" dirty="0"/>
              <a:t>Designing a policy that embodies consistency</a:t>
            </a:r>
          </a:p>
        </p:txBody>
      </p:sp>
      <p:sp>
        <p:nvSpPr>
          <p:cNvPr id="7" name="TextBox 6">
            <a:extLst>
              <a:ext uri="{FF2B5EF4-FFF2-40B4-BE49-F238E27FC236}">
                <a16:creationId xmlns:a16="http://schemas.microsoft.com/office/drawing/2014/main" id="{3697C83E-BE4C-F347-8B86-E7C02CE27491}"/>
              </a:ext>
            </a:extLst>
          </p:cNvPr>
          <p:cNvSpPr txBox="1"/>
          <p:nvPr/>
        </p:nvSpPr>
        <p:spPr>
          <a:xfrm>
            <a:off x="813773" y="1615572"/>
            <a:ext cx="6615015" cy="369332"/>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AA5AFE48-FF0C-3C49-ACB9-887B9AA37218}"/>
              </a:ext>
            </a:extLst>
          </p:cNvPr>
          <p:cNvSpPr txBox="1"/>
          <p:nvPr/>
        </p:nvSpPr>
        <p:spPr>
          <a:xfrm>
            <a:off x="278296" y="1615572"/>
            <a:ext cx="8593088" cy="3785652"/>
          </a:xfrm>
          <a:prstGeom prst="rect">
            <a:avLst/>
          </a:prstGeom>
          <a:noFill/>
        </p:spPr>
        <p:txBody>
          <a:bodyPr wrap="square" rtlCol="0">
            <a:spAutoFit/>
          </a:bodyPr>
          <a:lstStyle/>
          <a:p>
            <a:r>
              <a:rPr lang="en-US" sz="1600" b="1" dirty="0"/>
              <a:t>Staff Behaviour </a:t>
            </a:r>
          </a:p>
          <a:p>
            <a:endParaRPr lang="en-US" sz="1600" dirty="0"/>
          </a:p>
          <a:p>
            <a:r>
              <a:rPr lang="en-US" sz="1600" b="1" dirty="0"/>
              <a:t>‘Parent on your Shoulder’</a:t>
            </a:r>
          </a:p>
          <a:p>
            <a:endParaRPr lang="en-US" sz="1600" dirty="0"/>
          </a:p>
          <a:p>
            <a:r>
              <a:rPr lang="en-US" sz="1600" dirty="0"/>
              <a:t>﻿﻿A good way to regulate your response to poor behaviour is to imagine the child’s parent on your shoulder, listening to your words.  </a:t>
            </a:r>
          </a:p>
          <a:p>
            <a:endParaRPr lang="en-US" sz="1600" dirty="0"/>
          </a:p>
          <a:p>
            <a:r>
              <a:rPr lang="en-US" sz="1600" b="1" dirty="0"/>
              <a:t>‘What would the Best Teacher in the World do Now?’</a:t>
            </a:r>
          </a:p>
          <a:p>
            <a:endParaRPr lang="en-US" sz="1600" dirty="0"/>
          </a:p>
          <a:p>
            <a:r>
              <a:rPr lang="en-US" sz="1600" dirty="0"/>
              <a:t>Ask yourself this question to help you decide if you are uncertain.</a:t>
            </a:r>
          </a:p>
          <a:p>
            <a:endParaRPr lang="en-US" sz="1600" dirty="0"/>
          </a:p>
          <a:p>
            <a:r>
              <a:rPr lang="en-US" sz="1600" dirty="0"/>
              <a:t>Let’s face it, we all know when we have dealt with something badly.  We feel it, we regret it, we wish we could go back in time and do it differently.</a:t>
            </a:r>
          </a:p>
          <a:p>
            <a:endParaRPr lang="en-US" sz="1600" dirty="0"/>
          </a:p>
          <a:p>
            <a:endParaRPr lang="en-US" sz="1600" dirty="0"/>
          </a:p>
        </p:txBody>
      </p:sp>
    </p:spTree>
    <p:extLst>
      <p:ext uri="{BB962C8B-B14F-4D97-AF65-F5344CB8AC3E}">
        <p14:creationId xmlns:p14="http://schemas.microsoft.com/office/powerpoint/2010/main" val="42107933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47694F29-84FB-E24A-8D81-6364EF0FD406}"/>
              </a:ext>
            </a:extLst>
          </p:cNvPr>
          <p:cNvSpPr txBox="1"/>
          <p:nvPr/>
        </p:nvSpPr>
        <p:spPr>
          <a:xfrm>
            <a:off x="278296" y="1027908"/>
            <a:ext cx="6615015" cy="461665"/>
          </a:xfrm>
          <a:prstGeom prst="rect">
            <a:avLst/>
          </a:prstGeom>
          <a:noFill/>
        </p:spPr>
        <p:txBody>
          <a:bodyPr wrap="square" rtlCol="0">
            <a:spAutoFit/>
          </a:bodyPr>
          <a:lstStyle/>
          <a:p>
            <a:r>
              <a:rPr lang="en-US" sz="2400" b="1" dirty="0"/>
              <a:t>Designing a policy that embodies consistency</a:t>
            </a:r>
          </a:p>
        </p:txBody>
      </p:sp>
      <p:sp>
        <p:nvSpPr>
          <p:cNvPr id="7" name="TextBox 6">
            <a:extLst>
              <a:ext uri="{FF2B5EF4-FFF2-40B4-BE49-F238E27FC236}">
                <a16:creationId xmlns:a16="http://schemas.microsoft.com/office/drawing/2014/main" id="{3697C83E-BE4C-F347-8B86-E7C02CE27491}"/>
              </a:ext>
            </a:extLst>
          </p:cNvPr>
          <p:cNvSpPr txBox="1"/>
          <p:nvPr/>
        </p:nvSpPr>
        <p:spPr>
          <a:xfrm>
            <a:off x="813773" y="1615572"/>
            <a:ext cx="6615015" cy="369332"/>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AA5AFE48-FF0C-3C49-ACB9-887B9AA37218}"/>
              </a:ext>
            </a:extLst>
          </p:cNvPr>
          <p:cNvSpPr txBox="1"/>
          <p:nvPr/>
        </p:nvSpPr>
        <p:spPr>
          <a:xfrm>
            <a:off x="278296" y="1617115"/>
            <a:ext cx="8593088" cy="4524315"/>
          </a:xfrm>
          <a:prstGeom prst="rect">
            <a:avLst/>
          </a:prstGeom>
          <a:noFill/>
        </p:spPr>
        <p:txBody>
          <a:bodyPr wrap="square" rtlCol="0">
            <a:spAutoFit/>
          </a:bodyPr>
          <a:lstStyle/>
          <a:p>
            <a:r>
              <a:rPr lang="en-US" sz="1600" b="1" dirty="0"/>
              <a:t>Keystone Routines</a:t>
            </a:r>
          </a:p>
          <a:p>
            <a:endParaRPr lang="en-US" sz="1600" dirty="0"/>
          </a:p>
          <a:p>
            <a:r>
              <a:rPr lang="en-US" sz="1600" dirty="0"/>
              <a:t>Across the whole school, there should be some keystone routines that are universal.  The way children come into classrooms, move around the school, sit in collective worship, behave in the dining room and the way their behaviour is recognised and responded to.  The whole school, including the children should be responsible for identifying and agreeing the keystone routines.  </a:t>
            </a:r>
          </a:p>
          <a:p>
            <a:endParaRPr lang="en-US" sz="1600" dirty="0"/>
          </a:p>
          <a:p>
            <a:r>
              <a:rPr lang="en-US" sz="1600" dirty="0"/>
              <a:t>Within classrooms there will be different routines set down by the class teacher.  This is necessary because of the different ages, curriculum and the teacher’s personal timetable (PPA etc).  These routines should be decided upon, taught and revisited by each class teacher to ensure consistency.  Routines may differ depending upon the subject being taught, a PE lesson will necessitate different routines to a maths lesson.</a:t>
            </a:r>
          </a:p>
          <a:p>
            <a:endParaRPr lang="en-US" sz="1600" dirty="0"/>
          </a:p>
          <a:p>
            <a:r>
              <a:rPr lang="en-US" sz="1600" dirty="0"/>
              <a:t>Develop and refine your own repetitious routines. What will you always say? What order will you say it in? How will you make it encouraging and affirmative? What will you use to punctuate the routine (e.g. gesture, positioning, vocal tone, music, props, technology)? How will you teach/ reteach the routine to make sure it is productive? What will it look like when it works perfectly? What will the pupils be doing? What will you be doing?</a:t>
            </a:r>
          </a:p>
        </p:txBody>
      </p:sp>
    </p:spTree>
    <p:extLst>
      <p:ext uri="{BB962C8B-B14F-4D97-AF65-F5344CB8AC3E}">
        <p14:creationId xmlns:p14="http://schemas.microsoft.com/office/powerpoint/2010/main" val="39434788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47694F29-84FB-E24A-8D81-6364EF0FD406}"/>
              </a:ext>
            </a:extLst>
          </p:cNvPr>
          <p:cNvSpPr txBox="1"/>
          <p:nvPr/>
        </p:nvSpPr>
        <p:spPr>
          <a:xfrm>
            <a:off x="278296" y="1027908"/>
            <a:ext cx="6615015" cy="461665"/>
          </a:xfrm>
          <a:prstGeom prst="rect">
            <a:avLst/>
          </a:prstGeom>
          <a:noFill/>
        </p:spPr>
        <p:txBody>
          <a:bodyPr wrap="square" rtlCol="0">
            <a:spAutoFit/>
          </a:bodyPr>
          <a:lstStyle/>
          <a:p>
            <a:r>
              <a:rPr lang="en-US" sz="2400" b="1" dirty="0"/>
              <a:t>Designing a policy that embodies consistency</a:t>
            </a:r>
          </a:p>
        </p:txBody>
      </p:sp>
      <p:sp>
        <p:nvSpPr>
          <p:cNvPr id="7" name="TextBox 6">
            <a:extLst>
              <a:ext uri="{FF2B5EF4-FFF2-40B4-BE49-F238E27FC236}">
                <a16:creationId xmlns:a16="http://schemas.microsoft.com/office/drawing/2014/main" id="{3697C83E-BE4C-F347-8B86-E7C02CE27491}"/>
              </a:ext>
            </a:extLst>
          </p:cNvPr>
          <p:cNvSpPr txBox="1"/>
          <p:nvPr/>
        </p:nvSpPr>
        <p:spPr>
          <a:xfrm>
            <a:off x="813773" y="1615572"/>
            <a:ext cx="6615015" cy="369332"/>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AA5AFE48-FF0C-3C49-ACB9-887B9AA37218}"/>
              </a:ext>
            </a:extLst>
          </p:cNvPr>
          <p:cNvSpPr txBox="1"/>
          <p:nvPr/>
        </p:nvSpPr>
        <p:spPr>
          <a:xfrm>
            <a:off x="278296" y="1615572"/>
            <a:ext cx="8593088" cy="369332"/>
          </a:xfrm>
          <a:prstGeom prst="rect">
            <a:avLst/>
          </a:prstGeom>
          <a:noFill/>
        </p:spPr>
        <p:txBody>
          <a:bodyPr wrap="square" rtlCol="0">
            <a:spAutoFit/>
          </a:bodyPr>
          <a:lstStyle/>
          <a:p>
            <a:r>
              <a:rPr lang="en-US" b="1" dirty="0"/>
              <a:t>What are X School’s Golden Rules?</a:t>
            </a:r>
          </a:p>
        </p:txBody>
      </p:sp>
      <p:sp>
        <p:nvSpPr>
          <p:cNvPr id="2" name="Rectangle 1">
            <a:extLst>
              <a:ext uri="{FF2B5EF4-FFF2-40B4-BE49-F238E27FC236}">
                <a16:creationId xmlns:a16="http://schemas.microsoft.com/office/drawing/2014/main" id="{DEBEEAA3-D5DD-7B4D-989D-584A79E821D9}"/>
              </a:ext>
            </a:extLst>
          </p:cNvPr>
          <p:cNvSpPr/>
          <p:nvPr/>
        </p:nvSpPr>
        <p:spPr>
          <a:xfrm>
            <a:off x="295334" y="2036749"/>
            <a:ext cx="8559011" cy="3970318"/>
          </a:xfrm>
          <a:prstGeom prst="rect">
            <a:avLst/>
          </a:prstGeom>
        </p:spPr>
        <p:txBody>
          <a:bodyPr wrap="square">
            <a:spAutoFit/>
          </a:bodyPr>
          <a:lstStyle/>
          <a:p>
            <a:endParaRPr lang="en-US" sz="1400" dirty="0"/>
          </a:p>
          <a:p>
            <a:pPr marL="342900" indent="-342900">
              <a:buFont typeface="+mj-lt"/>
              <a:buAutoNum type="arabicPeriod"/>
            </a:pPr>
            <a:r>
              <a:rPr lang="en-US" sz="1400" dirty="0"/>
              <a:t>Kind hands, kind words.</a:t>
            </a:r>
          </a:p>
          <a:p>
            <a:pPr marL="342900" indent="-342900">
              <a:buFont typeface="+mj-lt"/>
              <a:buAutoNum type="arabicPeriod"/>
            </a:pPr>
            <a:r>
              <a:rPr lang="en-US" sz="1400" dirty="0"/>
              <a:t>Indoor voices.</a:t>
            </a:r>
          </a:p>
          <a:p>
            <a:pPr marL="342900" indent="-342900">
              <a:buFont typeface="+mj-lt"/>
              <a:buAutoNum type="arabicPeriod"/>
            </a:pPr>
            <a:r>
              <a:rPr lang="en-US" sz="1400" dirty="0"/>
              <a:t>Walk inside.</a:t>
            </a:r>
          </a:p>
          <a:p>
            <a:pPr marL="342900" indent="-342900">
              <a:buFont typeface="+mj-lt"/>
              <a:buAutoNum type="arabicPeriod"/>
            </a:pPr>
            <a:r>
              <a:rPr lang="en-US" sz="1400" dirty="0"/>
              <a:t>Put your hand up if you want to contribute.</a:t>
            </a:r>
          </a:p>
          <a:p>
            <a:pPr marL="342900" indent="-342900">
              <a:buFont typeface="+mj-lt"/>
              <a:buAutoNum type="arabicPeriod"/>
            </a:pPr>
            <a:r>
              <a:rPr lang="en-US" sz="1400" dirty="0"/>
              <a:t>Say please and thank you.</a:t>
            </a:r>
          </a:p>
          <a:p>
            <a:pPr marL="342900" indent="-342900">
              <a:buFont typeface="+mj-lt"/>
              <a:buAutoNum type="arabicPeriod"/>
            </a:pPr>
            <a:r>
              <a:rPr lang="en-US" sz="1400" dirty="0"/>
              <a:t>No hats inside school.</a:t>
            </a:r>
          </a:p>
          <a:p>
            <a:pPr marL="342900" indent="-342900">
              <a:buFont typeface="+mj-lt"/>
              <a:buAutoNum type="arabicPeriod"/>
            </a:pPr>
            <a:r>
              <a:rPr lang="en-US" sz="1400" dirty="0"/>
              <a:t>Look after school property.</a:t>
            </a:r>
          </a:p>
          <a:p>
            <a:pPr marL="342900" indent="-342900">
              <a:buFont typeface="+mj-lt"/>
              <a:buAutoNum type="arabicPeriod"/>
            </a:pPr>
            <a:r>
              <a:rPr lang="en-US" sz="1400" dirty="0"/>
              <a:t>Tidy up properly.</a:t>
            </a:r>
          </a:p>
          <a:p>
            <a:pPr marL="342900" indent="-342900">
              <a:buFont typeface="+mj-lt"/>
              <a:buAutoNum type="arabicPeriod"/>
            </a:pPr>
            <a:r>
              <a:rPr lang="en-US" sz="1400" dirty="0"/>
              <a:t>Don’t forget your PE kit/reading book/homework.</a:t>
            </a:r>
          </a:p>
          <a:p>
            <a:pPr marL="342900" indent="-342900">
              <a:buFont typeface="+mj-lt"/>
              <a:buAutoNum type="arabicPeriod"/>
            </a:pPr>
            <a:r>
              <a:rPr lang="en-US" sz="1400" dirty="0"/>
              <a:t>Line up quietly.</a:t>
            </a:r>
          </a:p>
          <a:p>
            <a:pPr marL="342900" indent="-342900">
              <a:buFont typeface="+mj-lt"/>
              <a:buAutoNum type="arabicPeriod"/>
            </a:pPr>
            <a:r>
              <a:rPr lang="en-US" sz="1400" dirty="0"/>
              <a:t>Don’t talk in collective worship.</a:t>
            </a:r>
          </a:p>
          <a:p>
            <a:pPr marL="342900" indent="-342900">
              <a:buFont typeface="+mj-lt"/>
              <a:buAutoNum type="arabicPeriod"/>
            </a:pPr>
            <a:r>
              <a:rPr lang="en-US" sz="1400" dirty="0"/>
              <a:t>Sit still, don’t fidget.</a:t>
            </a:r>
          </a:p>
          <a:p>
            <a:pPr marL="342900" indent="-342900">
              <a:buFont typeface="+mj-lt"/>
              <a:buAutoNum type="arabicPeriod"/>
            </a:pPr>
            <a:r>
              <a:rPr lang="en-US" sz="1400" dirty="0"/>
              <a:t>Show respect.</a:t>
            </a:r>
          </a:p>
          <a:p>
            <a:endParaRPr lang="en-US" sz="1400" dirty="0"/>
          </a:p>
          <a:p>
            <a:r>
              <a:rPr lang="en-US" sz="1400" dirty="0"/>
              <a:t>Can you think of anymore?  What would our children say if we asked them what the school rules were?  What would the staff say?  I’m not sure myself, if we don’t know what our priorities are, how can we expect the children to know?</a:t>
            </a:r>
          </a:p>
        </p:txBody>
      </p:sp>
    </p:spTree>
    <p:extLst>
      <p:ext uri="{BB962C8B-B14F-4D97-AF65-F5344CB8AC3E}">
        <p14:creationId xmlns:p14="http://schemas.microsoft.com/office/powerpoint/2010/main" val="3210159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47694F29-84FB-E24A-8D81-6364EF0FD406}"/>
              </a:ext>
            </a:extLst>
          </p:cNvPr>
          <p:cNvSpPr txBox="1"/>
          <p:nvPr/>
        </p:nvSpPr>
        <p:spPr>
          <a:xfrm>
            <a:off x="278296" y="1027908"/>
            <a:ext cx="6615015" cy="461665"/>
          </a:xfrm>
          <a:prstGeom prst="rect">
            <a:avLst/>
          </a:prstGeom>
          <a:noFill/>
        </p:spPr>
        <p:txBody>
          <a:bodyPr wrap="square" rtlCol="0">
            <a:spAutoFit/>
          </a:bodyPr>
          <a:lstStyle/>
          <a:p>
            <a:r>
              <a:rPr lang="en-US" sz="2400" b="1" dirty="0"/>
              <a:t>Designing a policy that embodies consiste</a:t>
            </a:r>
            <a:r>
              <a:rPr lang="en-US" sz="2400" dirty="0"/>
              <a:t>ncy</a:t>
            </a:r>
          </a:p>
        </p:txBody>
      </p:sp>
      <p:sp>
        <p:nvSpPr>
          <p:cNvPr id="7" name="TextBox 6">
            <a:extLst>
              <a:ext uri="{FF2B5EF4-FFF2-40B4-BE49-F238E27FC236}">
                <a16:creationId xmlns:a16="http://schemas.microsoft.com/office/drawing/2014/main" id="{3697C83E-BE4C-F347-8B86-E7C02CE27491}"/>
              </a:ext>
            </a:extLst>
          </p:cNvPr>
          <p:cNvSpPr txBox="1"/>
          <p:nvPr/>
        </p:nvSpPr>
        <p:spPr>
          <a:xfrm>
            <a:off x="813773" y="1615572"/>
            <a:ext cx="6615015" cy="369332"/>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AA5AFE48-FF0C-3C49-ACB9-887B9AA37218}"/>
              </a:ext>
            </a:extLst>
          </p:cNvPr>
          <p:cNvSpPr txBox="1"/>
          <p:nvPr/>
        </p:nvSpPr>
        <p:spPr>
          <a:xfrm>
            <a:off x="278296" y="1615572"/>
            <a:ext cx="8593088" cy="4278094"/>
          </a:xfrm>
          <a:prstGeom prst="rect">
            <a:avLst/>
          </a:prstGeom>
          <a:noFill/>
        </p:spPr>
        <p:txBody>
          <a:bodyPr wrap="square" rtlCol="0">
            <a:spAutoFit/>
          </a:bodyPr>
          <a:lstStyle/>
          <a:p>
            <a:r>
              <a:rPr lang="en-US" sz="1600" b="1" dirty="0"/>
              <a:t>Five pillars of practice for all adults:</a:t>
            </a:r>
          </a:p>
          <a:p>
            <a:endParaRPr lang="en-US" sz="1600" dirty="0"/>
          </a:p>
          <a:p>
            <a:pPr marL="342900" indent="-342900">
              <a:buFont typeface="+mj-lt"/>
              <a:buAutoNum type="arabicPeriod"/>
            </a:pPr>
            <a:r>
              <a:rPr lang="en-US" sz="1600" dirty="0"/>
              <a:t>Consistent, calm, adult behaviour.</a:t>
            </a:r>
          </a:p>
          <a:p>
            <a:pPr marL="342900" indent="-342900">
              <a:buFont typeface="+mj-lt"/>
              <a:buAutoNum type="arabicPeriod"/>
            </a:pPr>
            <a:r>
              <a:rPr lang="en-US" sz="1600" dirty="0"/>
              <a:t>First attention for best conduct.</a:t>
            </a:r>
          </a:p>
          <a:p>
            <a:pPr marL="342900" indent="-342900">
              <a:buFont typeface="+mj-lt"/>
              <a:buAutoNum type="arabicPeriod"/>
            </a:pPr>
            <a:r>
              <a:rPr lang="en-US" sz="1600" dirty="0"/>
              <a:t>Relentless routines.</a:t>
            </a:r>
          </a:p>
          <a:p>
            <a:pPr marL="342900" indent="-342900">
              <a:buFont typeface="+mj-lt"/>
              <a:buAutoNum type="arabicPeriod"/>
            </a:pPr>
            <a:r>
              <a:rPr lang="en-US" sz="1600" dirty="0"/>
              <a:t>Scripting difficult interactions.</a:t>
            </a:r>
          </a:p>
          <a:p>
            <a:pPr marL="342900" indent="-342900">
              <a:buFont typeface="+mj-lt"/>
              <a:buAutoNum type="arabicPeriod"/>
            </a:pPr>
            <a:r>
              <a:rPr lang="en-US" sz="1600" dirty="0"/>
              <a:t>Restorative follow-up.</a:t>
            </a:r>
          </a:p>
          <a:p>
            <a:endParaRPr lang="en-US" sz="1600" dirty="0"/>
          </a:p>
          <a:p>
            <a:r>
              <a:rPr lang="en-US" sz="1600" b="1" dirty="0"/>
              <a:t>Three whole-school rules, such as RRS:</a:t>
            </a:r>
          </a:p>
          <a:p>
            <a:endParaRPr lang="en-US" sz="1600" dirty="0"/>
          </a:p>
          <a:p>
            <a:r>
              <a:rPr lang="en-US" sz="1600" dirty="0"/>
              <a:t>Ready</a:t>
            </a:r>
          </a:p>
          <a:p>
            <a:r>
              <a:rPr lang="en-US" sz="1600" dirty="0"/>
              <a:t>Respect</a:t>
            </a:r>
          </a:p>
          <a:p>
            <a:r>
              <a:rPr lang="en-US" sz="1600" dirty="0"/>
              <a:t>Safe</a:t>
            </a:r>
          </a:p>
          <a:p>
            <a:endParaRPr lang="en-US" sz="1600" dirty="0"/>
          </a:p>
          <a:p>
            <a:r>
              <a:rPr lang="en-US" sz="1600" dirty="0"/>
              <a:t>Children would then be taught what each of these rules would look like across the school, in classrooms and on the playground.  In each classroom it will look different because of the teacher, ages of children and the necessary routines in place.</a:t>
            </a:r>
          </a:p>
        </p:txBody>
      </p:sp>
    </p:spTree>
    <p:extLst>
      <p:ext uri="{BB962C8B-B14F-4D97-AF65-F5344CB8AC3E}">
        <p14:creationId xmlns:p14="http://schemas.microsoft.com/office/powerpoint/2010/main" val="59675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47694F29-84FB-E24A-8D81-6364EF0FD406}"/>
              </a:ext>
            </a:extLst>
          </p:cNvPr>
          <p:cNvSpPr txBox="1"/>
          <p:nvPr/>
        </p:nvSpPr>
        <p:spPr>
          <a:xfrm>
            <a:off x="278296" y="1027908"/>
            <a:ext cx="6615015" cy="461665"/>
          </a:xfrm>
          <a:prstGeom prst="rect">
            <a:avLst/>
          </a:prstGeom>
          <a:noFill/>
        </p:spPr>
        <p:txBody>
          <a:bodyPr wrap="square" rtlCol="0">
            <a:spAutoFit/>
          </a:bodyPr>
          <a:lstStyle/>
          <a:p>
            <a:r>
              <a:rPr lang="en-US" sz="2400" b="1" dirty="0"/>
              <a:t>Designing a policy that embodies consistency</a:t>
            </a:r>
          </a:p>
        </p:txBody>
      </p:sp>
      <p:sp>
        <p:nvSpPr>
          <p:cNvPr id="7" name="TextBox 6">
            <a:extLst>
              <a:ext uri="{FF2B5EF4-FFF2-40B4-BE49-F238E27FC236}">
                <a16:creationId xmlns:a16="http://schemas.microsoft.com/office/drawing/2014/main" id="{3697C83E-BE4C-F347-8B86-E7C02CE27491}"/>
              </a:ext>
            </a:extLst>
          </p:cNvPr>
          <p:cNvSpPr txBox="1"/>
          <p:nvPr/>
        </p:nvSpPr>
        <p:spPr>
          <a:xfrm>
            <a:off x="813773" y="1615572"/>
            <a:ext cx="6615015" cy="369332"/>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AA5AFE48-FF0C-3C49-ACB9-887B9AA37218}"/>
              </a:ext>
            </a:extLst>
          </p:cNvPr>
          <p:cNvSpPr txBox="1"/>
          <p:nvPr/>
        </p:nvSpPr>
        <p:spPr>
          <a:xfrm>
            <a:off x="278296" y="1540606"/>
            <a:ext cx="8593088" cy="4278094"/>
          </a:xfrm>
          <a:prstGeom prst="rect">
            <a:avLst/>
          </a:prstGeom>
          <a:noFill/>
        </p:spPr>
        <p:txBody>
          <a:bodyPr wrap="square" rtlCol="0">
            <a:spAutoFit/>
          </a:bodyPr>
          <a:lstStyle/>
          <a:p>
            <a:r>
              <a:rPr lang="en-US" sz="1600" dirty="0"/>
              <a:t>﻿</a:t>
            </a:r>
            <a:r>
              <a:rPr lang="en-US" sz="1600" b="1" dirty="0"/>
              <a:t>Seven ways to weave rules into the life of the school</a:t>
            </a:r>
            <a:br>
              <a:rPr lang="en-US" sz="1600" dirty="0"/>
            </a:br>
            <a:endParaRPr lang="en-US" sz="1600" dirty="0"/>
          </a:p>
          <a:p>
            <a:pPr marL="342900" indent="-342900">
              <a:buFont typeface="+mj-lt"/>
              <a:buAutoNum type="arabicPeriod"/>
            </a:pPr>
            <a:r>
              <a:rPr lang="en-US" sz="1600" dirty="0"/>
              <a:t>Weave the language of the rules throughout the institution so they are a key reference point for everyone. </a:t>
            </a:r>
            <a:br>
              <a:rPr lang="en-US" sz="1600" dirty="0"/>
            </a:br>
            <a:endParaRPr lang="en-US" sz="1600" dirty="0"/>
          </a:p>
          <a:p>
            <a:pPr marL="342900" indent="-342900">
              <a:buFont typeface="+mj-lt"/>
              <a:buAutoNum type="arabicPeriod"/>
            </a:pPr>
            <a:r>
              <a:rPr lang="en-US" sz="1600" dirty="0"/>
              <a:t>Prominent on the website. </a:t>
            </a:r>
            <a:br>
              <a:rPr lang="en-US" sz="1600" dirty="0"/>
            </a:br>
            <a:endParaRPr lang="en-US" sz="1600" dirty="0"/>
          </a:p>
          <a:p>
            <a:pPr marL="342900" indent="-342900">
              <a:buFont typeface="+mj-lt"/>
              <a:buAutoNum type="arabicPeriod"/>
            </a:pPr>
            <a:r>
              <a:rPr lang="en-US" sz="1600" dirty="0"/>
              <a:t>Awards evenings with every award focused on one of ready, respectful or safe. </a:t>
            </a:r>
            <a:br>
              <a:rPr lang="en-US" sz="1600" dirty="0"/>
            </a:br>
            <a:endParaRPr lang="en-US" sz="1600" dirty="0"/>
          </a:p>
          <a:p>
            <a:pPr marL="342900" indent="-342900">
              <a:buFont typeface="+mj-lt"/>
              <a:buAutoNum type="arabicPeriod"/>
            </a:pPr>
            <a:r>
              <a:rPr lang="en-US" sz="1600" dirty="0"/>
              <a:t>Strong focus in staff induction programmes. </a:t>
            </a:r>
            <a:br>
              <a:rPr lang="en-US" sz="1600" dirty="0"/>
            </a:br>
            <a:endParaRPr lang="en-US" sz="1600" dirty="0"/>
          </a:p>
          <a:p>
            <a:pPr marL="342900" indent="-342900">
              <a:buFont typeface="+mj-lt"/>
              <a:buAutoNum type="arabicPeriod"/>
            </a:pPr>
            <a:r>
              <a:rPr lang="en-US" sz="1600" dirty="0"/>
              <a:t>Highlighted on open days and parent consultations. </a:t>
            </a:r>
            <a:br>
              <a:rPr lang="en-US" sz="1600" dirty="0"/>
            </a:br>
            <a:endParaRPr lang="en-US" sz="1600" dirty="0"/>
          </a:p>
          <a:p>
            <a:pPr marL="342900" indent="-342900">
              <a:buFont typeface="+mj-lt"/>
              <a:buAutoNum type="arabicPeriod"/>
            </a:pPr>
            <a:r>
              <a:rPr lang="en-US" sz="1600" dirty="0"/>
              <a:t>Newsletters with examples of learners demonstrating the core behaviours. </a:t>
            </a:r>
            <a:br>
              <a:rPr lang="en-US" sz="1600" dirty="0"/>
            </a:br>
            <a:endParaRPr lang="en-US" sz="1600" dirty="0"/>
          </a:p>
          <a:p>
            <a:pPr marL="342900" indent="-342900">
              <a:buFont typeface="+mj-lt"/>
              <a:buAutoNum type="arabicPeriod"/>
            </a:pPr>
            <a:r>
              <a:rPr lang="en-US" sz="1600" dirty="0"/>
              <a:t>Displays in the entrance demonstrating children’s commitment to self-regulation around these behaviours.</a:t>
            </a:r>
          </a:p>
        </p:txBody>
      </p:sp>
    </p:spTree>
    <p:extLst>
      <p:ext uri="{BB962C8B-B14F-4D97-AF65-F5344CB8AC3E}">
        <p14:creationId xmlns:p14="http://schemas.microsoft.com/office/powerpoint/2010/main" val="2493255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47694F29-84FB-E24A-8D81-6364EF0FD406}"/>
              </a:ext>
            </a:extLst>
          </p:cNvPr>
          <p:cNvSpPr txBox="1"/>
          <p:nvPr/>
        </p:nvSpPr>
        <p:spPr>
          <a:xfrm>
            <a:off x="580912" y="1772694"/>
            <a:ext cx="8188239" cy="400110"/>
          </a:xfrm>
          <a:prstGeom prst="rect">
            <a:avLst/>
          </a:prstGeom>
          <a:noFill/>
        </p:spPr>
        <p:txBody>
          <a:bodyPr wrap="square" rtlCol="0">
            <a:spAutoFit/>
          </a:bodyPr>
          <a:lstStyle/>
          <a:p>
            <a:r>
              <a:rPr lang="en-US" sz="2000" b="1" dirty="0"/>
              <a:t>Designing and Implementing a Relationship Policy Discussion Document</a:t>
            </a:r>
          </a:p>
        </p:txBody>
      </p:sp>
      <p:sp>
        <p:nvSpPr>
          <p:cNvPr id="15" name="TextBox 14">
            <a:extLst>
              <a:ext uri="{FF2B5EF4-FFF2-40B4-BE49-F238E27FC236}">
                <a16:creationId xmlns:a16="http://schemas.microsoft.com/office/drawing/2014/main" id="{AF4FB2FE-E920-DF45-A755-94A8515FE0A7}"/>
              </a:ext>
            </a:extLst>
          </p:cNvPr>
          <p:cNvSpPr txBox="1"/>
          <p:nvPr/>
        </p:nvSpPr>
        <p:spPr>
          <a:xfrm>
            <a:off x="580912" y="2197925"/>
            <a:ext cx="8388669" cy="400110"/>
          </a:xfrm>
          <a:prstGeom prst="rect">
            <a:avLst/>
          </a:prstGeom>
          <a:noFill/>
        </p:spPr>
        <p:txBody>
          <a:bodyPr wrap="square" rtlCol="0">
            <a:spAutoFit/>
          </a:bodyPr>
          <a:lstStyle/>
          <a:p>
            <a:r>
              <a:rPr lang="en-US" sz="2000" b="1" dirty="0"/>
              <a:t>Why change from the existing policy?</a:t>
            </a:r>
          </a:p>
        </p:txBody>
      </p:sp>
      <p:sp>
        <p:nvSpPr>
          <p:cNvPr id="3" name="Rectangle 2">
            <a:extLst>
              <a:ext uri="{FF2B5EF4-FFF2-40B4-BE49-F238E27FC236}">
                <a16:creationId xmlns:a16="http://schemas.microsoft.com/office/drawing/2014/main" id="{F3BEE85F-69B0-074E-B53D-3BE69A0CF50B}"/>
              </a:ext>
            </a:extLst>
          </p:cNvPr>
          <p:cNvSpPr/>
          <p:nvPr/>
        </p:nvSpPr>
        <p:spPr>
          <a:xfrm>
            <a:off x="580912" y="2800721"/>
            <a:ext cx="8388669" cy="830997"/>
          </a:xfrm>
          <a:prstGeom prst="rect">
            <a:avLst/>
          </a:prstGeom>
        </p:spPr>
        <p:txBody>
          <a:bodyPr wrap="square">
            <a:spAutoFit/>
          </a:bodyPr>
          <a:lstStyle/>
          <a:p>
            <a:r>
              <a:rPr lang="en-US" sz="1600" dirty="0"/>
              <a:t>There will always be a small minority of children who will demonstrate challenging behaviour and our existing policy simply doesn’t work for them.  These children cause the most disruption and are the ones that need the most support.</a:t>
            </a:r>
          </a:p>
        </p:txBody>
      </p:sp>
      <p:sp>
        <p:nvSpPr>
          <p:cNvPr id="4" name="Rectangle 3">
            <a:extLst>
              <a:ext uri="{FF2B5EF4-FFF2-40B4-BE49-F238E27FC236}">
                <a16:creationId xmlns:a16="http://schemas.microsoft.com/office/drawing/2014/main" id="{1D9C9352-1746-A64B-A3B6-5A5B18D39060}"/>
              </a:ext>
            </a:extLst>
          </p:cNvPr>
          <p:cNvSpPr/>
          <p:nvPr/>
        </p:nvSpPr>
        <p:spPr>
          <a:xfrm>
            <a:off x="580912" y="3834404"/>
            <a:ext cx="8388670" cy="584775"/>
          </a:xfrm>
          <a:prstGeom prst="rect">
            <a:avLst/>
          </a:prstGeom>
        </p:spPr>
        <p:txBody>
          <a:bodyPr wrap="square">
            <a:spAutoFit/>
          </a:bodyPr>
          <a:lstStyle/>
          <a:p>
            <a:r>
              <a:rPr lang="en-US" sz="1600" dirty="0"/>
              <a:t>Using behaviour charts where a child moves from green through to red because of their behaviour is a ‘shaming’ experience.  Do we want to shame our children into submission?</a:t>
            </a:r>
          </a:p>
        </p:txBody>
      </p:sp>
      <p:sp>
        <p:nvSpPr>
          <p:cNvPr id="8" name="Rectangle 7">
            <a:extLst>
              <a:ext uri="{FF2B5EF4-FFF2-40B4-BE49-F238E27FC236}">
                <a16:creationId xmlns:a16="http://schemas.microsoft.com/office/drawing/2014/main" id="{6441F2D8-D7D1-9D44-8E5A-9A3A5D6CE8BA}"/>
              </a:ext>
            </a:extLst>
          </p:cNvPr>
          <p:cNvSpPr/>
          <p:nvPr/>
        </p:nvSpPr>
        <p:spPr>
          <a:xfrm>
            <a:off x="580912" y="4621865"/>
            <a:ext cx="8388670" cy="830997"/>
          </a:xfrm>
          <a:prstGeom prst="rect">
            <a:avLst/>
          </a:prstGeom>
        </p:spPr>
        <p:txBody>
          <a:bodyPr wrap="square">
            <a:spAutoFit/>
          </a:bodyPr>
          <a:lstStyle/>
          <a:p>
            <a:r>
              <a:rPr lang="en-US" sz="1600" dirty="0"/>
              <a:t>In removing a child from the classroom, you signal to the child that you are unable to deal with their behaviour.  This gives the child’s behaviour ‘value’ – something they are good at and can be depended on.</a:t>
            </a:r>
          </a:p>
        </p:txBody>
      </p:sp>
    </p:spTree>
    <p:extLst>
      <p:ext uri="{BB962C8B-B14F-4D97-AF65-F5344CB8AC3E}">
        <p14:creationId xmlns:p14="http://schemas.microsoft.com/office/powerpoint/2010/main" val="4155152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47694F29-84FB-E24A-8D81-6364EF0FD406}"/>
              </a:ext>
            </a:extLst>
          </p:cNvPr>
          <p:cNvSpPr txBox="1"/>
          <p:nvPr/>
        </p:nvSpPr>
        <p:spPr>
          <a:xfrm>
            <a:off x="278296" y="1027908"/>
            <a:ext cx="6615015" cy="461665"/>
          </a:xfrm>
          <a:prstGeom prst="rect">
            <a:avLst/>
          </a:prstGeom>
          <a:noFill/>
        </p:spPr>
        <p:txBody>
          <a:bodyPr wrap="square" rtlCol="0">
            <a:spAutoFit/>
          </a:bodyPr>
          <a:lstStyle/>
          <a:p>
            <a:r>
              <a:rPr lang="en-US" sz="2400" b="1" dirty="0"/>
              <a:t>Designing a policy that embodies consistency</a:t>
            </a:r>
          </a:p>
        </p:txBody>
      </p:sp>
      <p:sp>
        <p:nvSpPr>
          <p:cNvPr id="7" name="TextBox 6">
            <a:extLst>
              <a:ext uri="{FF2B5EF4-FFF2-40B4-BE49-F238E27FC236}">
                <a16:creationId xmlns:a16="http://schemas.microsoft.com/office/drawing/2014/main" id="{3697C83E-BE4C-F347-8B86-E7C02CE27491}"/>
              </a:ext>
            </a:extLst>
          </p:cNvPr>
          <p:cNvSpPr txBox="1"/>
          <p:nvPr/>
        </p:nvSpPr>
        <p:spPr>
          <a:xfrm>
            <a:off x="813773" y="1615572"/>
            <a:ext cx="6615015" cy="369332"/>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AA5AFE48-FF0C-3C49-ACB9-887B9AA37218}"/>
              </a:ext>
            </a:extLst>
          </p:cNvPr>
          <p:cNvSpPr txBox="1"/>
          <p:nvPr/>
        </p:nvSpPr>
        <p:spPr>
          <a:xfrm>
            <a:off x="278296" y="1615572"/>
            <a:ext cx="8593088" cy="5016758"/>
          </a:xfrm>
          <a:prstGeom prst="rect">
            <a:avLst/>
          </a:prstGeom>
          <a:noFill/>
        </p:spPr>
        <p:txBody>
          <a:bodyPr wrap="square" rtlCol="0">
            <a:spAutoFit/>
          </a:bodyPr>
          <a:lstStyle/>
          <a:p>
            <a:r>
              <a:rPr lang="en-US" sz="1600" b="1" dirty="0"/>
              <a:t>Using Scripted Responses</a:t>
            </a:r>
          </a:p>
          <a:p>
            <a:endParaRPr lang="en-US" sz="1600" dirty="0"/>
          </a:p>
          <a:p>
            <a:r>
              <a:rPr lang="en-US" sz="1600" dirty="0"/>
              <a:t>How often do you find yourself using a default language when dealing with inappropriate behaviour?</a:t>
            </a:r>
          </a:p>
          <a:p>
            <a:endParaRPr lang="en-US" sz="1600" dirty="0"/>
          </a:p>
          <a:p>
            <a:pPr marL="285750" indent="-285750">
              <a:buFont typeface="Arial" panose="020B0604020202020204" pitchFamily="34" charset="0"/>
              <a:buChar char="•"/>
            </a:pPr>
            <a:r>
              <a:rPr lang="en-US" sz="1600" dirty="0"/>
              <a:t>Why am I waiting for you?</a:t>
            </a:r>
          </a:p>
          <a:p>
            <a:pPr marL="285750" indent="-285750">
              <a:buFont typeface="Arial" panose="020B0604020202020204" pitchFamily="34" charset="0"/>
              <a:buChar char="•"/>
            </a:pPr>
            <a:r>
              <a:rPr lang="en-US" sz="1600" dirty="0"/>
              <a:t>Would you do that at home?</a:t>
            </a:r>
          </a:p>
          <a:p>
            <a:pPr marL="285750" indent="-285750">
              <a:buFont typeface="Arial" panose="020B0604020202020204" pitchFamily="34" charset="0"/>
              <a:buChar char="•"/>
            </a:pPr>
            <a:r>
              <a:rPr lang="en-US" sz="1600" dirty="0"/>
              <a:t>When I was your age, I wouldn’t have dared to speak to a teacher like that</a:t>
            </a:r>
          </a:p>
          <a:p>
            <a:pPr marL="285750" indent="-285750">
              <a:buFont typeface="Arial" panose="020B0604020202020204" pitchFamily="34" charset="0"/>
              <a:buChar char="•"/>
            </a:pPr>
            <a:endParaRPr lang="en-US" sz="1600" dirty="0"/>
          </a:p>
          <a:p>
            <a:r>
              <a:rPr lang="en-US" sz="1600" dirty="0"/>
              <a:t>Be honest, do you recognise any of these?  I do (number 2 particularly).</a:t>
            </a:r>
          </a:p>
          <a:p>
            <a:endParaRPr lang="en-US" sz="1600" dirty="0"/>
          </a:p>
          <a:p>
            <a:r>
              <a:rPr lang="en-US" sz="1600" dirty="0"/>
              <a:t>When your improvised skills are impaired, a back up script is very useful.  One that deals with the behaviour and protects the teacher and child, one that limits the damage an improvised script risks.</a:t>
            </a:r>
          </a:p>
          <a:p>
            <a:endParaRPr lang="en-US" sz="1600" dirty="0"/>
          </a:p>
          <a:p>
            <a:r>
              <a:rPr lang="en-US" sz="1600" dirty="0"/>
              <a:t>In addition, what you say to a child can be undermined by a sharp tone or careless physical cues, so care must be taken when using a script.  The smallest throw away comment or action can stay with someone for a lifetime.  When I was a child, I was allowed to go into a room on my own during Art to work on record album covers.  I did this for several art lessons in a row, then I thought it was a treat but as an adult I have realised that it was easier for the teacher to allow this than to teach me the skills I needed.  I always felt that I was uncreative and poor at art and it was only when I started teaching myself that I understood that wasn’t the case.</a:t>
            </a:r>
          </a:p>
        </p:txBody>
      </p:sp>
    </p:spTree>
    <p:extLst>
      <p:ext uri="{BB962C8B-B14F-4D97-AF65-F5344CB8AC3E}">
        <p14:creationId xmlns:p14="http://schemas.microsoft.com/office/powerpoint/2010/main" val="24301637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47694F29-84FB-E24A-8D81-6364EF0FD406}"/>
              </a:ext>
            </a:extLst>
          </p:cNvPr>
          <p:cNvSpPr txBox="1"/>
          <p:nvPr/>
        </p:nvSpPr>
        <p:spPr>
          <a:xfrm>
            <a:off x="278296" y="1027908"/>
            <a:ext cx="6615015" cy="461665"/>
          </a:xfrm>
          <a:prstGeom prst="rect">
            <a:avLst/>
          </a:prstGeom>
          <a:noFill/>
        </p:spPr>
        <p:txBody>
          <a:bodyPr wrap="square" rtlCol="0">
            <a:spAutoFit/>
          </a:bodyPr>
          <a:lstStyle/>
          <a:p>
            <a:r>
              <a:rPr lang="en-US" sz="2400" b="1" dirty="0"/>
              <a:t>Designing a policy that embodies consistency</a:t>
            </a:r>
          </a:p>
        </p:txBody>
      </p:sp>
      <p:sp>
        <p:nvSpPr>
          <p:cNvPr id="7" name="TextBox 6">
            <a:extLst>
              <a:ext uri="{FF2B5EF4-FFF2-40B4-BE49-F238E27FC236}">
                <a16:creationId xmlns:a16="http://schemas.microsoft.com/office/drawing/2014/main" id="{3697C83E-BE4C-F347-8B86-E7C02CE27491}"/>
              </a:ext>
            </a:extLst>
          </p:cNvPr>
          <p:cNvSpPr txBox="1"/>
          <p:nvPr/>
        </p:nvSpPr>
        <p:spPr>
          <a:xfrm>
            <a:off x="813773" y="1615572"/>
            <a:ext cx="6615015" cy="369332"/>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AA5AFE48-FF0C-3C49-ACB9-887B9AA37218}"/>
              </a:ext>
            </a:extLst>
          </p:cNvPr>
          <p:cNvSpPr txBox="1"/>
          <p:nvPr/>
        </p:nvSpPr>
        <p:spPr>
          <a:xfrm>
            <a:off x="278296" y="1540606"/>
            <a:ext cx="8593088" cy="4678204"/>
          </a:xfrm>
          <a:prstGeom prst="rect">
            <a:avLst/>
          </a:prstGeom>
          <a:noFill/>
        </p:spPr>
        <p:txBody>
          <a:bodyPr wrap="square" rtlCol="0">
            <a:spAutoFit/>
          </a:bodyPr>
          <a:lstStyle/>
          <a:p>
            <a:r>
              <a:rPr lang="en-US" sz="1600" b="1" dirty="0"/>
              <a:t>Using a Scripted Response</a:t>
            </a:r>
          </a:p>
          <a:p>
            <a:endParaRPr lang="en-US" sz="1600" dirty="0"/>
          </a:p>
          <a:p>
            <a:r>
              <a:rPr lang="en-US" sz="1400" dirty="0"/>
              <a:t>Go to where the child is sitting and quietly say</a:t>
            </a:r>
          </a:p>
          <a:p>
            <a:endParaRPr lang="en-US" sz="1400" dirty="0"/>
          </a:p>
          <a:p>
            <a:r>
              <a:rPr lang="en-US" sz="1400" dirty="0"/>
              <a:t>”I noticed you are ……….” (having trouble getting started/struggling to get going/wandering around the classroom.  Describe the inappropriate behaviour.</a:t>
            </a:r>
          </a:p>
          <a:p>
            <a:endParaRPr lang="en-US" sz="1400" dirty="0"/>
          </a:p>
          <a:p>
            <a:r>
              <a:rPr lang="en-US" sz="1400" dirty="0"/>
              <a:t>“It was the rule about ……. “(lining up/staying on task/sitting in your seat that you broke.  Identify the rule that has been broken.</a:t>
            </a:r>
          </a:p>
          <a:p>
            <a:endParaRPr lang="en-US" sz="1400" dirty="0"/>
          </a:p>
          <a:p>
            <a:r>
              <a:rPr lang="en-US" sz="1400" dirty="0"/>
              <a:t>“You have chosen to ……..” (move to the back/catch up with your work at lunchtime/speak to me after class.  Give the child a consequence.</a:t>
            </a:r>
          </a:p>
          <a:p>
            <a:endParaRPr lang="en-US" sz="1400" dirty="0"/>
          </a:p>
          <a:p>
            <a:r>
              <a:rPr lang="en-US" sz="1400" dirty="0"/>
              <a:t>“Do you remember last week when ……..” (you showed how well you could listen/helped me tidy up/got that note sent home?  Refer back to previous good behaviour.</a:t>
            </a:r>
          </a:p>
          <a:p>
            <a:endParaRPr lang="en-US" sz="1400" dirty="0"/>
          </a:p>
          <a:p>
            <a:r>
              <a:rPr lang="en-US" sz="1400" dirty="0"/>
              <a:t>“That is who I need to see today.”  Reinforce the good behaviour.</a:t>
            </a:r>
          </a:p>
          <a:p>
            <a:endParaRPr lang="en-US" sz="1400" dirty="0"/>
          </a:p>
          <a:p>
            <a:r>
              <a:rPr lang="en-US" sz="1400" dirty="0"/>
              <a:t>”Thank you for listening.”  Then walk away and give the child some take-up time.</a:t>
            </a:r>
          </a:p>
          <a:p>
            <a:endParaRPr lang="en-US" sz="1400" dirty="0"/>
          </a:p>
          <a:p>
            <a:r>
              <a:rPr lang="en-US" sz="1400" dirty="0"/>
              <a:t>We would need to define our own script if we felt this one was inappropriate.</a:t>
            </a:r>
          </a:p>
        </p:txBody>
      </p:sp>
    </p:spTree>
    <p:extLst>
      <p:ext uri="{BB962C8B-B14F-4D97-AF65-F5344CB8AC3E}">
        <p14:creationId xmlns:p14="http://schemas.microsoft.com/office/powerpoint/2010/main" val="21326297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47694F29-84FB-E24A-8D81-6364EF0FD406}"/>
              </a:ext>
            </a:extLst>
          </p:cNvPr>
          <p:cNvSpPr txBox="1"/>
          <p:nvPr/>
        </p:nvSpPr>
        <p:spPr>
          <a:xfrm>
            <a:off x="278296" y="1027908"/>
            <a:ext cx="6615015" cy="461665"/>
          </a:xfrm>
          <a:prstGeom prst="rect">
            <a:avLst/>
          </a:prstGeom>
          <a:noFill/>
        </p:spPr>
        <p:txBody>
          <a:bodyPr wrap="square" rtlCol="0">
            <a:spAutoFit/>
          </a:bodyPr>
          <a:lstStyle/>
          <a:p>
            <a:r>
              <a:rPr lang="en-US" sz="2400" b="1" dirty="0"/>
              <a:t>Designing a policy that embodies consistency</a:t>
            </a:r>
          </a:p>
        </p:txBody>
      </p:sp>
      <p:sp>
        <p:nvSpPr>
          <p:cNvPr id="7" name="TextBox 6">
            <a:extLst>
              <a:ext uri="{FF2B5EF4-FFF2-40B4-BE49-F238E27FC236}">
                <a16:creationId xmlns:a16="http://schemas.microsoft.com/office/drawing/2014/main" id="{3697C83E-BE4C-F347-8B86-E7C02CE27491}"/>
              </a:ext>
            </a:extLst>
          </p:cNvPr>
          <p:cNvSpPr txBox="1"/>
          <p:nvPr/>
        </p:nvSpPr>
        <p:spPr>
          <a:xfrm>
            <a:off x="813773" y="1615572"/>
            <a:ext cx="6615015" cy="369332"/>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AA5AFE48-FF0C-3C49-ACB9-887B9AA37218}"/>
              </a:ext>
            </a:extLst>
          </p:cNvPr>
          <p:cNvSpPr txBox="1"/>
          <p:nvPr/>
        </p:nvSpPr>
        <p:spPr>
          <a:xfrm>
            <a:off x="278296" y="1540606"/>
            <a:ext cx="8593088" cy="4031873"/>
          </a:xfrm>
          <a:prstGeom prst="rect">
            <a:avLst/>
          </a:prstGeom>
          <a:noFill/>
        </p:spPr>
        <p:txBody>
          <a:bodyPr wrap="square" rtlCol="0">
            <a:spAutoFit/>
          </a:bodyPr>
          <a:lstStyle/>
          <a:p>
            <a:r>
              <a:rPr lang="en-US" sz="1600" dirty="0"/>
              <a:t>﻿</a:t>
            </a:r>
            <a:r>
              <a:rPr lang="en-US" sz="1600" b="1" dirty="0"/>
              <a:t>Seven assertive sentence stems to set you off on the right foot</a:t>
            </a:r>
            <a:br>
              <a:rPr lang="en-US" sz="1600" dirty="0"/>
            </a:br>
            <a:endParaRPr lang="en-US" sz="1600" dirty="0"/>
          </a:p>
          <a:p>
            <a:pPr marL="342900" indent="-342900">
              <a:buFont typeface="+mj-lt"/>
              <a:buAutoNum type="arabicPeriod"/>
            </a:pPr>
            <a:r>
              <a:rPr lang="en-US" sz="1600" dirty="0"/>
              <a:t>You need to … (speak to me at the side of the room). </a:t>
            </a:r>
            <a:br>
              <a:rPr lang="en-US" sz="1600" dirty="0"/>
            </a:br>
            <a:endParaRPr lang="en-US" sz="1600" dirty="0"/>
          </a:p>
          <a:p>
            <a:pPr marL="342900" indent="-342900">
              <a:buFont typeface="+mj-lt"/>
              <a:buAutoNum type="arabicPeriod"/>
            </a:pPr>
            <a:r>
              <a:rPr lang="en-US" sz="1600" dirty="0"/>
              <a:t>I need to see you … (following the agreed routine). </a:t>
            </a:r>
            <a:br>
              <a:rPr lang="en-US" sz="1600" dirty="0"/>
            </a:br>
            <a:endParaRPr lang="en-US" sz="1600" dirty="0"/>
          </a:p>
          <a:p>
            <a:pPr marL="342900" indent="-342900">
              <a:buFont typeface="+mj-lt"/>
              <a:buAutoNum type="arabicPeriod"/>
            </a:pPr>
            <a:r>
              <a:rPr lang="en-US" sz="1600" dirty="0"/>
              <a:t>I expect … (to see your table immaculately tidy in the next two minutes). </a:t>
            </a:r>
            <a:br>
              <a:rPr lang="en-US" sz="1600" dirty="0"/>
            </a:br>
            <a:endParaRPr lang="en-US" sz="1600" dirty="0"/>
          </a:p>
          <a:p>
            <a:pPr marL="342900" indent="-342900">
              <a:buFont typeface="+mj-lt"/>
              <a:buAutoNum type="arabicPeriod"/>
            </a:pPr>
            <a:r>
              <a:rPr lang="en-US" sz="1600" dirty="0"/>
              <a:t>I know you will … (help Kyra to clean the pen off her face). </a:t>
            </a:r>
            <a:br>
              <a:rPr lang="en-US" sz="1600" dirty="0"/>
            </a:br>
            <a:endParaRPr lang="en-US" sz="1600" dirty="0"/>
          </a:p>
          <a:p>
            <a:pPr marL="342900" indent="-342900">
              <a:buFont typeface="+mj-lt"/>
              <a:buAutoNum type="arabicPeriod"/>
            </a:pPr>
            <a:r>
              <a:rPr lang="en-US" sz="1600" dirty="0"/>
              <a:t>Thank you for … (letting go of her hair, let’s walk and talk).  </a:t>
            </a:r>
            <a:br>
              <a:rPr lang="en-US" sz="1600" dirty="0"/>
            </a:br>
            <a:endParaRPr lang="en-US" sz="1600" dirty="0"/>
          </a:p>
          <a:p>
            <a:pPr marL="342900" indent="-342900">
              <a:buFont typeface="+mj-lt"/>
              <a:buAutoNum type="arabicPeriod"/>
            </a:pPr>
            <a:r>
              <a:rPr lang="en-US" sz="1600" dirty="0"/>
              <a:t>I have heard what you said, now you must … (collect your things calmly and move to the thinking spot). </a:t>
            </a:r>
            <a:br>
              <a:rPr lang="en-US" sz="1600" dirty="0"/>
            </a:br>
            <a:endParaRPr lang="en-US" sz="1600" dirty="0"/>
          </a:p>
          <a:p>
            <a:pPr marL="342900" indent="-342900">
              <a:buFont typeface="+mj-lt"/>
              <a:buAutoNum type="arabicPeriod"/>
            </a:pPr>
            <a:r>
              <a:rPr lang="en-US" sz="1600" dirty="0"/>
              <a:t>We will … (have a better day tomorrow)! </a:t>
            </a:r>
          </a:p>
        </p:txBody>
      </p:sp>
    </p:spTree>
    <p:extLst>
      <p:ext uri="{BB962C8B-B14F-4D97-AF65-F5344CB8AC3E}">
        <p14:creationId xmlns:p14="http://schemas.microsoft.com/office/powerpoint/2010/main" val="3838306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47694F29-84FB-E24A-8D81-6364EF0FD406}"/>
              </a:ext>
            </a:extLst>
          </p:cNvPr>
          <p:cNvSpPr txBox="1"/>
          <p:nvPr/>
        </p:nvSpPr>
        <p:spPr>
          <a:xfrm>
            <a:off x="278296" y="1027908"/>
            <a:ext cx="6615015" cy="461665"/>
          </a:xfrm>
          <a:prstGeom prst="rect">
            <a:avLst/>
          </a:prstGeom>
          <a:noFill/>
        </p:spPr>
        <p:txBody>
          <a:bodyPr wrap="square" rtlCol="0">
            <a:spAutoFit/>
          </a:bodyPr>
          <a:lstStyle/>
          <a:p>
            <a:r>
              <a:rPr lang="en-US" sz="2400" b="1" dirty="0"/>
              <a:t>Designing a policy that embodies consistency</a:t>
            </a:r>
          </a:p>
        </p:txBody>
      </p:sp>
      <p:sp>
        <p:nvSpPr>
          <p:cNvPr id="7" name="TextBox 6">
            <a:extLst>
              <a:ext uri="{FF2B5EF4-FFF2-40B4-BE49-F238E27FC236}">
                <a16:creationId xmlns:a16="http://schemas.microsoft.com/office/drawing/2014/main" id="{3697C83E-BE4C-F347-8B86-E7C02CE27491}"/>
              </a:ext>
            </a:extLst>
          </p:cNvPr>
          <p:cNvSpPr txBox="1"/>
          <p:nvPr/>
        </p:nvSpPr>
        <p:spPr>
          <a:xfrm>
            <a:off x="813773" y="1615572"/>
            <a:ext cx="6615015" cy="369332"/>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AA5AFE48-FF0C-3C49-ACB9-887B9AA37218}"/>
              </a:ext>
            </a:extLst>
          </p:cNvPr>
          <p:cNvSpPr txBox="1"/>
          <p:nvPr/>
        </p:nvSpPr>
        <p:spPr>
          <a:xfrm>
            <a:off x="278296" y="1540606"/>
            <a:ext cx="8593088" cy="4770537"/>
          </a:xfrm>
          <a:prstGeom prst="rect">
            <a:avLst/>
          </a:prstGeom>
          <a:noFill/>
        </p:spPr>
        <p:txBody>
          <a:bodyPr wrap="square" rtlCol="0">
            <a:spAutoFit/>
          </a:bodyPr>
          <a:lstStyle/>
          <a:p>
            <a:r>
              <a:rPr lang="en-US" sz="1600" dirty="0"/>
              <a:t>﻿</a:t>
            </a:r>
            <a:r>
              <a:rPr lang="en-US" sz="1600" b="1" dirty="0"/>
              <a:t>Seven juicy bits of script </a:t>
            </a:r>
          </a:p>
          <a:p>
            <a:endParaRPr lang="en-US" sz="1600" dirty="0"/>
          </a:p>
          <a:p>
            <a:pPr marL="342900" indent="-342900">
              <a:buFont typeface="+mj-lt"/>
              <a:buAutoNum type="arabicPeriod"/>
            </a:pPr>
            <a:r>
              <a:rPr lang="en-US" sz="1600" dirty="0"/>
              <a:t>You need to understand that every choice has a consequence.   If you choose to do the work, that would be fantastic, and this will happen … If you choose not to do the work, then this will happen … I’ll leave you to make your decision. </a:t>
            </a:r>
            <a:br>
              <a:rPr lang="en-US" sz="1600" dirty="0"/>
            </a:br>
            <a:endParaRPr lang="en-US" sz="1600" dirty="0"/>
          </a:p>
          <a:p>
            <a:pPr marL="342900" indent="-342900">
              <a:buFont typeface="+mj-lt"/>
              <a:buAutoNum type="arabicPeriod"/>
            </a:pPr>
            <a:r>
              <a:rPr lang="en-US" sz="1600" dirty="0"/>
              <a:t>Do you remember yesterday when you helped me to tidy up? That is the Stefan I need to see today, that is the Stefan you can be all the time. </a:t>
            </a:r>
            <a:br>
              <a:rPr lang="en-US" sz="1600" dirty="0"/>
            </a:br>
            <a:endParaRPr lang="en-US" sz="1600" dirty="0"/>
          </a:p>
          <a:p>
            <a:pPr marL="342900" indent="-342900">
              <a:buFont typeface="+mj-lt"/>
              <a:buAutoNum type="arabicPeriod"/>
            </a:pPr>
            <a:r>
              <a:rPr lang="en-US" sz="1600" dirty="0"/>
              <a:t>I don’t like your behaviour. Your behaviour is disruptive, damaging and dangerous. I don’t like your behaviour, but I believe that you can be a success. </a:t>
            </a:r>
            <a:br>
              <a:rPr lang="en-US" sz="1600" dirty="0"/>
            </a:br>
            <a:endParaRPr lang="en-US" sz="1600" dirty="0"/>
          </a:p>
          <a:p>
            <a:pPr marL="342900" indent="-342900">
              <a:buFont typeface="+mj-lt"/>
              <a:buAutoNum type="arabicPeriod"/>
            </a:pPr>
            <a:r>
              <a:rPr lang="en-US" sz="1600" dirty="0"/>
              <a:t>I am not leaving; I care about what happens. You are going to be brilliant. </a:t>
            </a:r>
            <a:br>
              <a:rPr lang="en-US" sz="1600" dirty="0"/>
            </a:br>
            <a:endParaRPr lang="en-US" sz="1600" dirty="0"/>
          </a:p>
          <a:p>
            <a:pPr marL="342900" indent="-342900">
              <a:buFont typeface="+mj-lt"/>
              <a:buAutoNum type="arabicPeriod"/>
            </a:pPr>
            <a:r>
              <a:rPr lang="en-US" sz="1600" dirty="0"/>
              <a:t>What do you think the poor choices were that caught my attention? </a:t>
            </a:r>
            <a:br>
              <a:rPr lang="en-US" sz="1600" dirty="0"/>
            </a:br>
            <a:endParaRPr lang="en-US" sz="1600" dirty="0"/>
          </a:p>
          <a:p>
            <a:pPr marL="342900" indent="-342900">
              <a:buFont typeface="+mj-lt"/>
              <a:buAutoNum type="arabicPeriod"/>
            </a:pPr>
            <a:r>
              <a:rPr lang="en-US" sz="1600" dirty="0"/>
              <a:t>What do you think you could do to avoid this happening in the next lesson?</a:t>
            </a:r>
            <a:br>
              <a:rPr lang="en-US" sz="1600" dirty="0"/>
            </a:br>
            <a:endParaRPr lang="en-US" sz="1600" dirty="0"/>
          </a:p>
          <a:p>
            <a:pPr marL="342900" indent="-342900">
              <a:buFont typeface="+mj-lt"/>
              <a:buAutoNum type="arabicPeriod"/>
            </a:pPr>
            <a:r>
              <a:rPr lang="en-US" sz="1600" dirty="0"/>
              <a:t>﻿Darrel it’s not like you to … (kick doors/shout out/shake the hamster).</a:t>
            </a:r>
          </a:p>
        </p:txBody>
      </p:sp>
    </p:spTree>
    <p:extLst>
      <p:ext uri="{BB962C8B-B14F-4D97-AF65-F5344CB8AC3E}">
        <p14:creationId xmlns:p14="http://schemas.microsoft.com/office/powerpoint/2010/main" val="24323729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47694F29-84FB-E24A-8D81-6364EF0FD406}"/>
              </a:ext>
            </a:extLst>
          </p:cNvPr>
          <p:cNvSpPr txBox="1"/>
          <p:nvPr/>
        </p:nvSpPr>
        <p:spPr>
          <a:xfrm>
            <a:off x="278296" y="1027908"/>
            <a:ext cx="6615015" cy="461665"/>
          </a:xfrm>
          <a:prstGeom prst="rect">
            <a:avLst/>
          </a:prstGeom>
          <a:noFill/>
        </p:spPr>
        <p:txBody>
          <a:bodyPr wrap="square" rtlCol="0">
            <a:spAutoFit/>
          </a:bodyPr>
          <a:lstStyle/>
          <a:p>
            <a:r>
              <a:rPr lang="en-US" sz="2400" b="1" dirty="0"/>
              <a:t>Designing a policy that embodies consistency</a:t>
            </a:r>
          </a:p>
        </p:txBody>
      </p:sp>
      <p:sp>
        <p:nvSpPr>
          <p:cNvPr id="7" name="TextBox 6">
            <a:extLst>
              <a:ext uri="{FF2B5EF4-FFF2-40B4-BE49-F238E27FC236}">
                <a16:creationId xmlns:a16="http://schemas.microsoft.com/office/drawing/2014/main" id="{3697C83E-BE4C-F347-8B86-E7C02CE27491}"/>
              </a:ext>
            </a:extLst>
          </p:cNvPr>
          <p:cNvSpPr txBox="1"/>
          <p:nvPr/>
        </p:nvSpPr>
        <p:spPr>
          <a:xfrm>
            <a:off x="813773" y="1615572"/>
            <a:ext cx="6615015" cy="369332"/>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AA5AFE48-FF0C-3C49-ACB9-887B9AA37218}"/>
              </a:ext>
            </a:extLst>
          </p:cNvPr>
          <p:cNvSpPr txBox="1"/>
          <p:nvPr/>
        </p:nvSpPr>
        <p:spPr>
          <a:xfrm>
            <a:off x="228639" y="1615572"/>
            <a:ext cx="8593088" cy="5016758"/>
          </a:xfrm>
          <a:prstGeom prst="rect">
            <a:avLst/>
          </a:prstGeom>
          <a:noFill/>
        </p:spPr>
        <p:txBody>
          <a:bodyPr wrap="square" rtlCol="0">
            <a:spAutoFit/>
          </a:bodyPr>
          <a:lstStyle/>
          <a:p>
            <a:r>
              <a:rPr lang="en-US" sz="1600" b="1" dirty="0"/>
              <a:t>Managing Behaviour﻿ </a:t>
            </a:r>
          </a:p>
          <a:p>
            <a:endParaRPr lang="en-US" sz="1600" dirty="0"/>
          </a:p>
          <a:p>
            <a:r>
              <a:rPr lang="en-US" sz="1600" dirty="0"/>
              <a:t>We can learn a great deal about managing the most extreme behaviour by looking at the home. When a child behaves appallingly at home, he/she is chastised, sent to bed, perhaps sat on the ‘naughty step’. The sanction is swift, and it is the conversation that seeks to change behaviour. The parent cannot exclude or isolate the child for more than a few hours. They are forced to help repair the damage. It cannot be delegated to someone else. The child cannot simply be removed. So why should the adult model in school be any different? </a:t>
            </a:r>
          </a:p>
          <a:p>
            <a:endParaRPr lang="en-US" sz="1600" dirty="0"/>
          </a:p>
          <a:p>
            <a:r>
              <a:rPr lang="en-US" sz="1600" dirty="0"/>
              <a:t>What if we simply took exclusion away? We agree that the children who come to our school are the children that we must find a way to succeed with. We play the cards we are dealt. There is no chance of changing them around, getting rid of the tricky ones and importing lovely ones. What if we simply accepted that all children have additional needs, stopped labelling them as ‘special’ and became accepting of every card in our pack? If sanctions and exclusion solved behaviour, we wouldn’t still be talking about it. Only when we learn absolute tolerance will we stop going through the same old arguments. After all, an outstanding school is a school that can succeed with all learners, not just the compliant ones.</a:t>
            </a:r>
          </a:p>
          <a:p>
            <a:endParaRPr lang="en-US" sz="1600" dirty="0"/>
          </a:p>
          <a:p>
            <a:r>
              <a:rPr lang="en-US" sz="1600" dirty="0"/>
              <a:t>Dix, Paul. When the Adults Change, Everything Changes (p. 111). Crown House Publishing. Kindle Edition. </a:t>
            </a:r>
          </a:p>
        </p:txBody>
      </p:sp>
    </p:spTree>
    <p:extLst>
      <p:ext uri="{BB962C8B-B14F-4D97-AF65-F5344CB8AC3E}">
        <p14:creationId xmlns:p14="http://schemas.microsoft.com/office/powerpoint/2010/main" val="17270627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47694F29-84FB-E24A-8D81-6364EF0FD406}"/>
              </a:ext>
            </a:extLst>
          </p:cNvPr>
          <p:cNvSpPr txBox="1"/>
          <p:nvPr/>
        </p:nvSpPr>
        <p:spPr>
          <a:xfrm>
            <a:off x="278296" y="1027908"/>
            <a:ext cx="6615015" cy="461665"/>
          </a:xfrm>
          <a:prstGeom prst="rect">
            <a:avLst/>
          </a:prstGeom>
          <a:noFill/>
        </p:spPr>
        <p:txBody>
          <a:bodyPr wrap="square" rtlCol="0">
            <a:spAutoFit/>
          </a:bodyPr>
          <a:lstStyle/>
          <a:p>
            <a:r>
              <a:rPr lang="en-US" sz="2400" b="1" dirty="0"/>
              <a:t>Designing a policy that embodies consistency</a:t>
            </a:r>
          </a:p>
        </p:txBody>
      </p:sp>
      <p:sp>
        <p:nvSpPr>
          <p:cNvPr id="7" name="TextBox 6">
            <a:extLst>
              <a:ext uri="{FF2B5EF4-FFF2-40B4-BE49-F238E27FC236}">
                <a16:creationId xmlns:a16="http://schemas.microsoft.com/office/drawing/2014/main" id="{3697C83E-BE4C-F347-8B86-E7C02CE27491}"/>
              </a:ext>
            </a:extLst>
          </p:cNvPr>
          <p:cNvSpPr txBox="1"/>
          <p:nvPr/>
        </p:nvSpPr>
        <p:spPr>
          <a:xfrm>
            <a:off x="813773" y="1615572"/>
            <a:ext cx="6615015" cy="369332"/>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AA5AFE48-FF0C-3C49-ACB9-887B9AA37218}"/>
              </a:ext>
            </a:extLst>
          </p:cNvPr>
          <p:cNvSpPr txBox="1"/>
          <p:nvPr/>
        </p:nvSpPr>
        <p:spPr>
          <a:xfrm>
            <a:off x="228639" y="1615572"/>
            <a:ext cx="8593088" cy="2800767"/>
          </a:xfrm>
          <a:prstGeom prst="rect">
            <a:avLst/>
          </a:prstGeom>
          <a:noFill/>
        </p:spPr>
        <p:txBody>
          <a:bodyPr wrap="square" rtlCol="0">
            <a:spAutoFit/>
          </a:bodyPr>
          <a:lstStyle/>
          <a:p>
            <a:r>
              <a:rPr lang="en-US" sz="1600" b="1" dirty="0"/>
              <a:t>Secondary Behaviours</a:t>
            </a:r>
          </a:p>
          <a:p>
            <a:endParaRPr lang="en-US" sz="1600" dirty="0"/>
          </a:p>
          <a:p>
            <a:r>
              <a:rPr lang="en-US" sz="1600" dirty="0"/>
              <a:t>Adults who respond to secondary behaviours often find themselves in an insane argument that cannot be won.  Try to recognise secondary behaviours for what they really are – diversions to a different argument.  This allows you to stay focused on what you really want.  The angry child who sits down aggressively with a loud tut has complied with the primary behaviour (sitting down).  The secondary behaviour is calculated to provoke, to invite a further row.  Although everything about the rudeness screams at you to respond, don’t do it, it rarely ends well.  There is always a better time and place to address the secondary behaviour, never in the heat of the moment.</a:t>
            </a:r>
          </a:p>
          <a:p>
            <a:endParaRPr lang="en-US" sz="1600" dirty="0"/>
          </a:p>
          <a:p>
            <a:endParaRPr lang="en-US" sz="1600" dirty="0"/>
          </a:p>
        </p:txBody>
      </p:sp>
    </p:spTree>
    <p:extLst>
      <p:ext uri="{BB962C8B-B14F-4D97-AF65-F5344CB8AC3E}">
        <p14:creationId xmlns:p14="http://schemas.microsoft.com/office/powerpoint/2010/main" val="38684865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47694F29-84FB-E24A-8D81-6364EF0FD406}"/>
              </a:ext>
            </a:extLst>
          </p:cNvPr>
          <p:cNvSpPr txBox="1"/>
          <p:nvPr/>
        </p:nvSpPr>
        <p:spPr>
          <a:xfrm>
            <a:off x="278296" y="1027908"/>
            <a:ext cx="6615015" cy="461665"/>
          </a:xfrm>
          <a:prstGeom prst="rect">
            <a:avLst/>
          </a:prstGeom>
          <a:noFill/>
        </p:spPr>
        <p:txBody>
          <a:bodyPr wrap="square" rtlCol="0">
            <a:spAutoFit/>
          </a:bodyPr>
          <a:lstStyle/>
          <a:p>
            <a:r>
              <a:rPr lang="en-US" sz="2400" b="1" dirty="0"/>
              <a:t>Designing a policy that embodies consistency</a:t>
            </a:r>
          </a:p>
        </p:txBody>
      </p:sp>
      <p:sp>
        <p:nvSpPr>
          <p:cNvPr id="7" name="TextBox 6">
            <a:extLst>
              <a:ext uri="{FF2B5EF4-FFF2-40B4-BE49-F238E27FC236}">
                <a16:creationId xmlns:a16="http://schemas.microsoft.com/office/drawing/2014/main" id="{3697C83E-BE4C-F347-8B86-E7C02CE27491}"/>
              </a:ext>
            </a:extLst>
          </p:cNvPr>
          <p:cNvSpPr txBox="1"/>
          <p:nvPr/>
        </p:nvSpPr>
        <p:spPr>
          <a:xfrm>
            <a:off x="813773" y="1615572"/>
            <a:ext cx="6615015" cy="369332"/>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AA5AFE48-FF0C-3C49-ACB9-887B9AA37218}"/>
              </a:ext>
            </a:extLst>
          </p:cNvPr>
          <p:cNvSpPr txBox="1"/>
          <p:nvPr/>
        </p:nvSpPr>
        <p:spPr>
          <a:xfrm>
            <a:off x="228639" y="1615572"/>
            <a:ext cx="8593088" cy="4770537"/>
          </a:xfrm>
          <a:prstGeom prst="rect">
            <a:avLst/>
          </a:prstGeom>
          <a:noFill/>
        </p:spPr>
        <p:txBody>
          <a:bodyPr wrap="square" rtlCol="0">
            <a:spAutoFit/>
          </a:bodyPr>
          <a:lstStyle/>
          <a:p>
            <a:r>
              <a:rPr lang="en-US" sz="1600" dirty="0"/>
              <a:t>﻿</a:t>
            </a:r>
            <a:r>
              <a:rPr lang="en-US" sz="1600" b="1" dirty="0"/>
              <a:t>Ten ways to manage secondary behaviours </a:t>
            </a:r>
          </a:p>
          <a:p>
            <a:endParaRPr lang="en-US" sz="1600" dirty="0"/>
          </a:p>
          <a:p>
            <a:pPr marL="342900" indent="-342900">
              <a:buFont typeface="+mj-lt"/>
              <a:buAutoNum type="arabicPeriod"/>
            </a:pPr>
            <a:r>
              <a:rPr lang="en-US" sz="1600" dirty="0"/>
              <a:t>Don’t bite back with your words.</a:t>
            </a:r>
          </a:p>
          <a:p>
            <a:pPr marL="342900" indent="-342900">
              <a:buFont typeface="+mj-lt"/>
              <a:buAutoNum type="arabicPeriod"/>
            </a:pPr>
            <a:r>
              <a:rPr lang="en-US" sz="1600" dirty="0"/>
              <a:t>﻿Refuse to chase secondary behaviours or engage in a power play.</a:t>
            </a:r>
          </a:p>
          <a:p>
            <a:pPr marL="342900" indent="-342900">
              <a:buFont typeface="+mj-lt"/>
              <a:buAutoNum type="arabicPeriod"/>
            </a:pPr>
            <a:r>
              <a:rPr lang="en-US" sz="1600" dirty="0"/>
              <a:t>Use choice if you can but not if it inflames the situation. </a:t>
            </a:r>
          </a:p>
          <a:p>
            <a:pPr marL="342900" indent="-342900">
              <a:buFont typeface="+mj-lt"/>
              <a:buAutoNum type="arabicPeriod"/>
            </a:pPr>
            <a:r>
              <a:rPr lang="en-US" sz="1600" dirty="0"/>
              <a:t>Resist the urge to bring up past misdemeanors: ‘This is the twenty-third time this term that you have refused to follow instructions!’ </a:t>
            </a:r>
          </a:p>
          <a:p>
            <a:pPr marL="342900" indent="-342900">
              <a:buFont typeface="+mj-lt"/>
              <a:buAutoNum type="arabicPeriod"/>
            </a:pPr>
            <a:r>
              <a:rPr lang="en-US" sz="1600" dirty="0"/>
              <a:t>Don’t follow learners when they walk away, unless you must because of clear and present safety concerns (e.g., your classroom door opens on to a main road). Often the act of following can provoke another peak in anger. </a:t>
            </a:r>
          </a:p>
          <a:p>
            <a:pPr marL="342900" indent="-342900">
              <a:buFont typeface="+mj-lt"/>
              <a:buAutoNum type="arabicPeriod"/>
            </a:pPr>
            <a:r>
              <a:rPr lang="en-US" sz="1600" dirty="0"/>
              <a:t>Remember that you are the adult. Focus on the outcome that you want, not the argument. </a:t>
            </a:r>
          </a:p>
          <a:p>
            <a:pPr marL="342900" indent="-342900">
              <a:buFont typeface="+mj-lt"/>
              <a:buAutoNum type="arabicPeriod"/>
            </a:pPr>
            <a:r>
              <a:rPr lang="en-US" sz="1600" dirty="0"/>
              <a:t>Ask questions and try not to make accusations. </a:t>
            </a:r>
          </a:p>
          <a:p>
            <a:pPr marL="342900" indent="-342900">
              <a:buFont typeface="+mj-lt"/>
              <a:buAutoNum type="arabicPeriod"/>
            </a:pPr>
            <a:r>
              <a:rPr lang="en-US" sz="1600" dirty="0"/>
              <a:t>Focus on what is happening next. You can uncover what has just happened later. </a:t>
            </a:r>
          </a:p>
          <a:p>
            <a:pPr marL="342900" indent="-342900">
              <a:buFont typeface="+mj-lt"/>
              <a:buAutoNum type="arabicPeriod"/>
            </a:pPr>
            <a:r>
              <a:rPr lang="en-US" sz="1600" dirty="0"/>
              <a:t>Whenever possible move the student to a safe space out of public view and the pressure of an audience. </a:t>
            </a:r>
          </a:p>
          <a:p>
            <a:pPr marL="342900" indent="-342900">
              <a:buFont typeface="+mj-lt"/>
              <a:buAutoNum type="arabicPeriod"/>
            </a:pPr>
            <a:r>
              <a:rPr lang="en-US" sz="1600" dirty="0"/>
              <a:t>Shift into listening mode. This is not a time for lengthy speeches. Less will almost certainly be more.</a:t>
            </a:r>
          </a:p>
          <a:p>
            <a:br>
              <a:rPr lang="en-US" sz="1600" dirty="0"/>
            </a:br>
            <a:endParaRPr lang="en-US" sz="1600" dirty="0"/>
          </a:p>
        </p:txBody>
      </p:sp>
    </p:spTree>
    <p:extLst>
      <p:ext uri="{BB962C8B-B14F-4D97-AF65-F5344CB8AC3E}">
        <p14:creationId xmlns:p14="http://schemas.microsoft.com/office/powerpoint/2010/main" val="17097687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47694F29-84FB-E24A-8D81-6364EF0FD406}"/>
              </a:ext>
            </a:extLst>
          </p:cNvPr>
          <p:cNvSpPr txBox="1"/>
          <p:nvPr/>
        </p:nvSpPr>
        <p:spPr>
          <a:xfrm>
            <a:off x="278296" y="1027908"/>
            <a:ext cx="6615015" cy="461665"/>
          </a:xfrm>
          <a:prstGeom prst="rect">
            <a:avLst/>
          </a:prstGeom>
          <a:noFill/>
        </p:spPr>
        <p:txBody>
          <a:bodyPr wrap="square" rtlCol="0">
            <a:spAutoFit/>
          </a:bodyPr>
          <a:lstStyle/>
          <a:p>
            <a:r>
              <a:rPr lang="en-US" sz="2400" b="1" dirty="0"/>
              <a:t>Designing a policy that embodies consistency</a:t>
            </a:r>
          </a:p>
        </p:txBody>
      </p:sp>
      <p:sp>
        <p:nvSpPr>
          <p:cNvPr id="7" name="TextBox 6">
            <a:extLst>
              <a:ext uri="{FF2B5EF4-FFF2-40B4-BE49-F238E27FC236}">
                <a16:creationId xmlns:a16="http://schemas.microsoft.com/office/drawing/2014/main" id="{3697C83E-BE4C-F347-8B86-E7C02CE27491}"/>
              </a:ext>
            </a:extLst>
          </p:cNvPr>
          <p:cNvSpPr txBox="1"/>
          <p:nvPr/>
        </p:nvSpPr>
        <p:spPr>
          <a:xfrm>
            <a:off x="615789" y="1430906"/>
            <a:ext cx="6615015" cy="369332"/>
          </a:xfrm>
          <a:prstGeom prst="rect">
            <a:avLst/>
          </a:prstGeom>
          <a:noFill/>
        </p:spPr>
        <p:txBody>
          <a:bodyPr wrap="square" rtlCol="0">
            <a:spAutoFit/>
          </a:bodyPr>
          <a:lstStyle/>
          <a:p>
            <a:endParaRPr lang="en-US" dirty="0"/>
          </a:p>
        </p:txBody>
      </p:sp>
      <p:graphicFrame>
        <p:nvGraphicFramePr>
          <p:cNvPr id="2" name="Table 1">
            <a:extLst>
              <a:ext uri="{FF2B5EF4-FFF2-40B4-BE49-F238E27FC236}">
                <a16:creationId xmlns:a16="http://schemas.microsoft.com/office/drawing/2014/main" id="{F0D69112-8E86-6143-99F7-5B2096A130AB}"/>
              </a:ext>
            </a:extLst>
          </p:cNvPr>
          <p:cNvGraphicFramePr>
            <a:graphicFrameLocks noGrp="1"/>
          </p:cNvGraphicFramePr>
          <p:nvPr>
            <p:extLst>
              <p:ext uri="{D42A27DB-BD31-4B8C-83A1-F6EECF244321}">
                <p14:modId xmlns:p14="http://schemas.microsoft.com/office/powerpoint/2010/main" val="1429415556"/>
              </p:ext>
            </p:extLst>
          </p:nvPr>
        </p:nvGraphicFramePr>
        <p:xfrm>
          <a:off x="354930" y="1540606"/>
          <a:ext cx="8512343" cy="5120640"/>
        </p:xfrm>
        <a:graphic>
          <a:graphicData uri="http://schemas.openxmlformats.org/drawingml/2006/table">
            <a:tbl>
              <a:tblPr firstRow="1" firstCol="1" bandRow="1">
                <a:tableStyleId>{5C22544A-7EE6-4342-B048-85BDC9FD1C3A}</a:tableStyleId>
              </a:tblPr>
              <a:tblGrid>
                <a:gridCol w="933428">
                  <a:extLst>
                    <a:ext uri="{9D8B030D-6E8A-4147-A177-3AD203B41FA5}">
                      <a16:colId xmlns:a16="http://schemas.microsoft.com/office/drawing/2014/main" val="1192327862"/>
                    </a:ext>
                  </a:extLst>
                </a:gridCol>
                <a:gridCol w="1472890">
                  <a:extLst>
                    <a:ext uri="{9D8B030D-6E8A-4147-A177-3AD203B41FA5}">
                      <a16:colId xmlns:a16="http://schemas.microsoft.com/office/drawing/2014/main" val="514991191"/>
                    </a:ext>
                  </a:extLst>
                </a:gridCol>
                <a:gridCol w="6106025">
                  <a:extLst>
                    <a:ext uri="{9D8B030D-6E8A-4147-A177-3AD203B41FA5}">
                      <a16:colId xmlns:a16="http://schemas.microsoft.com/office/drawing/2014/main" val="4202125788"/>
                    </a:ext>
                  </a:extLst>
                </a:gridCol>
              </a:tblGrid>
              <a:tr h="127981">
                <a:tc>
                  <a:txBody>
                    <a:bodyPr/>
                    <a:lstStyle/>
                    <a:p>
                      <a:pPr algn="ctr">
                        <a:spcAft>
                          <a:spcPts val="0"/>
                        </a:spcAft>
                      </a:pPr>
                      <a:r>
                        <a:rPr lang="en-GB" sz="1200" dirty="0">
                          <a:solidFill>
                            <a:sysClr val="windowText" lastClr="000000"/>
                          </a:solidFill>
                          <a:effectLst/>
                        </a:rPr>
                        <a:t> </a:t>
                      </a:r>
                      <a:endParaRPr lang="en-GB" sz="1200" dirty="0">
                        <a:solidFill>
                          <a:sysClr val="windowText" lastClr="000000"/>
                        </a:solidFill>
                        <a:effectLst/>
                        <a:latin typeface="Arial" panose="020B0604020202020204" pitchFamily="34" charset="0"/>
                        <a:ea typeface="Calibri" panose="020F0502020204030204" pitchFamily="34" charset="0"/>
                      </a:endParaRPr>
                    </a:p>
                  </a:txBody>
                  <a:tcPr marL="52356" marR="523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200" dirty="0">
                          <a:solidFill>
                            <a:sysClr val="windowText" lastClr="000000"/>
                          </a:solidFill>
                          <a:effectLst/>
                        </a:rPr>
                        <a:t>Steps</a:t>
                      </a:r>
                      <a:endParaRPr lang="en-GB" sz="1200" dirty="0">
                        <a:solidFill>
                          <a:sysClr val="windowText" lastClr="000000"/>
                        </a:solidFill>
                        <a:effectLst/>
                        <a:latin typeface="Arial" panose="020B0604020202020204" pitchFamily="34" charset="0"/>
                        <a:ea typeface="Calibri" panose="020F0502020204030204" pitchFamily="34" charset="0"/>
                      </a:endParaRPr>
                    </a:p>
                  </a:txBody>
                  <a:tcPr marL="52356" marR="523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200">
                          <a:solidFill>
                            <a:sysClr val="windowText" lastClr="000000"/>
                          </a:solidFill>
                          <a:effectLst/>
                        </a:rPr>
                        <a:t>Actions</a:t>
                      </a:r>
                      <a:endParaRPr lang="en-GB" sz="1200">
                        <a:solidFill>
                          <a:sysClr val="windowText" lastClr="000000"/>
                        </a:solidFill>
                        <a:effectLst/>
                        <a:latin typeface="Arial" panose="020B0604020202020204" pitchFamily="34" charset="0"/>
                        <a:ea typeface="Calibri" panose="020F0502020204030204" pitchFamily="34" charset="0"/>
                      </a:endParaRPr>
                    </a:p>
                  </a:txBody>
                  <a:tcPr marL="52356" marR="523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75195453"/>
                  </a:ext>
                </a:extLst>
              </a:tr>
              <a:tr h="767883">
                <a:tc>
                  <a:txBody>
                    <a:bodyPr/>
                    <a:lstStyle/>
                    <a:p>
                      <a:pPr algn="ctr">
                        <a:spcAft>
                          <a:spcPts val="0"/>
                        </a:spcAft>
                      </a:pPr>
                      <a:r>
                        <a:rPr lang="en-GB" sz="1200">
                          <a:solidFill>
                            <a:sysClr val="windowText" lastClr="000000"/>
                          </a:solidFill>
                          <a:effectLst/>
                        </a:rPr>
                        <a:t>1</a:t>
                      </a:r>
                      <a:endParaRPr lang="en-GB" sz="1200">
                        <a:solidFill>
                          <a:sysClr val="windowText" lastClr="000000"/>
                        </a:solidFill>
                        <a:effectLst/>
                        <a:latin typeface="Arial" panose="020B0604020202020204" pitchFamily="34" charset="0"/>
                        <a:ea typeface="Calibri" panose="020F0502020204030204" pitchFamily="34" charset="0"/>
                      </a:endParaRPr>
                    </a:p>
                  </a:txBody>
                  <a:tcPr marL="52356" marR="523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200" dirty="0">
                          <a:solidFill>
                            <a:sysClr val="windowText" lastClr="000000"/>
                          </a:solidFill>
                          <a:effectLst/>
                        </a:rPr>
                        <a:t>Reminder</a:t>
                      </a:r>
                      <a:endParaRPr lang="en-GB" sz="1200" dirty="0">
                        <a:solidFill>
                          <a:sysClr val="windowText" lastClr="000000"/>
                        </a:solidFill>
                        <a:effectLst/>
                        <a:latin typeface="Arial" panose="020B0604020202020204" pitchFamily="34" charset="0"/>
                        <a:ea typeface="Calibri" panose="020F0502020204030204" pitchFamily="34" charset="0"/>
                      </a:endParaRPr>
                    </a:p>
                  </a:txBody>
                  <a:tcPr marL="52356" marR="523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200" dirty="0">
                          <a:solidFill>
                            <a:sysClr val="windowText" lastClr="000000"/>
                          </a:solidFill>
                          <a:effectLst/>
                        </a:rPr>
                        <a:t> </a:t>
                      </a:r>
                    </a:p>
                    <a:p>
                      <a:pPr>
                        <a:spcAft>
                          <a:spcPts val="0"/>
                        </a:spcAft>
                      </a:pPr>
                      <a:r>
                        <a:rPr lang="en-GB" sz="1200" dirty="0">
                          <a:solidFill>
                            <a:sysClr val="windowText" lastClr="000000"/>
                          </a:solidFill>
                          <a:effectLst/>
                        </a:rPr>
                        <a:t>A reminder of the three simple rules (caring, respectful, responsible) or the three-step routine delivered privately wherever possible.  Repeat reminders if reasonable adjustments are necessary.  Take the initiative to keep things at this stage.</a:t>
                      </a:r>
                    </a:p>
                    <a:p>
                      <a:pPr>
                        <a:spcAft>
                          <a:spcPts val="0"/>
                        </a:spcAft>
                      </a:pPr>
                      <a:r>
                        <a:rPr lang="en-GB" sz="1200" dirty="0">
                          <a:solidFill>
                            <a:sysClr val="windowText" lastClr="000000"/>
                          </a:solidFill>
                          <a:effectLst/>
                        </a:rPr>
                        <a:t> </a:t>
                      </a:r>
                      <a:endParaRPr lang="en-GB" sz="1200" dirty="0">
                        <a:solidFill>
                          <a:sysClr val="windowText" lastClr="000000"/>
                        </a:solidFill>
                        <a:effectLst/>
                        <a:latin typeface="Arial" panose="020B0604020202020204" pitchFamily="34" charset="0"/>
                        <a:ea typeface="Calibri" panose="020F0502020204030204" pitchFamily="34" charset="0"/>
                      </a:endParaRPr>
                    </a:p>
                  </a:txBody>
                  <a:tcPr marL="52356" marR="523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38006828"/>
                  </a:ext>
                </a:extLst>
              </a:tr>
              <a:tr h="767883">
                <a:tc>
                  <a:txBody>
                    <a:bodyPr/>
                    <a:lstStyle/>
                    <a:p>
                      <a:pPr algn="ctr">
                        <a:spcAft>
                          <a:spcPts val="0"/>
                        </a:spcAft>
                      </a:pPr>
                      <a:r>
                        <a:rPr lang="en-GB" sz="1200">
                          <a:solidFill>
                            <a:sysClr val="windowText" lastClr="000000"/>
                          </a:solidFill>
                          <a:effectLst/>
                        </a:rPr>
                        <a:t>2</a:t>
                      </a:r>
                      <a:endParaRPr lang="en-GB" sz="1200">
                        <a:solidFill>
                          <a:sysClr val="windowText" lastClr="000000"/>
                        </a:solidFill>
                        <a:effectLst/>
                        <a:latin typeface="Arial" panose="020B0604020202020204" pitchFamily="34" charset="0"/>
                        <a:ea typeface="Calibri" panose="020F0502020204030204" pitchFamily="34" charset="0"/>
                      </a:endParaRPr>
                    </a:p>
                  </a:txBody>
                  <a:tcPr marL="52356" marR="523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200">
                          <a:solidFill>
                            <a:sysClr val="windowText" lastClr="000000"/>
                          </a:solidFill>
                          <a:effectLst/>
                        </a:rPr>
                        <a:t>Caution</a:t>
                      </a:r>
                      <a:endParaRPr lang="en-GB" sz="1200">
                        <a:solidFill>
                          <a:sysClr val="windowText" lastClr="000000"/>
                        </a:solidFill>
                        <a:effectLst/>
                        <a:latin typeface="Arial" panose="020B0604020202020204" pitchFamily="34" charset="0"/>
                        <a:ea typeface="Calibri" panose="020F0502020204030204" pitchFamily="34" charset="0"/>
                      </a:endParaRPr>
                    </a:p>
                  </a:txBody>
                  <a:tcPr marL="52356" marR="523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200">
                          <a:solidFill>
                            <a:sysClr val="windowText" lastClr="000000"/>
                          </a:solidFill>
                          <a:effectLst/>
                        </a:rPr>
                        <a:t> </a:t>
                      </a:r>
                    </a:p>
                    <a:p>
                      <a:pPr>
                        <a:spcAft>
                          <a:spcPts val="0"/>
                        </a:spcAft>
                      </a:pPr>
                      <a:r>
                        <a:rPr lang="en-GB" sz="1200">
                          <a:solidFill>
                            <a:sysClr val="windowText" lastClr="000000"/>
                          </a:solidFill>
                          <a:effectLst/>
                        </a:rPr>
                        <a:t>A clear verbal caution delivered private, wherever possible, making the student aware of their behaviour and clearly outlining the consequences if they continue.  Use the phrase, ‘Think carefully about your next step.</a:t>
                      </a:r>
                    </a:p>
                    <a:p>
                      <a:pPr>
                        <a:spcAft>
                          <a:spcPts val="0"/>
                        </a:spcAft>
                      </a:pPr>
                      <a:r>
                        <a:rPr lang="en-GB" sz="1200">
                          <a:solidFill>
                            <a:sysClr val="windowText" lastClr="000000"/>
                          </a:solidFill>
                          <a:effectLst/>
                        </a:rPr>
                        <a:t> </a:t>
                      </a:r>
                      <a:endParaRPr lang="en-GB" sz="1200">
                        <a:solidFill>
                          <a:sysClr val="windowText" lastClr="000000"/>
                        </a:solidFill>
                        <a:effectLst/>
                        <a:latin typeface="Arial" panose="020B0604020202020204" pitchFamily="34" charset="0"/>
                        <a:ea typeface="Calibri" panose="020F0502020204030204" pitchFamily="34" charset="0"/>
                      </a:endParaRPr>
                    </a:p>
                  </a:txBody>
                  <a:tcPr marL="52356" marR="523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43671839"/>
                  </a:ext>
                </a:extLst>
              </a:tr>
              <a:tr h="1407786">
                <a:tc>
                  <a:txBody>
                    <a:bodyPr/>
                    <a:lstStyle/>
                    <a:p>
                      <a:pPr algn="ctr">
                        <a:spcAft>
                          <a:spcPts val="0"/>
                        </a:spcAft>
                      </a:pPr>
                      <a:r>
                        <a:rPr lang="en-GB" sz="1200">
                          <a:solidFill>
                            <a:sysClr val="windowText" lastClr="000000"/>
                          </a:solidFill>
                          <a:effectLst/>
                        </a:rPr>
                        <a:t>3</a:t>
                      </a:r>
                      <a:endParaRPr lang="en-GB" sz="1200">
                        <a:solidFill>
                          <a:sysClr val="windowText" lastClr="000000"/>
                        </a:solidFill>
                        <a:effectLst/>
                        <a:latin typeface="Arial" panose="020B0604020202020204" pitchFamily="34" charset="0"/>
                        <a:ea typeface="Calibri" panose="020F0502020204030204" pitchFamily="34" charset="0"/>
                      </a:endParaRPr>
                    </a:p>
                  </a:txBody>
                  <a:tcPr marL="52356" marR="523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200">
                          <a:solidFill>
                            <a:sysClr val="windowText" lastClr="000000"/>
                          </a:solidFill>
                          <a:effectLst/>
                        </a:rPr>
                        <a:t>Last Chance</a:t>
                      </a:r>
                      <a:endParaRPr lang="en-GB" sz="1200">
                        <a:solidFill>
                          <a:sysClr val="windowText" lastClr="000000"/>
                        </a:solidFill>
                        <a:effectLst/>
                        <a:latin typeface="Arial" panose="020B0604020202020204" pitchFamily="34" charset="0"/>
                        <a:ea typeface="Calibri" panose="020F0502020204030204" pitchFamily="34" charset="0"/>
                      </a:endParaRPr>
                    </a:p>
                  </a:txBody>
                  <a:tcPr marL="52356" marR="523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200">
                          <a:solidFill>
                            <a:sysClr val="windowText" lastClr="000000"/>
                          </a:solidFill>
                          <a:effectLst/>
                        </a:rPr>
                        <a:t> </a:t>
                      </a:r>
                    </a:p>
                    <a:p>
                      <a:pPr>
                        <a:spcAft>
                          <a:spcPts val="0"/>
                        </a:spcAft>
                      </a:pPr>
                      <a:r>
                        <a:rPr lang="en-GB" sz="1200">
                          <a:solidFill>
                            <a:sysClr val="windowText" lastClr="000000"/>
                          </a:solidFill>
                          <a:effectLst/>
                        </a:rPr>
                        <a:t>Speak to the child privately and give them a final opportunity to engage.  Offer a positive choice to do so and refer to previous examples of good behaviour.  Use the 30 second scripted intervention.</a:t>
                      </a:r>
                    </a:p>
                    <a:p>
                      <a:pPr>
                        <a:spcAft>
                          <a:spcPts val="0"/>
                        </a:spcAft>
                      </a:pPr>
                      <a:r>
                        <a:rPr lang="en-GB" sz="1200">
                          <a:solidFill>
                            <a:sysClr val="windowText" lastClr="000000"/>
                          </a:solidFill>
                          <a:effectLst/>
                        </a:rPr>
                        <a:t> </a:t>
                      </a:r>
                    </a:p>
                    <a:p>
                      <a:pPr>
                        <a:spcAft>
                          <a:spcPts val="0"/>
                        </a:spcAft>
                      </a:pPr>
                      <a:r>
                        <a:rPr lang="en-GB" sz="1200">
                          <a:solidFill>
                            <a:sysClr val="windowText" lastClr="000000"/>
                          </a:solidFill>
                          <a:effectLst/>
                        </a:rPr>
                        <a:t>I always attach ‘Stay behind two minutes after class’ to this step.  That two minutes is owed when the child reaches this step, it is not part of some future negotiation on behaviour.  It cannot be removed, reduced or substituted.</a:t>
                      </a:r>
                    </a:p>
                    <a:p>
                      <a:pPr>
                        <a:spcAft>
                          <a:spcPts val="0"/>
                        </a:spcAft>
                      </a:pPr>
                      <a:r>
                        <a:rPr lang="en-GB" sz="1200">
                          <a:solidFill>
                            <a:sysClr val="windowText" lastClr="000000"/>
                          </a:solidFill>
                          <a:effectLst/>
                        </a:rPr>
                        <a:t> </a:t>
                      </a:r>
                      <a:endParaRPr lang="en-GB" sz="1200">
                        <a:solidFill>
                          <a:sysClr val="windowText" lastClr="000000"/>
                        </a:solidFill>
                        <a:effectLst/>
                        <a:latin typeface="Arial" panose="020B0604020202020204" pitchFamily="34" charset="0"/>
                        <a:ea typeface="Calibri" panose="020F0502020204030204" pitchFamily="34" charset="0"/>
                      </a:endParaRPr>
                    </a:p>
                  </a:txBody>
                  <a:tcPr marL="52356" marR="523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96716101"/>
                  </a:ext>
                </a:extLst>
              </a:tr>
              <a:tr h="767883">
                <a:tc>
                  <a:txBody>
                    <a:bodyPr/>
                    <a:lstStyle/>
                    <a:p>
                      <a:pPr algn="ctr">
                        <a:spcAft>
                          <a:spcPts val="0"/>
                        </a:spcAft>
                      </a:pPr>
                      <a:r>
                        <a:rPr lang="en-GB" sz="1200">
                          <a:solidFill>
                            <a:sysClr val="windowText" lastClr="000000"/>
                          </a:solidFill>
                          <a:effectLst/>
                        </a:rPr>
                        <a:t>4</a:t>
                      </a:r>
                      <a:endParaRPr lang="en-GB" sz="1200">
                        <a:solidFill>
                          <a:sysClr val="windowText" lastClr="000000"/>
                        </a:solidFill>
                        <a:effectLst/>
                        <a:latin typeface="Arial" panose="020B0604020202020204" pitchFamily="34" charset="0"/>
                        <a:ea typeface="Calibri" panose="020F0502020204030204" pitchFamily="34" charset="0"/>
                      </a:endParaRPr>
                    </a:p>
                  </a:txBody>
                  <a:tcPr marL="52356" marR="523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200">
                          <a:solidFill>
                            <a:sysClr val="windowText" lastClr="000000"/>
                          </a:solidFill>
                          <a:effectLst/>
                        </a:rPr>
                        <a:t>Time Out</a:t>
                      </a:r>
                      <a:endParaRPr lang="en-GB" sz="1200">
                        <a:solidFill>
                          <a:sysClr val="windowText" lastClr="000000"/>
                        </a:solidFill>
                        <a:effectLst/>
                        <a:latin typeface="Arial" panose="020B0604020202020204" pitchFamily="34" charset="0"/>
                        <a:ea typeface="Calibri" panose="020F0502020204030204" pitchFamily="34" charset="0"/>
                      </a:endParaRPr>
                    </a:p>
                  </a:txBody>
                  <a:tcPr marL="52356" marR="523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200">
                          <a:solidFill>
                            <a:sysClr val="windowText" lastClr="000000"/>
                          </a:solidFill>
                          <a:effectLst/>
                        </a:rPr>
                        <a:t> </a:t>
                      </a:r>
                    </a:p>
                    <a:p>
                      <a:pPr>
                        <a:spcAft>
                          <a:spcPts val="0"/>
                        </a:spcAft>
                      </a:pPr>
                      <a:r>
                        <a:rPr lang="en-GB" sz="1200">
                          <a:solidFill>
                            <a:sysClr val="windowText" lastClr="000000"/>
                          </a:solidFill>
                          <a:effectLst/>
                        </a:rPr>
                        <a:t>Time out might be a short time outside the room, on the thinking spot or at the side of the field of play.  It is a few minutes for the child to calm down, breathe, look at the situation from a different perspective and compose themselves.</a:t>
                      </a:r>
                    </a:p>
                    <a:p>
                      <a:pPr>
                        <a:spcAft>
                          <a:spcPts val="0"/>
                        </a:spcAft>
                      </a:pPr>
                      <a:r>
                        <a:rPr lang="en-GB" sz="1200">
                          <a:solidFill>
                            <a:sysClr val="windowText" lastClr="000000"/>
                          </a:solidFill>
                          <a:effectLst/>
                        </a:rPr>
                        <a:t> </a:t>
                      </a:r>
                      <a:endParaRPr lang="en-GB" sz="1200">
                        <a:solidFill>
                          <a:sysClr val="windowText" lastClr="000000"/>
                        </a:solidFill>
                        <a:effectLst/>
                        <a:latin typeface="Arial" panose="020B0604020202020204" pitchFamily="34" charset="0"/>
                        <a:ea typeface="Calibri" panose="020F0502020204030204" pitchFamily="34" charset="0"/>
                      </a:endParaRPr>
                    </a:p>
                  </a:txBody>
                  <a:tcPr marL="52356" marR="523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73538067"/>
                  </a:ext>
                </a:extLst>
              </a:tr>
              <a:tr h="511922">
                <a:tc>
                  <a:txBody>
                    <a:bodyPr/>
                    <a:lstStyle/>
                    <a:p>
                      <a:pPr algn="ctr">
                        <a:spcAft>
                          <a:spcPts val="0"/>
                        </a:spcAft>
                      </a:pPr>
                      <a:r>
                        <a:rPr lang="en-GB" sz="1200">
                          <a:solidFill>
                            <a:sysClr val="windowText" lastClr="000000"/>
                          </a:solidFill>
                          <a:effectLst/>
                        </a:rPr>
                        <a:t>5</a:t>
                      </a:r>
                      <a:endParaRPr lang="en-GB" sz="1200">
                        <a:solidFill>
                          <a:sysClr val="windowText" lastClr="000000"/>
                        </a:solidFill>
                        <a:effectLst/>
                        <a:latin typeface="Arial" panose="020B0604020202020204" pitchFamily="34" charset="0"/>
                        <a:ea typeface="Calibri" panose="020F0502020204030204" pitchFamily="34" charset="0"/>
                      </a:endParaRPr>
                    </a:p>
                  </a:txBody>
                  <a:tcPr marL="52356" marR="523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200">
                          <a:solidFill>
                            <a:sysClr val="windowText" lastClr="000000"/>
                          </a:solidFill>
                          <a:effectLst/>
                        </a:rPr>
                        <a:t>Repair</a:t>
                      </a:r>
                      <a:endParaRPr lang="en-GB" sz="1200">
                        <a:solidFill>
                          <a:sysClr val="windowText" lastClr="000000"/>
                        </a:solidFill>
                        <a:effectLst/>
                        <a:latin typeface="Arial" panose="020B0604020202020204" pitchFamily="34" charset="0"/>
                        <a:ea typeface="Calibri" panose="020F0502020204030204" pitchFamily="34" charset="0"/>
                      </a:endParaRPr>
                    </a:p>
                  </a:txBody>
                  <a:tcPr marL="52356" marR="523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200" dirty="0">
                          <a:solidFill>
                            <a:sysClr val="windowText" lastClr="000000"/>
                          </a:solidFill>
                          <a:effectLst/>
                        </a:rPr>
                        <a:t> </a:t>
                      </a:r>
                    </a:p>
                    <a:p>
                      <a:pPr>
                        <a:spcAft>
                          <a:spcPts val="0"/>
                        </a:spcAft>
                      </a:pPr>
                      <a:r>
                        <a:rPr lang="en-GB" sz="1200" dirty="0">
                          <a:solidFill>
                            <a:sysClr val="windowText" lastClr="000000"/>
                          </a:solidFill>
                          <a:effectLst/>
                        </a:rPr>
                        <a:t>This might be a quick chat at breaktime on the playground or a more formal meeting.</a:t>
                      </a:r>
                    </a:p>
                    <a:p>
                      <a:pPr>
                        <a:spcAft>
                          <a:spcPts val="0"/>
                        </a:spcAft>
                      </a:pPr>
                      <a:r>
                        <a:rPr lang="en-GB" sz="1200" dirty="0">
                          <a:solidFill>
                            <a:sysClr val="windowText" lastClr="000000"/>
                          </a:solidFill>
                          <a:effectLst/>
                        </a:rPr>
                        <a:t> </a:t>
                      </a:r>
                      <a:endParaRPr lang="en-GB" sz="1200" dirty="0">
                        <a:solidFill>
                          <a:sysClr val="windowText" lastClr="000000"/>
                        </a:solidFill>
                        <a:effectLst/>
                        <a:latin typeface="Arial" panose="020B0604020202020204" pitchFamily="34" charset="0"/>
                        <a:ea typeface="Calibri" panose="020F0502020204030204" pitchFamily="34" charset="0"/>
                      </a:endParaRPr>
                    </a:p>
                  </a:txBody>
                  <a:tcPr marL="52356" marR="523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0727326"/>
                  </a:ext>
                </a:extLst>
              </a:tr>
            </a:tbl>
          </a:graphicData>
        </a:graphic>
      </p:graphicFrame>
    </p:spTree>
    <p:extLst>
      <p:ext uri="{BB962C8B-B14F-4D97-AF65-F5344CB8AC3E}">
        <p14:creationId xmlns:p14="http://schemas.microsoft.com/office/powerpoint/2010/main" val="9004350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47694F29-84FB-E24A-8D81-6364EF0FD406}"/>
              </a:ext>
            </a:extLst>
          </p:cNvPr>
          <p:cNvSpPr txBox="1"/>
          <p:nvPr/>
        </p:nvSpPr>
        <p:spPr>
          <a:xfrm>
            <a:off x="278296" y="1027908"/>
            <a:ext cx="6615015" cy="461665"/>
          </a:xfrm>
          <a:prstGeom prst="rect">
            <a:avLst/>
          </a:prstGeom>
          <a:noFill/>
        </p:spPr>
        <p:txBody>
          <a:bodyPr wrap="square" rtlCol="0">
            <a:spAutoFit/>
          </a:bodyPr>
          <a:lstStyle/>
          <a:p>
            <a:r>
              <a:rPr lang="en-US" sz="2400" b="1" dirty="0"/>
              <a:t>Designing a policy that embodies consistency</a:t>
            </a:r>
          </a:p>
        </p:txBody>
      </p:sp>
      <p:sp>
        <p:nvSpPr>
          <p:cNvPr id="3" name="Rectangle 2">
            <a:extLst>
              <a:ext uri="{FF2B5EF4-FFF2-40B4-BE49-F238E27FC236}">
                <a16:creationId xmlns:a16="http://schemas.microsoft.com/office/drawing/2014/main" id="{5399187E-DE62-FA43-B38A-D8B8A31ED060}"/>
              </a:ext>
            </a:extLst>
          </p:cNvPr>
          <p:cNvSpPr/>
          <p:nvPr/>
        </p:nvSpPr>
        <p:spPr>
          <a:xfrm>
            <a:off x="278296" y="1615572"/>
            <a:ext cx="8564690" cy="4801314"/>
          </a:xfrm>
          <a:prstGeom prst="rect">
            <a:avLst/>
          </a:prstGeom>
        </p:spPr>
        <p:txBody>
          <a:bodyPr wrap="square">
            <a:spAutoFit/>
          </a:bodyPr>
          <a:lstStyle/>
          <a:p>
            <a:r>
              <a:rPr lang="en-US" dirty="0"/>
              <a:t>﻿</a:t>
            </a:r>
            <a:r>
              <a:rPr lang="en-US" b="1" dirty="0"/>
              <a:t>Missed Work</a:t>
            </a:r>
          </a:p>
          <a:p>
            <a:endParaRPr lang="en-US" dirty="0"/>
          </a:p>
          <a:p>
            <a:r>
              <a:rPr lang="en-US" dirty="0"/>
              <a:t>If a child needs to catch up or pay back time lost in learning, then a simple imposition is quick, effective and takes no precious time away from staff. </a:t>
            </a:r>
          </a:p>
          <a:p>
            <a:endParaRPr lang="en-US" dirty="0"/>
          </a:p>
          <a:p>
            <a:r>
              <a:rPr lang="en-US" dirty="0"/>
              <a:t>Impositions are additional work that must be completed that evening, countersigned by the parent and returned first thing in the morning. The parent is able to see that there are expectations which are not being met, the child understands that there are natural consequences for not completing work and the responsibility for making up time is left with the child, not ﻿the adult. </a:t>
            </a:r>
          </a:p>
          <a:p>
            <a:endParaRPr lang="en-US" dirty="0"/>
          </a:p>
          <a:p>
            <a:r>
              <a:rPr lang="en-US" dirty="0"/>
              <a:t>All that is needed is a short pre-written note that can be stapled to the work with a space for a parent signature, a reminder of the time it needs to be delivered to the teacher and an indication of the amount of work that must be completed.</a:t>
            </a:r>
          </a:p>
          <a:p>
            <a:endParaRPr lang="en-US" dirty="0"/>
          </a:p>
          <a:p>
            <a:r>
              <a:rPr lang="en-US" dirty="0"/>
              <a:t>Making children stay in at playtime to complete work is counter-productive as many of the children that would be affected desperately need this physical activity.</a:t>
            </a:r>
          </a:p>
        </p:txBody>
      </p:sp>
    </p:spTree>
    <p:extLst>
      <p:ext uri="{BB962C8B-B14F-4D97-AF65-F5344CB8AC3E}">
        <p14:creationId xmlns:p14="http://schemas.microsoft.com/office/powerpoint/2010/main" val="15963954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47694F29-84FB-E24A-8D81-6364EF0FD406}"/>
              </a:ext>
            </a:extLst>
          </p:cNvPr>
          <p:cNvSpPr txBox="1"/>
          <p:nvPr/>
        </p:nvSpPr>
        <p:spPr>
          <a:xfrm>
            <a:off x="278296" y="1027908"/>
            <a:ext cx="6615015" cy="461665"/>
          </a:xfrm>
          <a:prstGeom prst="rect">
            <a:avLst/>
          </a:prstGeom>
          <a:noFill/>
        </p:spPr>
        <p:txBody>
          <a:bodyPr wrap="square" rtlCol="0">
            <a:spAutoFit/>
          </a:bodyPr>
          <a:lstStyle/>
          <a:p>
            <a:r>
              <a:rPr lang="en-US" sz="2400" b="1" dirty="0"/>
              <a:t>Designing a policy that embodies consistency</a:t>
            </a:r>
          </a:p>
        </p:txBody>
      </p:sp>
      <p:sp>
        <p:nvSpPr>
          <p:cNvPr id="3" name="Rectangle 2">
            <a:extLst>
              <a:ext uri="{FF2B5EF4-FFF2-40B4-BE49-F238E27FC236}">
                <a16:creationId xmlns:a16="http://schemas.microsoft.com/office/drawing/2014/main" id="{5399187E-DE62-FA43-B38A-D8B8A31ED060}"/>
              </a:ext>
            </a:extLst>
          </p:cNvPr>
          <p:cNvSpPr/>
          <p:nvPr/>
        </p:nvSpPr>
        <p:spPr>
          <a:xfrm>
            <a:off x="278296" y="1615572"/>
            <a:ext cx="8564690" cy="2585323"/>
          </a:xfrm>
          <a:prstGeom prst="rect">
            <a:avLst/>
          </a:prstGeom>
        </p:spPr>
        <p:txBody>
          <a:bodyPr wrap="square">
            <a:spAutoFit/>
          </a:bodyPr>
          <a:lstStyle/>
          <a:p>
            <a:r>
              <a:rPr lang="en-US" dirty="0"/>
              <a:t>﻿</a:t>
            </a:r>
            <a:r>
              <a:rPr lang="en-US" b="1" dirty="0"/>
              <a:t>Restorative Conversations</a:t>
            </a:r>
          </a:p>
          <a:p>
            <a:endParaRPr lang="en-US" dirty="0"/>
          </a:p>
          <a:p>
            <a:r>
              <a:rPr lang="en-US" dirty="0"/>
              <a:t>A restorative conversation should be more than a series of questions.  The behaviour of the adult lies at the heart of it all.  Small things matter, the body language, the way the room is set up, the tone and the inflection used when speaking.</a:t>
            </a:r>
          </a:p>
          <a:p>
            <a:endParaRPr lang="en-US" dirty="0"/>
          </a:p>
          <a:p>
            <a:r>
              <a:rPr lang="en-US" dirty="0"/>
              <a:t>Often completing an activity with the child or simply walking and talking offers the best opportunity for an honest exchange, removing the fear that the child might be feeling.</a:t>
            </a:r>
          </a:p>
          <a:p>
            <a:endParaRPr lang="en-US" dirty="0"/>
          </a:p>
        </p:txBody>
      </p:sp>
    </p:spTree>
    <p:extLst>
      <p:ext uri="{BB962C8B-B14F-4D97-AF65-F5344CB8AC3E}">
        <p14:creationId xmlns:p14="http://schemas.microsoft.com/office/powerpoint/2010/main" val="1271338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47694F29-84FB-E24A-8D81-6364EF0FD406}"/>
              </a:ext>
            </a:extLst>
          </p:cNvPr>
          <p:cNvSpPr txBox="1"/>
          <p:nvPr/>
        </p:nvSpPr>
        <p:spPr>
          <a:xfrm>
            <a:off x="340770" y="1317563"/>
            <a:ext cx="6974429" cy="461665"/>
          </a:xfrm>
          <a:prstGeom prst="rect">
            <a:avLst/>
          </a:prstGeom>
          <a:noFill/>
        </p:spPr>
        <p:txBody>
          <a:bodyPr wrap="square" rtlCol="0">
            <a:spAutoFit/>
          </a:bodyPr>
          <a:lstStyle/>
          <a:p>
            <a:r>
              <a:rPr lang="en-US" sz="2400" b="1" dirty="0"/>
              <a:t>Behaviour Management in Schools</a:t>
            </a:r>
          </a:p>
        </p:txBody>
      </p:sp>
      <p:sp>
        <p:nvSpPr>
          <p:cNvPr id="7" name="TextBox 6">
            <a:extLst>
              <a:ext uri="{FF2B5EF4-FFF2-40B4-BE49-F238E27FC236}">
                <a16:creationId xmlns:a16="http://schemas.microsoft.com/office/drawing/2014/main" id="{3697C83E-BE4C-F347-8B86-E7C02CE27491}"/>
              </a:ext>
            </a:extLst>
          </p:cNvPr>
          <p:cNvSpPr txBox="1"/>
          <p:nvPr/>
        </p:nvSpPr>
        <p:spPr>
          <a:xfrm>
            <a:off x="340770" y="2119916"/>
            <a:ext cx="8661242" cy="4093428"/>
          </a:xfrm>
          <a:prstGeom prst="rect">
            <a:avLst/>
          </a:prstGeom>
          <a:noFill/>
        </p:spPr>
        <p:txBody>
          <a:bodyPr wrap="square" rtlCol="0">
            <a:spAutoFit/>
          </a:bodyPr>
          <a:lstStyle/>
          <a:p>
            <a:r>
              <a:rPr lang="en-US" sz="2000" dirty="0"/>
              <a:t>It is widely recognised that ’consistency’ is the key to effective behaviour management but what does that look like?  </a:t>
            </a:r>
          </a:p>
          <a:p>
            <a:endParaRPr lang="en-US" sz="2000" dirty="0"/>
          </a:p>
          <a:p>
            <a:r>
              <a:rPr lang="en-US" sz="2000" dirty="0"/>
              <a:t>Every teacher has their own style and way of teaching so firstly, teaching is not consistent.  As we have already seen, our existing policy is not being applied consistently across the school.</a:t>
            </a:r>
          </a:p>
          <a:p>
            <a:endParaRPr lang="en-US" sz="2000" dirty="0"/>
          </a:p>
          <a:p>
            <a:r>
              <a:rPr lang="en-US" sz="2000" dirty="0"/>
              <a:t>Consistency is difficult – think of your own behaviour.  Are you consistent in the way you behave each day towards your colleagues and family?</a:t>
            </a:r>
          </a:p>
          <a:p>
            <a:endParaRPr lang="en-US" sz="2000" dirty="0"/>
          </a:p>
          <a:p>
            <a:r>
              <a:rPr lang="en-US" sz="2000" dirty="0"/>
              <a:t>Children need to be sure that every member of staff will respond in the same way to their behaviour, good or bad, and our actions should always reflect this high level of consistency.</a:t>
            </a:r>
          </a:p>
        </p:txBody>
      </p:sp>
    </p:spTree>
    <p:extLst>
      <p:ext uri="{BB962C8B-B14F-4D97-AF65-F5344CB8AC3E}">
        <p14:creationId xmlns:p14="http://schemas.microsoft.com/office/powerpoint/2010/main" val="24608525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47694F29-84FB-E24A-8D81-6364EF0FD406}"/>
              </a:ext>
            </a:extLst>
          </p:cNvPr>
          <p:cNvSpPr txBox="1"/>
          <p:nvPr/>
        </p:nvSpPr>
        <p:spPr>
          <a:xfrm>
            <a:off x="278296" y="1027908"/>
            <a:ext cx="6615015" cy="461665"/>
          </a:xfrm>
          <a:prstGeom prst="rect">
            <a:avLst/>
          </a:prstGeom>
          <a:noFill/>
        </p:spPr>
        <p:txBody>
          <a:bodyPr wrap="square" rtlCol="0">
            <a:spAutoFit/>
          </a:bodyPr>
          <a:lstStyle/>
          <a:p>
            <a:r>
              <a:rPr lang="en-US" sz="2400" b="1" dirty="0"/>
              <a:t>Designing a policy that embodies consistency</a:t>
            </a:r>
          </a:p>
        </p:txBody>
      </p:sp>
      <p:sp>
        <p:nvSpPr>
          <p:cNvPr id="3" name="Rectangle 2">
            <a:extLst>
              <a:ext uri="{FF2B5EF4-FFF2-40B4-BE49-F238E27FC236}">
                <a16:creationId xmlns:a16="http://schemas.microsoft.com/office/drawing/2014/main" id="{5399187E-DE62-FA43-B38A-D8B8A31ED060}"/>
              </a:ext>
            </a:extLst>
          </p:cNvPr>
          <p:cNvSpPr/>
          <p:nvPr/>
        </p:nvSpPr>
        <p:spPr>
          <a:xfrm>
            <a:off x="278296" y="1615572"/>
            <a:ext cx="8564690" cy="2646878"/>
          </a:xfrm>
          <a:prstGeom prst="rect">
            <a:avLst/>
          </a:prstGeom>
        </p:spPr>
        <p:txBody>
          <a:bodyPr wrap="square">
            <a:spAutoFit/>
          </a:bodyPr>
          <a:lstStyle/>
          <a:p>
            <a:r>
              <a:rPr lang="en-US" dirty="0"/>
              <a:t>﻿</a:t>
            </a:r>
            <a:r>
              <a:rPr lang="en-US" b="1" dirty="0"/>
              <a:t>The Restorative Five</a:t>
            </a:r>
          </a:p>
          <a:p>
            <a:endParaRPr lang="en-US" dirty="0"/>
          </a:p>
          <a:p>
            <a:r>
              <a:rPr lang="en-US" dirty="0"/>
              <a:t>﻿</a:t>
            </a:r>
            <a:r>
              <a:rPr lang="en-US" sz="1600" dirty="0"/>
              <a:t>Five questions is enough. </a:t>
            </a:r>
          </a:p>
          <a:p>
            <a:endParaRPr lang="en-US" sz="1600" dirty="0"/>
          </a:p>
          <a:p>
            <a:r>
              <a:rPr lang="en-US" sz="1600" dirty="0"/>
              <a:t>Write them in your diary or notebook so you have them to hand whenever you need them. As you address each question together remember that in-between your truth and their truth is the truth. </a:t>
            </a:r>
          </a:p>
          <a:p>
            <a:endParaRPr lang="en-US" sz="1600" dirty="0"/>
          </a:p>
          <a:p>
            <a:r>
              <a:rPr lang="en-US" sz="1600" dirty="0"/>
              <a:t>For young children, five questions might be too many, so choose two that you feel are particularly pertinent to the child.  For example, it may be working on empathy so that they understand that pushing in the line in front of other children is unfair. </a:t>
            </a:r>
          </a:p>
        </p:txBody>
      </p:sp>
    </p:spTree>
    <p:extLst>
      <p:ext uri="{BB962C8B-B14F-4D97-AF65-F5344CB8AC3E}">
        <p14:creationId xmlns:p14="http://schemas.microsoft.com/office/powerpoint/2010/main" val="1144489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47694F29-84FB-E24A-8D81-6364EF0FD406}"/>
              </a:ext>
            </a:extLst>
          </p:cNvPr>
          <p:cNvSpPr txBox="1"/>
          <p:nvPr/>
        </p:nvSpPr>
        <p:spPr>
          <a:xfrm>
            <a:off x="278296" y="1027908"/>
            <a:ext cx="6615015" cy="461665"/>
          </a:xfrm>
          <a:prstGeom prst="rect">
            <a:avLst/>
          </a:prstGeom>
          <a:noFill/>
        </p:spPr>
        <p:txBody>
          <a:bodyPr wrap="square" rtlCol="0">
            <a:spAutoFit/>
          </a:bodyPr>
          <a:lstStyle/>
          <a:p>
            <a:r>
              <a:rPr lang="en-US" sz="2400" b="1" dirty="0"/>
              <a:t>Designing a policy that embodies consistency</a:t>
            </a:r>
          </a:p>
        </p:txBody>
      </p:sp>
      <p:sp>
        <p:nvSpPr>
          <p:cNvPr id="3" name="Rectangle 2">
            <a:extLst>
              <a:ext uri="{FF2B5EF4-FFF2-40B4-BE49-F238E27FC236}">
                <a16:creationId xmlns:a16="http://schemas.microsoft.com/office/drawing/2014/main" id="{5399187E-DE62-FA43-B38A-D8B8A31ED060}"/>
              </a:ext>
            </a:extLst>
          </p:cNvPr>
          <p:cNvSpPr/>
          <p:nvPr/>
        </p:nvSpPr>
        <p:spPr>
          <a:xfrm>
            <a:off x="278296" y="1615572"/>
            <a:ext cx="8564690" cy="4154984"/>
          </a:xfrm>
          <a:prstGeom prst="rect">
            <a:avLst/>
          </a:prstGeom>
        </p:spPr>
        <p:txBody>
          <a:bodyPr wrap="square">
            <a:spAutoFit/>
          </a:bodyPr>
          <a:lstStyle/>
          <a:p>
            <a:r>
              <a:rPr lang="en-US" dirty="0"/>
              <a:t>﻿Children need to be taught about the relationship policy; the steps need to be made clear to them so that they understand what will happen if they behave inappropriately.</a:t>
            </a:r>
          </a:p>
          <a:p>
            <a:endParaRPr lang="en-US" dirty="0"/>
          </a:p>
          <a:p>
            <a:r>
              <a:rPr lang="en-US" dirty="0"/>
              <a:t>They need to take on and live by our three rules (caring, respect and responsibility).</a:t>
            </a:r>
          </a:p>
          <a:p>
            <a:endParaRPr lang="en-US" sz="1600" dirty="0"/>
          </a:p>
          <a:p>
            <a:r>
              <a:rPr lang="en-US" sz="1600" dirty="0"/>
              <a:t>They need to be given strategies to deal with anger, such as self-talk, walking away, counting to ten.  They need to understand when they behave inappropriately lots of other people are affected, not just themselves.</a:t>
            </a:r>
          </a:p>
          <a:p>
            <a:endParaRPr lang="en-US" sz="1600" dirty="0"/>
          </a:p>
          <a:p>
            <a:r>
              <a:rPr lang="en-US" sz="1600" dirty="0"/>
              <a:t>Within our PSHE curriculum, we should link our values and the behaviours we want to encourage in our children to practical, engaging lessons that shape our children’s thinking and their understanding.</a:t>
            </a:r>
          </a:p>
          <a:p>
            <a:endParaRPr lang="en-US" sz="1600" dirty="0"/>
          </a:p>
          <a:p>
            <a:r>
              <a:rPr lang="en-US" sz="1600" dirty="0"/>
              <a:t>A weekly values assembly just doesn’t cut it.</a:t>
            </a:r>
          </a:p>
          <a:p>
            <a:endParaRPr lang="en-US" sz="1600" dirty="0"/>
          </a:p>
          <a:p>
            <a:r>
              <a:rPr lang="en-US" sz="1600" dirty="0"/>
              <a:t>We would never expect children to be able to think mathematically, without teaching and giving them opportunities to practise this skill.</a:t>
            </a:r>
          </a:p>
        </p:txBody>
      </p:sp>
    </p:spTree>
    <p:extLst>
      <p:ext uri="{BB962C8B-B14F-4D97-AF65-F5344CB8AC3E}">
        <p14:creationId xmlns:p14="http://schemas.microsoft.com/office/powerpoint/2010/main" val="39753504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47694F29-84FB-E24A-8D81-6364EF0FD406}"/>
              </a:ext>
            </a:extLst>
          </p:cNvPr>
          <p:cNvSpPr txBox="1"/>
          <p:nvPr/>
        </p:nvSpPr>
        <p:spPr>
          <a:xfrm>
            <a:off x="278296" y="1027908"/>
            <a:ext cx="6615015" cy="461665"/>
          </a:xfrm>
          <a:prstGeom prst="rect">
            <a:avLst/>
          </a:prstGeom>
          <a:noFill/>
        </p:spPr>
        <p:txBody>
          <a:bodyPr wrap="square" rtlCol="0">
            <a:spAutoFit/>
          </a:bodyPr>
          <a:lstStyle/>
          <a:p>
            <a:r>
              <a:rPr lang="en-US" sz="2400" b="1" dirty="0"/>
              <a:t>Designing a policy that embodies consistency</a:t>
            </a:r>
          </a:p>
        </p:txBody>
      </p:sp>
      <p:sp>
        <p:nvSpPr>
          <p:cNvPr id="3" name="Rectangle 2">
            <a:extLst>
              <a:ext uri="{FF2B5EF4-FFF2-40B4-BE49-F238E27FC236}">
                <a16:creationId xmlns:a16="http://schemas.microsoft.com/office/drawing/2014/main" id="{5399187E-DE62-FA43-B38A-D8B8A31ED060}"/>
              </a:ext>
            </a:extLst>
          </p:cNvPr>
          <p:cNvSpPr/>
          <p:nvPr/>
        </p:nvSpPr>
        <p:spPr>
          <a:xfrm>
            <a:off x="278296" y="1615572"/>
            <a:ext cx="8564690" cy="2062103"/>
          </a:xfrm>
          <a:prstGeom prst="rect">
            <a:avLst/>
          </a:prstGeom>
        </p:spPr>
        <p:txBody>
          <a:bodyPr wrap="square">
            <a:spAutoFit/>
          </a:bodyPr>
          <a:lstStyle/>
          <a:p>
            <a:r>
              <a:rPr lang="en-US" sz="1600" dirty="0"/>
              <a:t>For a relationship policy that lays out how to manage behaviour, it is important that it is easy to remember, simple to administer and makes sense to all the school staff.  </a:t>
            </a:r>
          </a:p>
          <a:p>
            <a:endParaRPr lang="en-US" sz="1600" dirty="0"/>
          </a:p>
          <a:p>
            <a:r>
              <a:rPr lang="en-US" sz="1600" dirty="0"/>
              <a:t>A behaviour blueprint, is a sheet that everyone uses daily as an aide-memoir and no member of staff deviates from.  Without this simple agreement there is no chance of a truly consistent approach.</a:t>
            </a:r>
          </a:p>
          <a:p>
            <a:endParaRPr lang="en-US" sz="1600" dirty="0"/>
          </a:p>
          <a:p>
            <a:r>
              <a:rPr lang="en-US" sz="1600" dirty="0"/>
              <a:t>However, all staff must buy into the process of agreeing this blueprint and be given the opportunity to add to the debate.</a:t>
            </a:r>
          </a:p>
        </p:txBody>
      </p:sp>
    </p:spTree>
    <p:extLst>
      <p:ext uri="{BB962C8B-B14F-4D97-AF65-F5344CB8AC3E}">
        <p14:creationId xmlns:p14="http://schemas.microsoft.com/office/powerpoint/2010/main" val="6933175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47694F29-84FB-E24A-8D81-6364EF0FD406}"/>
              </a:ext>
            </a:extLst>
          </p:cNvPr>
          <p:cNvSpPr txBox="1"/>
          <p:nvPr/>
        </p:nvSpPr>
        <p:spPr>
          <a:xfrm>
            <a:off x="278296" y="1027908"/>
            <a:ext cx="6615015" cy="461665"/>
          </a:xfrm>
          <a:prstGeom prst="rect">
            <a:avLst/>
          </a:prstGeom>
          <a:noFill/>
        </p:spPr>
        <p:txBody>
          <a:bodyPr wrap="square" rtlCol="0">
            <a:spAutoFit/>
          </a:bodyPr>
          <a:lstStyle/>
          <a:p>
            <a:r>
              <a:rPr lang="en-US" sz="2400" b="1" dirty="0"/>
              <a:t>Designing a policy that embodies consistency</a:t>
            </a:r>
          </a:p>
        </p:txBody>
      </p:sp>
      <p:sp>
        <p:nvSpPr>
          <p:cNvPr id="3" name="Rectangle 2">
            <a:extLst>
              <a:ext uri="{FF2B5EF4-FFF2-40B4-BE49-F238E27FC236}">
                <a16:creationId xmlns:a16="http://schemas.microsoft.com/office/drawing/2014/main" id="{5399187E-DE62-FA43-B38A-D8B8A31ED060}"/>
              </a:ext>
            </a:extLst>
          </p:cNvPr>
          <p:cNvSpPr/>
          <p:nvPr/>
        </p:nvSpPr>
        <p:spPr>
          <a:xfrm>
            <a:off x="278296" y="1615572"/>
            <a:ext cx="8564690" cy="2339102"/>
          </a:xfrm>
          <a:prstGeom prst="rect">
            <a:avLst/>
          </a:prstGeom>
        </p:spPr>
        <p:txBody>
          <a:bodyPr wrap="square">
            <a:spAutoFit/>
          </a:bodyPr>
          <a:lstStyle/>
          <a:p>
            <a:r>
              <a:rPr lang="en-US" dirty="0"/>
              <a:t>﻿</a:t>
            </a:r>
            <a:r>
              <a:rPr lang="en-US" b="1" dirty="0"/>
              <a:t>Behaviour Blueprint</a:t>
            </a:r>
          </a:p>
          <a:p>
            <a:endParaRPr lang="en-US" sz="1600" dirty="0"/>
          </a:p>
          <a:p>
            <a:r>
              <a:rPr lang="en-US" sz="1600" dirty="0"/>
              <a:t>﻿Let’s simplify policy to promote the greatest consistency in practice. Three rules relentlessly reinforced, pursued positively by all adults, referred to in every conversation about behaviour and emphasised in every part of school life. A single A4 blueprint with straightforward agreements on adult behaviour, positive recognition and consistent steps. A song sheet that everyone can sing from. Simple ways to recognise outstanding behaviour, simple scripts for intervening in poor behaviour, simple ways to begin restorative conversations.</a:t>
            </a:r>
          </a:p>
          <a:p>
            <a:endParaRPr lang="en-US" sz="1600" dirty="0"/>
          </a:p>
        </p:txBody>
      </p:sp>
    </p:spTree>
    <p:extLst>
      <p:ext uri="{BB962C8B-B14F-4D97-AF65-F5344CB8AC3E}">
        <p14:creationId xmlns:p14="http://schemas.microsoft.com/office/powerpoint/2010/main" val="38377120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47694F29-84FB-E24A-8D81-6364EF0FD406}"/>
              </a:ext>
            </a:extLst>
          </p:cNvPr>
          <p:cNvSpPr txBox="1"/>
          <p:nvPr/>
        </p:nvSpPr>
        <p:spPr>
          <a:xfrm>
            <a:off x="278296" y="1027908"/>
            <a:ext cx="6615015" cy="461665"/>
          </a:xfrm>
          <a:prstGeom prst="rect">
            <a:avLst/>
          </a:prstGeom>
          <a:noFill/>
        </p:spPr>
        <p:txBody>
          <a:bodyPr wrap="square" rtlCol="0">
            <a:spAutoFit/>
          </a:bodyPr>
          <a:lstStyle/>
          <a:p>
            <a:r>
              <a:rPr lang="en-US" sz="2400" b="1" dirty="0"/>
              <a:t>Designing a policy that embodies consistency</a:t>
            </a:r>
          </a:p>
        </p:txBody>
      </p:sp>
      <p:sp>
        <p:nvSpPr>
          <p:cNvPr id="3" name="Rectangle 2">
            <a:extLst>
              <a:ext uri="{FF2B5EF4-FFF2-40B4-BE49-F238E27FC236}">
                <a16:creationId xmlns:a16="http://schemas.microsoft.com/office/drawing/2014/main" id="{5399187E-DE62-FA43-B38A-D8B8A31ED060}"/>
              </a:ext>
            </a:extLst>
          </p:cNvPr>
          <p:cNvSpPr/>
          <p:nvPr/>
        </p:nvSpPr>
        <p:spPr>
          <a:xfrm>
            <a:off x="278296" y="1615572"/>
            <a:ext cx="8564690" cy="4062651"/>
          </a:xfrm>
          <a:prstGeom prst="rect">
            <a:avLst/>
          </a:prstGeom>
        </p:spPr>
        <p:txBody>
          <a:bodyPr wrap="square">
            <a:spAutoFit/>
          </a:bodyPr>
          <a:lstStyle/>
          <a:p>
            <a:r>
              <a:rPr lang="en-US" dirty="0"/>
              <a:t>﻿</a:t>
            </a:r>
            <a:r>
              <a:rPr lang="en-US" b="1" dirty="0"/>
              <a:t>The 30 Day Magic</a:t>
            </a:r>
          </a:p>
          <a:p>
            <a:endParaRPr lang="en-US" sz="1600" dirty="0"/>
          </a:p>
          <a:p>
            <a:r>
              <a:rPr lang="en-US" sz="1600" dirty="0"/>
              <a:t>﻿’There is something special about 30 days. A few days after deciding to change a habit it is all too easy to slip back into your old ways. After a week the transition back is effortless, easy. Yet as you progress deeper into the 30 days the new behaviours become more natural. You have changed your defaults and returning to the old ways would take a conscious effort. At the ﻿end of the 30 days new habits have become normalised. Of course, you can go back to old ways of behaving and responding, but it won’t be by accident. It will jar like the new habits jarred in the first week of transition.’</a:t>
            </a:r>
          </a:p>
          <a:p>
            <a:endParaRPr lang="en-US" sz="1600" dirty="0"/>
          </a:p>
          <a:p>
            <a:r>
              <a:rPr lang="en-US" sz="1600" dirty="0"/>
              <a:t>﻿’Don’t think about changing your habits for ever. Fix your sights on 30 days and the routine will carry you far beyond that. I have lost count of the schools I have worked with to initiate a change for 30 days and discovered they are sticking with the change years later. One school we revisited recently still had their pledge ribbons tied to their lanyards five years after my first visit.’</a:t>
            </a:r>
          </a:p>
          <a:p>
            <a:endParaRPr lang="en-US" sz="1600" dirty="0"/>
          </a:p>
          <a:p>
            <a:r>
              <a:rPr lang="en-US" sz="1600" dirty="0"/>
              <a:t>Dix, Paul. When the Adults Change, Everything Changes (p. 179). Crown House Publishing. Kindle Edition. </a:t>
            </a:r>
          </a:p>
        </p:txBody>
      </p:sp>
    </p:spTree>
    <p:extLst>
      <p:ext uri="{BB962C8B-B14F-4D97-AF65-F5344CB8AC3E}">
        <p14:creationId xmlns:p14="http://schemas.microsoft.com/office/powerpoint/2010/main" val="34107211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47694F29-84FB-E24A-8D81-6364EF0FD406}"/>
              </a:ext>
            </a:extLst>
          </p:cNvPr>
          <p:cNvSpPr txBox="1"/>
          <p:nvPr/>
        </p:nvSpPr>
        <p:spPr>
          <a:xfrm>
            <a:off x="278296" y="1027908"/>
            <a:ext cx="6615015" cy="461665"/>
          </a:xfrm>
          <a:prstGeom prst="rect">
            <a:avLst/>
          </a:prstGeom>
          <a:noFill/>
        </p:spPr>
        <p:txBody>
          <a:bodyPr wrap="square" rtlCol="0">
            <a:spAutoFit/>
          </a:bodyPr>
          <a:lstStyle/>
          <a:p>
            <a:r>
              <a:rPr lang="en-US" sz="2400" b="1" dirty="0"/>
              <a:t>Designing a policy that embodies consistency</a:t>
            </a:r>
          </a:p>
        </p:txBody>
      </p:sp>
      <p:sp>
        <p:nvSpPr>
          <p:cNvPr id="3" name="Rectangle 2">
            <a:extLst>
              <a:ext uri="{FF2B5EF4-FFF2-40B4-BE49-F238E27FC236}">
                <a16:creationId xmlns:a16="http://schemas.microsoft.com/office/drawing/2014/main" id="{5399187E-DE62-FA43-B38A-D8B8A31ED060}"/>
              </a:ext>
            </a:extLst>
          </p:cNvPr>
          <p:cNvSpPr/>
          <p:nvPr/>
        </p:nvSpPr>
        <p:spPr>
          <a:xfrm>
            <a:off x="278296" y="1615572"/>
            <a:ext cx="8564690" cy="4801314"/>
          </a:xfrm>
          <a:prstGeom prst="rect">
            <a:avLst/>
          </a:prstGeom>
        </p:spPr>
        <p:txBody>
          <a:bodyPr wrap="square">
            <a:spAutoFit/>
          </a:bodyPr>
          <a:lstStyle/>
          <a:p>
            <a:r>
              <a:rPr lang="en-US" dirty="0"/>
              <a:t>﻿﻿﻿</a:t>
            </a:r>
            <a:r>
              <a:rPr lang="en-US" b="1" dirty="0"/>
              <a:t>Conclusion</a:t>
            </a:r>
          </a:p>
          <a:p>
            <a:endParaRPr lang="en-US" dirty="0"/>
          </a:p>
          <a:p>
            <a:r>
              <a:rPr lang="en-US" dirty="0"/>
              <a:t>’A focus on adult behaviour is the only responsible approach. Emotionally mature adults are flexible enough to change, to be present in the toughest moments and to judge slowly.'</a:t>
            </a:r>
          </a:p>
          <a:p>
            <a:endParaRPr lang="en-US" dirty="0"/>
          </a:p>
          <a:p>
            <a:r>
              <a:rPr lang="en-US" dirty="0"/>
              <a:t>‘They are patient, encouraging and kind. Through the fog of anger, they keep everyone safe. In the calm light of day, they build rapport and emotional currency. Their expectations are always high, and they will never drop their own standards because of the poor behaviour of a learner.’ </a:t>
            </a:r>
          </a:p>
          <a:p>
            <a:endParaRPr lang="en-US" dirty="0"/>
          </a:p>
          <a:p>
            <a:r>
              <a:rPr lang="en-US" dirty="0"/>
              <a:t>‘The adults who work with the most difficult behaviours are always in control of themselves before they attempt to take control of others. Build a school that is full of them and there are no limits to achievement.’</a:t>
            </a:r>
          </a:p>
          <a:p>
            <a:endParaRPr lang="en-US" dirty="0"/>
          </a:p>
          <a:p>
            <a:r>
              <a:rPr lang="en-US" dirty="0"/>
              <a:t>Dix, Paul. When the Adults Change, Everything Changes (p. 185). Crown House Publishing. Kindle Edition. </a:t>
            </a:r>
            <a:endParaRPr lang="en-US" sz="1600" dirty="0"/>
          </a:p>
        </p:txBody>
      </p:sp>
    </p:spTree>
    <p:extLst>
      <p:ext uri="{BB962C8B-B14F-4D97-AF65-F5344CB8AC3E}">
        <p14:creationId xmlns:p14="http://schemas.microsoft.com/office/powerpoint/2010/main" val="1744295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47694F29-84FB-E24A-8D81-6364EF0FD406}"/>
              </a:ext>
            </a:extLst>
          </p:cNvPr>
          <p:cNvSpPr txBox="1"/>
          <p:nvPr/>
        </p:nvSpPr>
        <p:spPr>
          <a:xfrm>
            <a:off x="813774" y="1027908"/>
            <a:ext cx="6615015" cy="461665"/>
          </a:xfrm>
          <a:prstGeom prst="rect">
            <a:avLst/>
          </a:prstGeom>
          <a:noFill/>
        </p:spPr>
        <p:txBody>
          <a:bodyPr wrap="square" rtlCol="0">
            <a:spAutoFit/>
          </a:bodyPr>
          <a:lstStyle/>
          <a:p>
            <a:r>
              <a:rPr lang="en-US" sz="2400" b="1" dirty="0"/>
              <a:t>Designing a policy that embodies consistency</a:t>
            </a:r>
          </a:p>
        </p:txBody>
      </p:sp>
      <p:sp>
        <p:nvSpPr>
          <p:cNvPr id="8" name="TextBox 7">
            <a:extLst>
              <a:ext uri="{FF2B5EF4-FFF2-40B4-BE49-F238E27FC236}">
                <a16:creationId xmlns:a16="http://schemas.microsoft.com/office/drawing/2014/main" id="{AA5AFE48-FF0C-3C49-ACB9-887B9AA37218}"/>
              </a:ext>
            </a:extLst>
          </p:cNvPr>
          <p:cNvSpPr txBox="1"/>
          <p:nvPr/>
        </p:nvSpPr>
        <p:spPr>
          <a:xfrm>
            <a:off x="813773" y="1615572"/>
            <a:ext cx="7660046" cy="4801314"/>
          </a:xfrm>
          <a:prstGeom prst="rect">
            <a:avLst/>
          </a:prstGeom>
          <a:noFill/>
        </p:spPr>
        <p:txBody>
          <a:bodyPr wrap="square" rtlCol="0">
            <a:spAutoFit/>
          </a:bodyPr>
          <a:lstStyle/>
          <a:p>
            <a:r>
              <a:rPr lang="en-US" b="1" dirty="0"/>
              <a:t>How children come into our classrooms</a:t>
            </a:r>
            <a:endParaRPr lang="en-US" dirty="0"/>
          </a:p>
          <a:p>
            <a:endParaRPr lang="en-US" dirty="0"/>
          </a:p>
          <a:p>
            <a:r>
              <a:rPr lang="en-US" dirty="0"/>
              <a:t>There has been lots of posts on social media showing teachers offering their children a greeting before they come into the classroom.  A handshake, a cuddle or a high five, chosen by the child gives each one a feeling that their teacher cares about them, that they are important and have value.</a:t>
            </a:r>
          </a:p>
          <a:p>
            <a:endParaRPr lang="en-US" dirty="0"/>
          </a:p>
          <a:p>
            <a:r>
              <a:rPr lang="en-US" dirty="0"/>
              <a:t>Is this something we could do here?  Or is there another way that we could all meet our children in a consistent way?  This ensures that day starts in the same way for every child in the school.</a:t>
            </a:r>
          </a:p>
          <a:p>
            <a:endParaRPr lang="en-US" dirty="0"/>
          </a:p>
          <a:p>
            <a:r>
              <a:rPr lang="en-US" b="1" dirty="0"/>
              <a:t>Fantastic Walking</a:t>
            </a:r>
            <a:endParaRPr lang="en-US" dirty="0"/>
          </a:p>
          <a:p>
            <a:endParaRPr lang="en-US" dirty="0"/>
          </a:p>
          <a:p>
            <a:r>
              <a:rPr lang="en-US" dirty="0"/>
              <a:t>In one school in the north of England, they have put in place ‘Fantastic Walking’.  All staff and children walk through the corridors with their hands behind their backs, chest out, walking proudly.  It is how everyone in the school moves around.  Children are taught how to do this to show their pride in the school.  </a:t>
            </a:r>
          </a:p>
        </p:txBody>
      </p:sp>
    </p:spTree>
    <p:extLst>
      <p:ext uri="{BB962C8B-B14F-4D97-AF65-F5344CB8AC3E}">
        <p14:creationId xmlns:p14="http://schemas.microsoft.com/office/powerpoint/2010/main" val="3458693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47694F29-84FB-E24A-8D81-6364EF0FD406}"/>
              </a:ext>
            </a:extLst>
          </p:cNvPr>
          <p:cNvSpPr txBox="1"/>
          <p:nvPr/>
        </p:nvSpPr>
        <p:spPr>
          <a:xfrm>
            <a:off x="813774" y="1027908"/>
            <a:ext cx="6615015" cy="461665"/>
          </a:xfrm>
          <a:prstGeom prst="rect">
            <a:avLst/>
          </a:prstGeom>
          <a:noFill/>
        </p:spPr>
        <p:txBody>
          <a:bodyPr wrap="square" rtlCol="0">
            <a:spAutoFit/>
          </a:bodyPr>
          <a:lstStyle/>
          <a:p>
            <a:r>
              <a:rPr lang="en-US" sz="2400" b="1" dirty="0"/>
              <a:t>Designing a policy that embodies consistency</a:t>
            </a:r>
          </a:p>
        </p:txBody>
      </p:sp>
      <p:sp>
        <p:nvSpPr>
          <p:cNvPr id="7" name="TextBox 6">
            <a:extLst>
              <a:ext uri="{FF2B5EF4-FFF2-40B4-BE49-F238E27FC236}">
                <a16:creationId xmlns:a16="http://schemas.microsoft.com/office/drawing/2014/main" id="{3697C83E-BE4C-F347-8B86-E7C02CE27491}"/>
              </a:ext>
            </a:extLst>
          </p:cNvPr>
          <p:cNvSpPr txBox="1"/>
          <p:nvPr/>
        </p:nvSpPr>
        <p:spPr>
          <a:xfrm>
            <a:off x="813773" y="1615572"/>
            <a:ext cx="6615015" cy="369332"/>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AA5AFE48-FF0C-3C49-ACB9-887B9AA37218}"/>
              </a:ext>
            </a:extLst>
          </p:cNvPr>
          <p:cNvSpPr txBox="1"/>
          <p:nvPr/>
        </p:nvSpPr>
        <p:spPr>
          <a:xfrm>
            <a:off x="813773" y="1615572"/>
            <a:ext cx="7660046" cy="4801314"/>
          </a:xfrm>
          <a:prstGeom prst="rect">
            <a:avLst/>
          </a:prstGeom>
          <a:noFill/>
        </p:spPr>
        <p:txBody>
          <a:bodyPr wrap="square" rtlCol="0">
            <a:spAutoFit/>
          </a:bodyPr>
          <a:lstStyle/>
          <a:p>
            <a:r>
              <a:rPr lang="en-US" b="1" dirty="0"/>
              <a:t>‘Praise in public, criticise in private’</a:t>
            </a:r>
          </a:p>
          <a:p>
            <a:endParaRPr lang="en-US" dirty="0"/>
          </a:p>
          <a:p>
            <a:r>
              <a:rPr lang="en-US" dirty="0"/>
              <a:t>No adult would welcome their name being moved to ‘amber’ then ’red’ on a public, behaviour display board.  Can you imagine how you would feel if this was introduced in the staff room?</a:t>
            </a:r>
          </a:p>
          <a:p>
            <a:endParaRPr lang="en-US" dirty="0"/>
          </a:p>
          <a:p>
            <a:r>
              <a:rPr lang="en-US" dirty="0"/>
              <a:t>Yet we think it’s okay to ‘shame’ children in this way.  Shaming children does not result in better behaviour, it simply drives resentment and damages self-esteem.</a:t>
            </a:r>
          </a:p>
          <a:p>
            <a:endParaRPr lang="en-US" dirty="0"/>
          </a:p>
          <a:p>
            <a:r>
              <a:rPr lang="en-US" b="1" dirty="0"/>
              <a:t>Recognition Board</a:t>
            </a:r>
          </a:p>
          <a:p>
            <a:endParaRPr lang="en-US" dirty="0"/>
          </a:p>
          <a:p>
            <a:r>
              <a:rPr lang="en-US" dirty="0"/>
              <a:t>Switch the system to a recognition board, deciding on the behaviour that you would like to encourage in your classroom.  Write this on the top of your board and then write a child’s name on it when you see the behaviour being shown.  The recognition board does not seek to shower praise on an individual but drive a collaborative focus, ‘we are one team, focused on one learning behaviour and moving in one direction.’</a:t>
            </a:r>
          </a:p>
        </p:txBody>
      </p:sp>
    </p:spTree>
    <p:extLst>
      <p:ext uri="{BB962C8B-B14F-4D97-AF65-F5344CB8AC3E}">
        <p14:creationId xmlns:p14="http://schemas.microsoft.com/office/powerpoint/2010/main" val="988333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47694F29-84FB-E24A-8D81-6364EF0FD406}"/>
              </a:ext>
            </a:extLst>
          </p:cNvPr>
          <p:cNvSpPr txBox="1"/>
          <p:nvPr/>
        </p:nvSpPr>
        <p:spPr>
          <a:xfrm>
            <a:off x="813774" y="1027908"/>
            <a:ext cx="6615015" cy="461665"/>
          </a:xfrm>
          <a:prstGeom prst="rect">
            <a:avLst/>
          </a:prstGeom>
          <a:noFill/>
        </p:spPr>
        <p:txBody>
          <a:bodyPr wrap="square" rtlCol="0">
            <a:spAutoFit/>
          </a:bodyPr>
          <a:lstStyle/>
          <a:p>
            <a:r>
              <a:rPr lang="en-US" sz="2400" b="1" dirty="0"/>
              <a:t>Designing a policy that embodies consistency</a:t>
            </a:r>
          </a:p>
        </p:txBody>
      </p:sp>
      <p:sp>
        <p:nvSpPr>
          <p:cNvPr id="7" name="TextBox 6">
            <a:extLst>
              <a:ext uri="{FF2B5EF4-FFF2-40B4-BE49-F238E27FC236}">
                <a16:creationId xmlns:a16="http://schemas.microsoft.com/office/drawing/2014/main" id="{3697C83E-BE4C-F347-8B86-E7C02CE27491}"/>
              </a:ext>
            </a:extLst>
          </p:cNvPr>
          <p:cNvSpPr txBox="1"/>
          <p:nvPr/>
        </p:nvSpPr>
        <p:spPr>
          <a:xfrm>
            <a:off x="813773" y="1615572"/>
            <a:ext cx="6615015" cy="369332"/>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AA5AFE48-FF0C-3C49-ACB9-887B9AA37218}"/>
              </a:ext>
            </a:extLst>
          </p:cNvPr>
          <p:cNvSpPr txBox="1"/>
          <p:nvPr/>
        </p:nvSpPr>
        <p:spPr>
          <a:xfrm>
            <a:off x="813773" y="1615572"/>
            <a:ext cx="7660046" cy="3139321"/>
          </a:xfrm>
          <a:prstGeom prst="rect">
            <a:avLst/>
          </a:prstGeom>
          <a:noFill/>
        </p:spPr>
        <p:txBody>
          <a:bodyPr wrap="square" rtlCol="0">
            <a:spAutoFit/>
          </a:bodyPr>
          <a:lstStyle/>
          <a:p>
            <a:r>
              <a:rPr lang="en-US" b="1" dirty="0"/>
              <a:t>Recognition Board</a:t>
            </a:r>
          </a:p>
          <a:p>
            <a:endParaRPr lang="en-US" dirty="0"/>
          </a:p>
          <a:p>
            <a:r>
              <a:rPr lang="en-US" dirty="0"/>
              <a:t>Children’s names stay on the Recognition Board, even if they later exhibit unwelcome behaviour.  Their poor choice does not counteract their earlier behaviour.</a:t>
            </a:r>
          </a:p>
          <a:p>
            <a:endParaRPr lang="en-US" dirty="0"/>
          </a:p>
          <a:p>
            <a:r>
              <a:rPr lang="en-US" dirty="0"/>
              <a:t>Poor behaviour should still be dealt with robustly, but this behaviour is not everyone else’s business and should be addressed privately wherever possible.  The advertising of poor behaviour doesn’t help but routinely advertising the behaviour you do want to see, does.</a:t>
            </a:r>
          </a:p>
          <a:p>
            <a:endParaRPr lang="en-US" dirty="0"/>
          </a:p>
        </p:txBody>
      </p:sp>
    </p:spTree>
    <p:extLst>
      <p:ext uri="{BB962C8B-B14F-4D97-AF65-F5344CB8AC3E}">
        <p14:creationId xmlns:p14="http://schemas.microsoft.com/office/powerpoint/2010/main" val="1380856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47694F29-84FB-E24A-8D81-6364EF0FD406}"/>
              </a:ext>
            </a:extLst>
          </p:cNvPr>
          <p:cNvSpPr txBox="1"/>
          <p:nvPr/>
        </p:nvSpPr>
        <p:spPr>
          <a:xfrm>
            <a:off x="228638" y="1039185"/>
            <a:ext cx="6615015" cy="461665"/>
          </a:xfrm>
          <a:prstGeom prst="rect">
            <a:avLst/>
          </a:prstGeom>
          <a:noFill/>
        </p:spPr>
        <p:txBody>
          <a:bodyPr wrap="square" rtlCol="0">
            <a:spAutoFit/>
          </a:bodyPr>
          <a:lstStyle/>
          <a:p>
            <a:r>
              <a:rPr lang="en-US" sz="2400" b="1" dirty="0"/>
              <a:t>Designing a policy that embodies consistency</a:t>
            </a:r>
          </a:p>
        </p:txBody>
      </p:sp>
      <p:sp>
        <p:nvSpPr>
          <p:cNvPr id="7" name="TextBox 6">
            <a:extLst>
              <a:ext uri="{FF2B5EF4-FFF2-40B4-BE49-F238E27FC236}">
                <a16:creationId xmlns:a16="http://schemas.microsoft.com/office/drawing/2014/main" id="{3697C83E-BE4C-F347-8B86-E7C02CE27491}"/>
              </a:ext>
            </a:extLst>
          </p:cNvPr>
          <p:cNvSpPr txBox="1"/>
          <p:nvPr/>
        </p:nvSpPr>
        <p:spPr>
          <a:xfrm>
            <a:off x="813773" y="1615572"/>
            <a:ext cx="6615015" cy="369332"/>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AA5AFE48-FF0C-3C49-ACB9-887B9AA37218}"/>
              </a:ext>
            </a:extLst>
          </p:cNvPr>
          <p:cNvSpPr txBox="1"/>
          <p:nvPr/>
        </p:nvSpPr>
        <p:spPr>
          <a:xfrm>
            <a:off x="228638" y="1615572"/>
            <a:ext cx="8818809" cy="4770537"/>
          </a:xfrm>
          <a:prstGeom prst="rect">
            <a:avLst/>
          </a:prstGeom>
          <a:noFill/>
        </p:spPr>
        <p:txBody>
          <a:bodyPr wrap="square" rtlCol="0">
            <a:spAutoFit/>
          </a:bodyPr>
          <a:lstStyle/>
          <a:p>
            <a:r>
              <a:rPr lang="en-US" sz="1600" b="1" dirty="0"/>
              <a:t>Token Economies are Corrupt</a:t>
            </a:r>
          </a:p>
          <a:p>
            <a:endParaRPr lang="en-US" sz="1600" dirty="0"/>
          </a:p>
          <a:p>
            <a:r>
              <a:rPr lang="en-US" sz="1600" dirty="0"/>
              <a:t>Token economies, where an individual is rewarded with a merit or a team point, can never be consistent.  It always rewards the highest achievers or the worst behaved – the most ‘visible’ children – and is open to abuse by adults and children alike.</a:t>
            </a:r>
          </a:p>
          <a:p>
            <a:endParaRPr lang="en-US" sz="1600" dirty="0"/>
          </a:p>
          <a:p>
            <a:r>
              <a:rPr lang="en-US" sz="1600" dirty="0"/>
              <a:t>Give out too many rewards, the system is devalued, give out too few and the children become discouraged.  There is lots of evidence that shows that rewards don’t work.  A number of studies for example have shown that children become less concerned about others’ wellbeing if they were rewarded for demonstrating helping or sharing behaviour.  Students also become less excited about learning after they have been given an inducement to complete work.</a:t>
            </a:r>
          </a:p>
          <a:p>
            <a:endParaRPr lang="en-US" sz="1600" dirty="0"/>
          </a:p>
          <a:p>
            <a:r>
              <a:rPr lang="en-US" sz="1600" dirty="0"/>
              <a:t>The best that carrots – or sticks – can do is change an individual’s behaviour </a:t>
            </a:r>
            <a:r>
              <a:rPr lang="en-US" sz="1600" b="1" i="1" dirty="0"/>
              <a:t>temporarily.  </a:t>
            </a:r>
            <a:r>
              <a:rPr lang="en-US" sz="1600" dirty="0"/>
              <a:t>They can never create a lasting commitment to an action or value and often have exactly the opposite effect.</a:t>
            </a:r>
          </a:p>
          <a:p>
            <a:endParaRPr lang="en-US" sz="1600" dirty="0"/>
          </a:p>
          <a:p>
            <a:r>
              <a:rPr lang="en-US" sz="1600" dirty="0"/>
              <a:t>Token economies build inconsistency into a behaviour plan, dividing children into high and low scorers and staff into categories depending upon their generosity.  Children know how to subvert the system by making sure they are caught doing the right thing.  It turns behaviour into a school wide game.</a:t>
            </a:r>
          </a:p>
          <a:p>
            <a:endParaRPr lang="en-US" sz="1600" dirty="0"/>
          </a:p>
        </p:txBody>
      </p:sp>
    </p:spTree>
    <p:extLst>
      <p:ext uri="{BB962C8B-B14F-4D97-AF65-F5344CB8AC3E}">
        <p14:creationId xmlns:p14="http://schemas.microsoft.com/office/powerpoint/2010/main" val="2862219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47694F29-84FB-E24A-8D81-6364EF0FD406}"/>
              </a:ext>
            </a:extLst>
          </p:cNvPr>
          <p:cNvSpPr txBox="1"/>
          <p:nvPr/>
        </p:nvSpPr>
        <p:spPr>
          <a:xfrm>
            <a:off x="813774" y="1027908"/>
            <a:ext cx="6615015" cy="461665"/>
          </a:xfrm>
          <a:prstGeom prst="rect">
            <a:avLst/>
          </a:prstGeom>
          <a:noFill/>
        </p:spPr>
        <p:txBody>
          <a:bodyPr wrap="square" rtlCol="0">
            <a:spAutoFit/>
          </a:bodyPr>
          <a:lstStyle/>
          <a:p>
            <a:r>
              <a:rPr lang="en-US" sz="2400" b="1" dirty="0"/>
              <a:t>Designing a policy that embodies consistency</a:t>
            </a:r>
          </a:p>
        </p:txBody>
      </p:sp>
      <p:sp>
        <p:nvSpPr>
          <p:cNvPr id="7" name="TextBox 6">
            <a:extLst>
              <a:ext uri="{FF2B5EF4-FFF2-40B4-BE49-F238E27FC236}">
                <a16:creationId xmlns:a16="http://schemas.microsoft.com/office/drawing/2014/main" id="{3697C83E-BE4C-F347-8B86-E7C02CE27491}"/>
              </a:ext>
            </a:extLst>
          </p:cNvPr>
          <p:cNvSpPr txBox="1"/>
          <p:nvPr/>
        </p:nvSpPr>
        <p:spPr>
          <a:xfrm>
            <a:off x="813773" y="1615572"/>
            <a:ext cx="6615015" cy="369332"/>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AA5AFE48-FF0C-3C49-ACB9-887B9AA37218}"/>
              </a:ext>
            </a:extLst>
          </p:cNvPr>
          <p:cNvSpPr txBox="1"/>
          <p:nvPr/>
        </p:nvSpPr>
        <p:spPr>
          <a:xfrm>
            <a:off x="813773" y="1615572"/>
            <a:ext cx="7660046" cy="5078313"/>
          </a:xfrm>
          <a:prstGeom prst="rect">
            <a:avLst/>
          </a:prstGeom>
          <a:noFill/>
        </p:spPr>
        <p:txBody>
          <a:bodyPr wrap="square" rtlCol="0">
            <a:spAutoFit/>
          </a:bodyPr>
          <a:lstStyle/>
          <a:p>
            <a:r>
              <a:rPr lang="en-US" b="1" dirty="0"/>
              <a:t>Being Deliberately Bothered</a:t>
            </a:r>
          </a:p>
          <a:p>
            <a:endParaRPr lang="en-US" dirty="0"/>
          </a:p>
          <a:p>
            <a:r>
              <a:rPr lang="en-US" dirty="0"/>
              <a:t>Our policy tries to focus on the needs of the child, but the way we manage behaviour is detached from this aim.</a:t>
            </a:r>
          </a:p>
          <a:p>
            <a:endParaRPr lang="en-US" dirty="0"/>
          </a:p>
          <a:p>
            <a:r>
              <a:rPr lang="en-US" dirty="0"/>
              <a:t>The most difficult behaviours can emerge from those who have attachment issues at home.  They need to have a consistent relationship with another adult.  The small stuff, the daily acts of care, the perpetual generosity of spirit, the interest we show in their lives demonstrates that we value them, that they are appreciated and cared about.</a:t>
            </a:r>
          </a:p>
          <a:p>
            <a:endParaRPr lang="en-US" dirty="0"/>
          </a:p>
          <a:p>
            <a:r>
              <a:rPr lang="en-US" dirty="0"/>
              <a:t>Bribing children to behave well is an unsustainable strategy.  Using positive recognition, or being bothered, means that you know how to make each child feel appreciated and important.  This takes time, effort and commitment.  Some children find their sense of importance through fame; their work on display, applause in collective worship or their work being read out by their teacher.  Others find their importance in a quiet word, an extra responsibility or subtle, discreet reinforcement.</a:t>
            </a:r>
          </a:p>
        </p:txBody>
      </p:sp>
    </p:spTree>
    <p:extLst>
      <p:ext uri="{BB962C8B-B14F-4D97-AF65-F5344CB8AC3E}">
        <p14:creationId xmlns:p14="http://schemas.microsoft.com/office/powerpoint/2010/main" val="4219764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47694F29-84FB-E24A-8D81-6364EF0FD406}"/>
              </a:ext>
            </a:extLst>
          </p:cNvPr>
          <p:cNvSpPr txBox="1"/>
          <p:nvPr/>
        </p:nvSpPr>
        <p:spPr>
          <a:xfrm>
            <a:off x="813774" y="1027908"/>
            <a:ext cx="6615015" cy="461665"/>
          </a:xfrm>
          <a:prstGeom prst="rect">
            <a:avLst/>
          </a:prstGeom>
          <a:noFill/>
        </p:spPr>
        <p:txBody>
          <a:bodyPr wrap="square" rtlCol="0">
            <a:spAutoFit/>
          </a:bodyPr>
          <a:lstStyle/>
          <a:p>
            <a:r>
              <a:rPr lang="en-US" sz="2400" b="1" dirty="0"/>
              <a:t>Designing a policy that embodies consistency</a:t>
            </a:r>
          </a:p>
        </p:txBody>
      </p:sp>
      <p:sp>
        <p:nvSpPr>
          <p:cNvPr id="7" name="TextBox 6">
            <a:extLst>
              <a:ext uri="{FF2B5EF4-FFF2-40B4-BE49-F238E27FC236}">
                <a16:creationId xmlns:a16="http://schemas.microsoft.com/office/drawing/2014/main" id="{3697C83E-BE4C-F347-8B86-E7C02CE27491}"/>
              </a:ext>
            </a:extLst>
          </p:cNvPr>
          <p:cNvSpPr txBox="1"/>
          <p:nvPr/>
        </p:nvSpPr>
        <p:spPr>
          <a:xfrm>
            <a:off x="813773" y="1615572"/>
            <a:ext cx="6615015" cy="369332"/>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AA5AFE48-FF0C-3C49-ACB9-887B9AA37218}"/>
              </a:ext>
            </a:extLst>
          </p:cNvPr>
          <p:cNvSpPr txBox="1"/>
          <p:nvPr/>
        </p:nvSpPr>
        <p:spPr>
          <a:xfrm>
            <a:off x="813773" y="1615572"/>
            <a:ext cx="7660046" cy="3970318"/>
          </a:xfrm>
          <a:prstGeom prst="rect">
            <a:avLst/>
          </a:prstGeom>
          <a:noFill/>
        </p:spPr>
        <p:txBody>
          <a:bodyPr wrap="square" rtlCol="0">
            <a:spAutoFit/>
          </a:bodyPr>
          <a:lstStyle/>
          <a:p>
            <a:r>
              <a:rPr lang="en-US" dirty="0"/>
              <a:t>If you constantly reward minimum standards, then children will only strive for minimum standards.  If you reward children for going ‘over and above’ then there is no limit to their excellent behaviour.</a:t>
            </a:r>
          </a:p>
          <a:p>
            <a:endParaRPr lang="en-US" dirty="0"/>
          </a:p>
          <a:p>
            <a:r>
              <a:rPr lang="en-US" dirty="0"/>
              <a:t>This mantra should be referred to often, mark it with the children: </a:t>
            </a:r>
          </a:p>
          <a:p>
            <a:endParaRPr lang="en-US" dirty="0"/>
          </a:p>
          <a:p>
            <a:r>
              <a:rPr lang="en-US" b="1" dirty="0">
                <a:solidFill>
                  <a:srgbClr val="FF0000"/>
                </a:solidFill>
              </a:rPr>
              <a:t>“What Holly just did by collecting all the brushes by herself has saved me a lot of time and effort.  That is over and above Holly.  Thank you, that is fantastic.”</a:t>
            </a:r>
          </a:p>
          <a:p>
            <a:endParaRPr lang="en-US" dirty="0"/>
          </a:p>
          <a:p>
            <a:r>
              <a:rPr lang="en-US" dirty="0"/>
              <a:t>Use it when putting names onto the recognition board, if you do give out an award and when talking to parents.  Focusing on behaviour that is over and above creates an immediate shift in expectations.  It gives the children something more than bare minimum to achieve.  How you recognise these children should become the heart of your practice.</a:t>
            </a:r>
          </a:p>
        </p:txBody>
      </p:sp>
    </p:spTree>
    <p:extLst>
      <p:ext uri="{BB962C8B-B14F-4D97-AF65-F5344CB8AC3E}">
        <p14:creationId xmlns:p14="http://schemas.microsoft.com/office/powerpoint/2010/main" val="10647546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500</TotalTime>
  <Words>5625</Words>
  <Application>Microsoft Macintosh PowerPoint</Application>
  <PresentationFormat>On-screen Show (4:3)</PresentationFormat>
  <Paragraphs>346</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Dryden</dc:creator>
  <cp:lastModifiedBy>Sarah Dryden</cp:lastModifiedBy>
  <cp:revision>41</cp:revision>
  <dcterms:created xsi:type="dcterms:W3CDTF">2019-08-25T10:21:05Z</dcterms:created>
  <dcterms:modified xsi:type="dcterms:W3CDTF">2021-12-04T10:45:09Z</dcterms:modified>
</cp:coreProperties>
</file>