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5" r:id="rId3"/>
    <p:sldId id="322" r:id="rId4"/>
    <p:sldId id="310" r:id="rId5"/>
    <p:sldId id="318" r:id="rId6"/>
    <p:sldId id="317" r:id="rId7"/>
    <p:sldId id="319" r:id="rId8"/>
    <p:sldId id="311" r:id="rId9"/>
    <p:sldId id="320" r:id="rId10"/>
    <p:sldId id="321" r:id="rId11"/>
    <p:sldId id="303" r:id="rId12"/>
    <p:sldId id="304" r:id="rId13"/>
    <p:sldId id="323" r:id="rId14"/>
    <p:sldId id="273" r:id="rId15"/>
    <p:sldId id="309" r:id="rId16"/>
    <p:sldId id="316" r:id="rId17"/>
    <p:sldId id="324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AE207F"/>
    <a:srgbClr val="B11D55"/>
    <a:srgbClr val="B51B52"/>
    <a:srgbClr val="60C6DA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B8B84D-547A-6738-9CD6-0F542D9B84A9}" v="39" dt="2021-10-13T09:39:59.269"/>
    <p1510:client id="{F2080F1B-20C5-4845-81F6-3572DE5EB86D}" v="734" dt="2021-10-13T13:05:42.764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74" autoAdjust="0"/>
    <p:restoredTop sz="94660"/>
  </p:normalViewPr>
  <p:slideViewPr>
    <p:cSldViewPr>
      <p:cViewPr varScale="1">
        <p:scale>
          <a:sx n="80" d="100"/>
          <a:sy n="80" d="100"/>
        </p:scale>
        <p:origin x="716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ton, Karen" userId="d97c8ae5-1e5e-4829-a742-8b37fa01cc6e" providerId="ADAL" clId="{F2080F1B-20C5-4845-81F6-3572DE5EB86D}"/>
    <pc:docChg chg="undo custSel addSld delSld modSld">
      <pc:chgData name="Colton, Karen" userId="d97c8ae5-1e5e-4829-a742-8b37fa01cc6e" providerId="ADAL" clId="{F2080F1B-20C5-4845-81F6-3572DE5EB86D}" dt="2021-10-13T13:05:42.764" v="793" actId="20577"/>
      <pc:docMkLst>
        <pc:docMk/>
      </pc:docMkLst>
      <pc:sldChg chg="del">
        <pc:chgData name="Colton, Karen" userId="d97c8ae5-1e5e-4829-a742-8b37fa01cc6e" providerId="ADAL" clId="{F2080F1B-20C5-4845-81F6-3572DE5EB86D}" dt="2021-10-12T18:39:22.608" v="3" actId="47"/>
        <pc:sldMkLst>
          <pc:docMk/>
          <pc:sldMk cId="4164180099" sldId="261"/>
        </pc:sldMkLst>
      </pc:sldChg>
      <pc:sldChg chg="del">
        <pc:chgData name="Colton, Karen" userId="d97c8ae5-1e5e-4829-a742-8b37fa01cc6e" providerId="ADAL" clId="{F2080F1B-20C5-4845-81F6-3572DE5EB86D}" dt="2021-10-12T18:39:27.850" v="5" actId="47"/>
        <pc:sldMkLst>
          <pc:docMk/>
          <pc:sldMk cId="3664051025" sldId="262"/>
        </pc:sldMkLst>
      </pc:sldChg>
      <pc:sldChg chg="del">
        <pc:chgData name="Colton, Karen" userId="d97c8ae5-1e5e-4829-a742-8b37fa01cc6e" providerId="ADAL" clId="{F2080F1B-20C5-4845-81F6-3572DE5EB86D}" dt="2021-10-12T18:39:28.693" v="6" actId="47"/>
        <pc:sldMkLst>
          <pc:docMk/>
          <pc:sldMk cId="3050278790" sldId="263"/>
        </pc:sldMkLst>
      </pc:sldChg>
      <pc:sldChg chg="del">
        <pc:chgData name="Colton, Karen" userId="d97c8ae5-1e5e-4829-a742-8b37fa01cc6e" providerId="ADAL" clId="{F2080F1B-20C5-4845-81F6-3572DE5EB86D}" dt="2021-10-12T18:39:29.345" v="7" actId="47"/>
        <pc:sldMkLst>
          <pc:docMk/>
          <pc:sldMk cId="587787131" sldId="264"/>
        </pc:sldMkLst>
      </pc:sldChg>
      <pc:sldChg chg="del">
        <pc:chgData name="Colton, Karen" userId="d97c8ae5-1e5e-4829-a742-8b37fa01cc6e" providerId="ADAL" clId="{F2080F1B-20C5-4845-81F6-3572DE5EB86D}" dt="2021-10-12T18:39:29.834" v="8" actId="47"/>
        <pc:sldMkLst>
          <pc:docMk/>
          <pc:sldMk cId="370168149" sldId="265"/>
        </pc:sldMkLst>
      </pc:sldChg>
      <pc:sldChg chg="del">
        <pc:chgData name="Colton, Karen" userId="d97c8ae5-1e5e-4829-a742-8b37fa01cc6e" providerId="ADAL" clId="{F2080F1B-20C5-4845-81F6-3572DE5EB86D}" dt="2021-10-12T18:39:30.755" v="9" actId="47"/>
        <pc:sldMkLst>
          <pc:docMk/>
          <pc:sldMk cId="3514177275" sldId="266"/>
        </pc:sldMkLst>
      </pc:sldChg>
      <pc:sldChg chg="del">
        <pc:chgData name="Colton, Karen" userId="d97c8ae5-1e5e-4829-a742-8b37fa01cc6e" providerId="ADAL" clId="{F2080F1B-20C5-4845-81F6-3572DE5EB86D}" dt="2021-10-12T18:39:31.228" v="10" actId="47"/>
        <pc:sldMkLst>
          <pc:docMk/>
          <pc:sldMk cId="4094386303" sldId="267"/>
        </pc:sldMkLst>
      </pc:sldChg>
      <pc:sldChg chg="del">
        <pc:chgData name="Colton, Karen" userId="d97c8ae5-1e5e-4829-a742-8b37fa01cc6e" providerId="ADAL" clId="{F2080F1B-20C5-4845-81F6-3572DE5EB86D}" dt="2021-10-12T18:39:33.970" v="14" actId="47"/>
        <pc:sldMkLst>
          <pc:docMk/>
          <pc:sldMk cId="3950034286" sldId="270"/>
        </pc:sldMkLst>
      </pc:sldChg>
      <pc:sldChg chg="add del">
        <pc:chgData name="Colton, Karen" userId="d97c8ae5-1e5e-4829-a742-8b37fa01cc6e" providerId="ADAL" clId="{F2080F1B-20C5-4845-81F6-3572DE5EB86D}" dt="2021-10-12T18:46:57.445" v="48" actId="47"/>
        <pc:sldMkLst>
          <pc:docMk/>
          <pc:sldMk cId="1392975239" sldId="273"/>
        </pc:sldMkLst>
      </pc:sldChg>
      <pc:sldChg chg="modSp mod modAnim">
        <pc:chgData name="Colton, Karen" userId="d97c8ae5-1e5e-4829-a742-8b37fa01cc6e" providerId="ADAL" clId="{F2080F1B-20C5-4845-81F6-3572DE5EB86D}" dt="2021-10-13T11:30:30.163" v="325" actId="13926"/>
        <pc:sldMkLst>
          <pc:docMk/>
          <pc:sldMk cId="3528307768" sldId="303"/>
        </pc:sldMkLst>
        <pc:spChg chg="mod">
          <ac:chgData name="Colton, Karen" userId="d97c8ae5-1e5e-4829-a742-8b37fa01cc6e" providerId="ADAL" clId="{F2080F1B-20C5-4845-81F6-3572DE5EB86D}" dt="2021-10-13T11:30:30.163" v="325" actId="13926"/>
          <ac:spMkLst>
            <pc:docMk/>
            <pc:sldMk cId="3528307768" sldId="303"/>
            <ac:spMk id="3" creationId="{00000000-0000-0000-0000-000000000000}"/>
          </ac:spMkLst>
        </pc:spChg>
      </pc:sldChg>
      <pc:sldChg chg="modSp modAnim">
        <pc:chgData name="Colton, Karen" userId="d97c8ae5-1e5e-4829-a742-8b37fa01cc6e" providerId="ADAL" clId="{F2080F1B-20C5-4845-81F6-3572DE5EB86D}" dt="2021-10-13T11:48:45.004" v="749" actId="5793"/>
        <pc:sldMkLst>
          <pc:docMk/>
          <pc:sldMk cId="3545230858" sldId="304"/>
        </pc:sldMkLst>
        <pc:spChg chg="mod">
          <ac:chgData name="Colton, Karen" userId="d97c8ae5-1e5e-4829-a742-8b37fa01cc6e" providerId="ADAL" clId="{F2080F1B-20C5-4845-81F6-3572DE5EB86D}" dt="2021-10-13T11:48:45.004" v="749" actId="5793"/>
          <ac:spMkLst>
            <pc:docMk/>
            <pc:sldMk cId="3545230858" sldId="304"/>
            <ac:spMk id="4" creationId="{00000000-0000-0000-0000-000000000000}"/>
          </ac:spMkLst>
        </pc:spChg>
      </pc:sldChg>
      <pc:sldChg chg="del">
        <pc:chgData name="Colton, Karen" userId="d97c8ae5-1e5e-4829-a742-8b37fa01cc6e" providerId="ADAL" clId="{F2080F1B-20C5-4845-81F6-3572DE5EB86D}" dt="2021-10-12T18:39:25.158" v="4" actId="47"/>
        <pc:sldMkLst>
          <pc:docMk/>
          <pc:sldMk cId="2522194361" sldId="305"/>
        </pc:sldMkLst>
      </pc:sldChg>
      <pc:sldChg chg="del">
        <pc:chgData name="Colton, Karen" userId="d97c8ae5-1e5e-4829-a742-8b37fa01cc6e" providerId="ADAL" clId="{F2080F1B-20C5-4845-81F6-3572DE5EB86D}" dt="2021-10-12T18:39:33.070" v="13" actId="47"/>
        <pc:sldMkLst>
          <pc:docMk/>
          <pc:sldMk cId="2461012207" sldId="306"/>
        </pc:sldMkLst>
      </pc:sldChg>
      <pc:sldChg chg="del">
        <pc:chgData name="Colton, Karen" userId="d97c8ae5-1e5e-4829-a742-8b37fa01cc6e" providerId="ADAL" clId="{F2080F1B-20C5-4845-81F6-3572DE5EB86D}" dt="2021-10-12T18:39:31.895" v="11" actId="47"/>
        <pc:sldMkLst>
          <pc:docMk/>
          <pc:sldMk cId="4130399734" sldId="307"/>
        </pc:sldMkLst>
      </pc:sldChg>
      <pc:sldChg chg="del">
        <pc:chgData name="Colton, Karen" userId="d97c8ae5-1e5e-4829-a742-8b37fa01cc6e" providerId="ADAL" clId="{F2080F1B-20C5-4845-81F6-3572DE5EB86D}" dt="2021-10-12T18:39:32.454" v="12" actId="47"/>
        <pc:sldMkLst>
          <pc:docMk/>
          <pc:sldMk cId="3791868198" sldId="308"/>
        </pc:sldMkLst>
      </pc:sldChg>
      <pc:sldChg chg="modSp mod modAnim">
        <pc:chgData name="Colton, Karen" userId="d97c8ae5-1e5e-4829-a742-8b37fa01cc6e" providerId="ADAL" clId="{F2080F1B-20C5-4845-81F6-3572DE5EB86D}" dt="2021-10-13T13:05:42.764" v="793" actId="20577"/>
        <pc:sldMkLst>
          <pc:docMk/>
          <pc:sldMk cId="2286910608" sldId="309"/>
        </pc:sldMkLst>
        <pc:spChg chg="mod">
          <ac:chgData name="Colton, Karen" userId="d97c8ae5-1e5e-4829-a742-8b37fa01cc6e" providerId="ADAL" clId="{F2080F1B-20C5-4845-81F6-3572DE5EB86D}" dt="2021-10-13T13:05:42.764" v="793" actId="20577"/>
          <ac:spMkLst>
            <pc:docMk/>
            <pc:sldMk cId="2286910608" sldId="309"/>
            <ac:spMk id="20482" creationId="{00000000-0000-0000-0000-000000000000}"/>
          </ac:spMkLst>
        </pc:spChg>
      </pc:sldChg>
      <pc:sldChg chg="modAnim">
        <pc:chgData name="Colton, Karen" userId="d97c8ae5-1e5e-4829-a742-8b37fa01cc6e" providerId="ADAL" clId="{F2080F1B-20C5-4845-81F6-3572DE5EB86D}" dt="2021-10-12T18:39:57.352" v="15"/>
        <pc:sldMkLst>
          <pc:docMk/>
          <pc:sldMk cId="920865167" sldId="310"/>
        </pc:sldMkLst>
      </pc:sldChg>
      <pc:sldChg chg="modAnim">
        <pc:chgData name="Colton, Karen" userId="d97c8ae5-1e5e-4829-a742-8b37fa01cc6e" providerId="ADAL" clId="{F2080F1B-20C5-4845-81F6-3572DE5EB86D}" dt="2021-10-12T18:40:35.767" v="17"/>
        <pc:sldMkLst>
          <pc:docMk/>
          <pc:sldMk cId="1562441333" sldId="311"/>
        </pc:sldMkLst>
      </pc:sldChg>
      <pc:sldChg chg="del">
        <pc:chgData name="Colton, Karen" userId="d97c8ae5-1e5e-4829-a742-8b37fa01cc6e" providerId="ADAL" clId="{F2080F1B-20C5-4845-81F6-3572DE5EB86D}" dt="2021-10-12T18:39:18.334" v="0" actId="47"/>
        <pc:sldMkLst>
          <pc:docMk/>
          <pc:sldMk cId="3240401279" sldId="312"/>
        </pc:sldMkLst>
      </pc:sldChg>
      <pc:sldChg chg="del">
        <pc:chgData name="Colton, Karen" userId="d97c8ae5-1e5e-4829-a742-8b37fa01cc6e" providerId="ADAL" clId="{F2080F1B-20C5-4845-81F6-3572DE5EB86D}" dt="2021-10-12T18:39:19.543" v="1" actId="47"/>
        <pc:sldMkLst>
          <pc:docMk/>
          <pc:sldMk cId="696817" sldId="313"/>
        </pc:sldMkLst>
      </pc:sldChg>
      <pc:sldChg chg="del">
        <pc:chgData name="Colton, Karen" userId="d97c8ae5-1e5e-4829-a742-8b37fa01cc6e" providerId="ADAL" clId="{F2080F1B-20C5-4845-81F6-3572DE5EB86D}" dt="2021-10-12T18:39:20.242" v="2" actId="47"/>
        <pc:sldMkLst>
          <pc:docMk/>
          <pc:sldMk cId="1944791041" sldId="314"/>
        </pc:sldMkLst>
      </pc:sldChg>
      <pc:sldChg chg="addSp modSp mod modClrScheme chgLayout">
        <pc:chgData name="Colton, Karen" userId="d97c8ae5-1e5e-4829-a742-8b37fa01cc6e" providerId="ADAL" clId="{F2080F1B-20C5-4845-81F6-3572DE5EB86D}" dt="2021-10-12T18:50:48.141" v="56" actId="1076"/>
        <pc:sldMkLst>
          <pc:docMk/>
          <pc:sldMk cId="4010643017" sldId="315"/>
        </pc:sldMkLst>
        <pc:spChg chg="mod">
          <ac:chgData name="Colton, Karen" userId="d97c8ae5-1e5e-4829-a742-8b37fa01cc6e" providerId="ADAL" clId="{F2080F1B-20C5-4845-81F6-3572DE5EB86D}" dt="2021-10-12T18:50:37.641" v="53" actId="26606"/>
          <ac:spMkLst>
            <pc:docMk/>
            <pc:sldMk cId="4010643017" sldId="315"/>
            <ac:spMk id="2" creationId="{3EC4994C-B9A2-4029-B1FE-342D328D9FC3}"/>
          </ac:spMkLst>
        </pc:spChg>
        <pc:picChg chg="add mod">
          <ac:chgData name="Colton, Karen" userId="d97c8ae5-1e5e-4829-a742-8b37fa01cc6e" providerId="ADAL" clId="{F2080F1B-20C5-4845-81F6-3572DE5EB86D}" dt="2021-10-12T18:50:48.141" v="56" actId="1076"/>
          <ac:picMkLst>
            <pc:docMk/>
            <pc:sldMk cId="4010643017" sldId="315"/>
            <ac:picMk id="3" creationId="{26171633-DDFA-4CDD-9544-75BBA8179ABB}"/>
          </ac:picMkLst>
        </pc:picChg>
      </pc:sldChg>
      <pc:sldChg chg="modAnim">
        <pc:chgData name="Colton, Karen" userId="d97c8ae5-1e5e-4829-a742-8b37fa01cc6e" providerId="ADAL" clId="{F2080F1B-20C5-4845-81F6-3572DE5EB86D}" dt="2021-10-12T18:40:16.738" v="16"/>
        <pc:sldMkLst>
          <pc:docMk/>
          <pc:sldMk cId="2717552286" sldId="319"/>
        </pc:sldMkLst>
      </pc:sldChg>
      <pc:sldChg chg="modSp mod modAnim">
        <pc:chgData name="Colton, Karen" userId="d97c8ae5-1e5e-4829-a742-8b37fa01cc6e" providerId="ADAL" clId="{F2080F1B-20C5-4845-81F6-3572DE5EB86D}" dt="2021-10-12T18:40:59.315" v="20"/>
        <pc:sldMkLst>
          <pc:docMk/>
          <pc:sldMk cId="788415912" sldId="320"/>
        </pc:sldMkLst>
        <pc:spChg chg="mod">
          <ac:chgData name="Colton, Karen" userId="d97c8ae5-1e5e-4829-a742-8b37fa01cc6e" providerId="ADAL" clId="{F2080F1B-20C5-4845-81F6-3572DE5EB86D}" dt="2021-10-12T18:40:54.459" v="19" actId="12"/>
          <ac:spMkLst>
            <pc:docMk/>
            <pc:sldMk cId="788415912" sldId="320"/>
            <ac:spMk id="3" creationId="{00000000-0000-0000-0000-000000000000}"/>
          </ac:spMkLst>
        </pc:spChg>
      </pc:sldChg>
      <pc:sldChg chg="new del">
        <pc:chgData name="Colton, Karen" userId="d97c8ae5-1e5e-4829-a742-8b37fa01cc6e" providerId="ADAL" clId="{F2080F1B-20C5-4845-81F6-3572DE5EB86D}" dt="2021-10-12T18:43:37.071" v="34" actId="47"/>
        <pc:sldMkLst>
          <pc:docMk/>
          <pc:sldMk cId="4289276640" sldId="322"/>
        </pc:sldMkLst>
      </pc:sldChg>
      <pc:sldChg chg="addSp modSp new mod">
        <pc:chgData name="Colton, Karen" userId="d97c8ae5-1e5e-4829-a742-8b37fa01cc6e" providerId="ADAL" clId="{F2080F1B-20C5-4845-81F6-3572DE5EB86D}" dt="2021-10-13T11:42:50.412" v="561" actId="14100"/>
        <pc:sldMkLst>
          <pc:docMk/>
          <pc:sldMk cId="526959915" sldId="323"/>
        </pc:sldMkLst>
        <pc:picChg chg="add mod">
          <ac:chgData name="Colton, Karen" userId="d97c8ae5-1e5e-4829-a742-8b37fa01cc6e" providerId="ADAL" clId="{F2080F1B-20C5-4845-81F6-3572DE5EB86D}" dt="2021-10-13T11:42:50.412" v="561" actId="14100"/>
          <ac:picMkLst>
            <pc:docMk/>
            <pc:sldMk cId="526959915" sldId="323"/>
            <ac:picMk id="2" creationId="{EE75BC56-EC7F-40D8-AEBC-F4F94C226270}"/>
          </ac:picMkLst>
        </pc:picChg>
      </pc:sldChg>
      <pc:sldChg chg="del">
        <pc:chgData name="Colton, Karen" userId="d97c8ae5-1e5e-4829-a742-8b37fa01cc6e" providerId="ADAL" clId="{F2080F1B-20C5-4845-81F6-3572DE5EB86D}" dt="2021-10-12T18:46:58.238" v="49"/>
        <pc:sldMkLst>
          <pc:docMk/>
          <pc:sldMk cId="810306995" sldId="323"/>
        </pc:sldMkLst>
      </pc:sldChg>
      <pc:sldChg chg="modSp mod">
        <pc:chgData name="Colton, Karen" userId="d97c8ae5-1e5e-4829-a742-8b37fa01cc6e" providerId="ADAL" clId="{F2080F1B-20C5-4845-81F6-3572DE5EB86D}" dt="2021-10-13T11:49:13.232" v="765" actId="20577"/>
        <pc:sldMkLst>
          <pc:docMk/>
          <pc:sldMk cId="2570806525" sldId="324"/>
        </pc:sldMkLst>
        <pc:spChg chg="mod">
          <ac:chgData name="Colton, Karen" userId="d97c8ae5-1e5e-4829-a742-8b37fa01cc6e" providerId="ADAL" clId="{F2080F1B-20C5-4845-81F6-3572DE5EB86D}" dt="2021-10-13T11:49:13.232" v="765" actId="20577"/>
          <ac:spMkLst>
            <pc:docMk/>
            <pc:sldMk cId="2570806525" sldId="324"/>
            <ac:spMk id="2" creationId="{3EC4994C-B9A2-4029-B1FE-342D328D9FC3}"/>
          </ac:spMkLst>
        </pc:spChg>
      </pc:sldChg>
    </pc:docChg>
  </pc:docChgLst>
  <pc:docChgLst>
    <pc:chgData name="Colton, Karen" userId="S::karen.colton@holytrinity.academy::d97c8ae5-1e5e-4829-a742-8b37fa01cc6e" providerId="AD" clId="Web-{C8B8B84D-547A-6738-9CD6-0F542D9B84A9}"/>
    <pc:docChg chg="modSld">
      <pc:chgData name="Colton, Karen" userId="S::karen.colton@holytrinity.academy::d97c8ae5-1e5e-4829-a742-8b37fa01cc6e" providerId="AD" clId="Web-{C8B8B84D-547A-6738-9CD6-0F542D9B84A9}" dt="2021-10-13T09:39:59.269" v="38" actId="20577"/>
      <pc:docMkLst>
        <pc:docMk/>
      </pc:docMkLst>
      <pc:sldChg chg="modSp">
        <pc:chgData name="Colton, Karen" userId="S::karen.colton@holytrinity.academy::d97c8ae5-1e5e-4829-a742-8b37fa01cc6e" providerId="AD" clId="Web-{C8B8B84D-547A-6738-9CD6-0F542D9B84A9}" dt="2021-10-13T09:39:59.269" v="38" actId="20577"/>
        <pc:sldMkLst>
          <pc:docMk/>
          <pc:sldMk cId="3528307768" sldId="303"/>
        </pc:sldMkLst>
        <pc:spChg chg="mod">
          <ac:chgData name="Colton, Karen" userId="S::karen.colton@holytrinity.academy::d97c8ae5-1e5e-4829-a742-8b37fa01cc6e" providerId="AD" clId="Web-{C8B8B84D-547A-6738-9CD6-0F542D9B84A9}" dt="2021-10-13T09:39:59.269" v="38" actId="20577"/>
          <ac:spMkLst>
            <pc:docMk/>
            <pc:sldMk cId="3528307768" sldId="30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657D4-CA1E-4E24-89DF-65C8B2ED8EED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9DAD6-2841-4DB4-8364-CB33E173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984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C5D29-CEBA-4E94-BB45-50E51CA192F4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56A2F-1020-4E2B-8F63-F60210C7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1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15214-7319-4336-A49C-CBC881F547D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5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67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7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5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1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11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2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93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06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59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8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843" y="0"/>
            <a:ext cx="9165432" cy="687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0FC29-B6DB-4C09-B39F-FF1183C57CC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F6809-4357-4CEF-8DDE-394B5E589A35}" type="slidenum">
              <a:rPr lang="en-GB" smtClean="0"/>
              <a:t>‹#›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9143" y="6266962"/>
            <a:ext cx="1659591" cy="46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59" y="6308725"/>
            <a:ext cx="560796" cy="43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49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endowmentfoundation.org.uk/education-evidence/guidance-reports/sen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Zone_of_proximal_development.svg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861048"/>
            <a:ext cx="8640960" cy="2664296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AE207F"/>
                </a:solidFill>
                <a:latin typeface="VAG Rounded Std Thin" panose="020F0402020204020204" pitchFamily="34" charset="0"/>
              </a:rPr>
              <a:t>Amazing TAs!</a:t>
            </a:r>
            <a:br>
              <a:rPr lang="en-US" altLang="en-US" dirty="0">
                <a:solidFill>
                  <a:srgbClr val="AE207F"/>
                </a:solidFill>
                <a:latin typeface="VAG Rounded Std Thin" panose="020F0402020204020204" pitchFamily="34" charset="0"/>
              </a:rPr>
            </a:br>
            <a:r>
              <a:rPr lang="en-US" altLang="en-US" dirty="0">
                <a:solidFill>
                  <a:srgbClr val="AE207F"/>
                </a:solidFill>
                <a:latin typeface="VAG Rounded Std Thin" panose="020F0402020204020204" pitchFamily="34" charset="0"/>
              </a:rPr>
              <a:t>How to get the best out of having a Teaching Assistant</a:t>
            </a:r>
            <a:br>
              <a:rPr lang="en-US" altLang="en-US" dirty="0">
                <a:solidFill>
                  <a:srgbClr val="0070C0"/>
                </a:solidFill>
                <a:latin typeface="VAG Rounded Std Thin" panose="020F0402020204020204" pitchFamily="34" charset="0"/>
              </a:rPr>
            </a:br>
            <a:endParaRPr lang="en-GB" sz="2000" dirty="0">
              <a:latin typeface="VAG Rounded Std Thin" panose="020F04020202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7603" y="3645024"/>
            <a:ext cx="9171603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D36E4E-5E3A-4B71-9998-98781E505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24744"/>
            <a:ext cx="7352877" cy="111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1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C4994C-B9A2-4029-B1FE-342D328D9FC3}"/>
              </a:ext>
            </a:extLst>
          </p:cNvPr>
          <p:cNvSpPr txBox="1"/>
          <p:nvPr/>
        </p:nvSpPr>
        <p:spPr>
          <a:xfrm>
            <a:off x="1403648" y="162880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Feedback from each group</a:t>
            </a:r>
          </a:p>
        </p:txBody>
      </p:sp>
    </p:spTree>
    <p:extLst>
      <p:ext uri="{BB962C8B-B14F-4D97-AF65-F5344CB8AC3E}">
        <p14:creationId xmlns:p14="http://schemas.microsoft.com/office/powerpoint/2010/main" val="155191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AE207F"/>
                </a:solidFill>
                <a:latin typeface="VAG Rounded Std Thin" panose="020F0402020204020204" pitchFamily="34" charset="0"/>
              </a:rPr>
              <a:t>Teachers/TAs as Class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35889" cy="46659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latin typeface="VAG Rounded Std Thin" panose="020F0402020204020204" pitchFamily="34" charset="0"/>
              </a:rPr>
              <a:t>To use a Teaching Assistant effectively they must benefit </a:t>
            </a:r>
            <a:r>
              <a:rPr lang="en-US" sz="2100" b="1" dirty="0">
                <a:latin typeface="VAG Rounded Std Thin" panose="020F0402020204020204" pitchFamily="34" charset="0"/>
              </a:rPr>
              <a:t>all </a:t>
            </a:r>
            <a:r>
              <a:rPr lang="en-US" sz="2100" dirty="0">
                <a:latin typeface="VAG Rounded Std Thin" panose="020F0402020204020204" pitchFamily="34" charset="0"/>
              </a:rPr>
              <a:t>the pupils in your class, not only at the top or bottom but across the spectrum!  (</a:t>
            </a:r>
            <a:r>
              <a:rPr lang="en-US" sz="2100" dirty="0">
                <a:highlight>
                  <a:srgbClr val="00FFFF"/>
                </a:highlight>
                <a:latin typeface="VAG Rounded Std Thin" panose="020F0402020204020204" pitchFamily="34" charset="0"/>
              </a:rPr>
              <a:t>No student should have a TA superglued to them, unless absolutely specified by an EHCP, even then – teaching independence should be an intrinsic part of their daily learning).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latin typeface="VAG Rounded Std Thin" panose="020F0402020204020204" pitchFamily="34" charset="0"/>
              </a:rPr>
              <a:t>Support staff can do much to help to promote the inclusion of students into their school.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latin typeface="VAG Rounded Std Thin"/>
              </a:rPr>
              <a:t>A TA who is </a:t>
            </a:r>
            <a:r>
              <a:rPr lang="en-US" sz="2100" b="1" dirty="0">
                <a:latin typeface="VAG Rounded Std Thin"/>
              </a:rPr>
              <a:t>briefed</a:t>
            </a:r>
            <a:r>
              <a:rPr lang="en-US" sz="2100" dirty="0">
                <a:latin typeface="VAG Rounded Std Thin"/>
              </a:rPr>
              <a:t> as to what is planned for a lesson, is in a </a:t>
            </a:r>
            <a:r>
              <a:rPr lang="en-US" sz="2100" b="1" dirty="0">
                <a:latin typeface="VAG Rounded Std Thin"/>
              </a:rPr>
              <a:t>stronger</a:t>
            </a:r>
            <a:r>
              <a:rPr lang="en-US" sz="2100" dirty="0">
                <a:latin typeface="VAG Rounded Std Thin"/>
              </a:rPr>
              <a:t> position to help the teacher realise his/her aims. (This is fine at the beginning of lesson, whilst pupils complete a starter, sharing PP, </a:t>
            </a:r>
            <a:r>
              <a:rPr lang="en-US" sz="2100" dirty="0" err="1">
                <a:latin typeface="VAG Rounded Std Thin"/>
              </a:rPr>
              <a:t>etc</a:t>
            </a:r>
            <a:r>
              <a:rPr lang="en-US" sz="2100" dirty="0">
                <a:latin typeface="VAG Rounded Std Thin"/>
              </a:rPr>
              <a:t>)</a:t>
            </a:r>
            <a:r>
              <a:rPr lang="en-US" sz="2100" dirty="0">
                <a:highlight>
                  <a:srgbClr val="00FFFF"/>
                </a:highlight>
                <a:latin typeface="VAG Rounded Std Thin"/>
              </a:rPr>
              <a:t>**TAs do not have planning time</a:t>
            </a:r>
            <a:endParaRPr lang="en-US" sz="2100" dirty="0">
              <a:highlight>
                <a:srgbClr val="00FFFF"/>
              </a:highlight>
              <a:latin typeface="VAG Rounded Std Thin" panose="020F0402020204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latin typeface="VAG Rounded Std Thin" panose="020F0402020204020204" pitchFamily="34" charset="0"/>
              </a:rPr>
              <a:t>As a member of </a:t>
            </a:r>
            <a:r>
              <a:rPr lang="en-US" sz="2100" b="1" dirty="0">
                <a:latin typeface="VAG Rounded Std Thin" panose="020F0402020204020204" pitchFamily="34" charset="0"/>
              </a:rPr>
              <a:t>a team, </a:t>
            </a:r>
            <a:r>
              <a:rPr lang="en-US" sz="2100" dirty="0">
                <a:latin typeface="VAG Rounded Std Thin" panose="020F0402020204020204" pitchFamily="34" charset="0"/>
              </a:rPr>
              <a:t>the assistant is in a good position to observe pupil performance and to provide the teacher with valuable thoughts on what works for pupils and what obstacles to learning they encounter.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0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2217" y="1283608"/>
            <a:ext cx="8419011" cy="5313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VAG Rounded Std Thin" panose="020F0402020204020204" pitchFamily="34" charset="0"/>
              </a:rPr>
              <a:t>In-class support staff should</a:t>
            </a:r>
            <a:r>
              <a:rPr lang="en-US" sz="2000" b="1" dirty="0">
                <a:latin typeface="VAG Rounded Std Thin" panose="020F0402020204020204" pitchFamily="34" charset="0"/>
              </a:rPr>
              <a:t> </a:t>
            </a:r>
            <a:r>
              <a:rPr lang="en-US" sz="2000" dirty="0">
                <a:latin typeface="VAG Rounded Std Thin" panose="020F0402020204020204" pitchFamily="34" charset="0"/>
              </a:rPr>
              <a:t>work in </a:t>
            </a:r>
            <a:r>
              <a:rPr lang="en-US" sz="2000" b="1" dirty="0">
                <a:latin typeface="VAG Rounded Std Thin" panose="020F0402020204020204" pitchFamily="34" charset="0"/>
              </a:rPr>
              <a:t>partnership</a:t>
            </a:r>
            <a:r>
              <a:rPr lang="en-US" sz="2000" dirty="0">
                <a:latin typeface="VAG Rounded Std Thin" panose="020F0402020204020204" pitchFamily="34" charset="0"/>
              </a:rPr>
              <a:t> with teaching staff; the classroom teacher acts as senior colleague and subject specialist, with the in-class support staff acting as assistant to the teacher and specialist in additional needs. Teaching staff </a:t>
            </a:r>
            <a:r>
              <a:rPr lang="en-US" sz="2000" i="1" dirty="0">
                <a:latin typeface="VAG Rounded Std Thin" panose="020F0402020204020204" pitchFamily="34" charset="0"/>
              </a:rPr>
              <a:t>must</a:t>
            </a:r>
            <a:r>
              <a:rPr lang="en-US" sz="2000" dirty="0">
                <a:latin typeface="VAG Rounded Std Thin" panose="020F0402020204020204" pitchFamily="34" charset="0"/>
              </a:rPr>
              <a:t> </a:t>
            </a:r>
            <a:r>
              <a:rPr lang="en-US" sz="2000" b="1" dirty="0">
                <a:latin typeface="VAG Rounded Std Thin" panose="020F0402020204020204" pitchFamily="34" charset="0"/>
              </a:rPr>
              <a:t>plan</a:t>
            </a:r>
            <a:r>
              <a:rPr lang="en-US" sz="2000" dirty="0">
                <a:latin typeface="VAG Rounded Std Thin" panose="020F0402020204020204" pitchFamily="34" charset="0"/>
              </a:rPr>
              <a:t> </a:t>
            </a:r>
            <a:r>
              <a:rPr lang="en-US" sz="2000" i="1" dirty="0">
                <a:latin typeface="VAG Rounded Std Thin" panose="020F0402020204020204" pitchFamily="34" charset="0"/>
              </a:rPr>
              <a:t>which students and what activities </a:t>
            </a:r>
            <a:r>
              <a:rPr lang="en-US" sz="2000" dirty="0">
                <a:latin typeface="VAG Rounded Std Thin" panose="020F0402020204020204" pitchFamily="34" charset="0"/>
              </a:rPr>
              <a:t>the TA should focus on </a:t>
            </a:r>
            <a:r>
              <a:rPr lang="en-US" sz="2000" i="1" dirty="0">
                <a:latin typeface="VAG Rounded Std Thin" panose="020F0402020204020204" pitchFamily="34" charset="0"/>
              </a:rPr>
              <a:t>for each session</a:t>
            </a:r>
            <a:r>
              <a:rPr lang="en-US" sz="2000" dirty="0">
                <a:latin typeface="VAG Rounded Std Thin" panose="020F0402020204020204" pitchFamily="34" charset="0"/>
              </a:rPr>
              <a:t>. **</a:t>
            </a:r>
            <a:r>
              <a:rPr lang="en-GB" sz="2000" dirty="0">
                <a:latin typeface="VAG Rounded Std Thin" panose="020F0402020204020204" pitchFamily="34" charset="0"/>
              </a:rPr>
              <a:t> </a:t>
            </a:r>
            <a:r>
              <a:rPr lang="en-GB" sz="2000" b="1" dirty="0">
                <a:latin typeface="VAG Rounded Std Thin" panose="020F0402020204020204" pitchFamily="34" charset="0"/>
              </a:rPr>
              <a:t>the job of the TA is not to prepare additional resources for students or photocopy for staff</a:t>
            </a:r>
            <a:r>
              <a:rPr lang="en-GB" sz="2000" dirty="0">
                <a:latin typeface="VAG Rounded Std Thin" panose="020F0402020204020204" pitchFamily="34" charset="0"/>
              </a:rPr>
              <a:t>.</a:t>
            </a:r>
            <a:endParaRPr lang="en-US" sz="2000" dirty="0">
              <a:latin typeface="VAG Rounded Std Thin" panose="020F0402020204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VAG Rounded Std Thin" panose="020F0402020204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VAG Rounded Std Thin" panose="020F0402020204020204" pitchFamily="34" charset="0"/>
              </a:rPr>
              <a:t>In your planning, the TA should be identified in </a:t>
            </a:r>
            <a:r>
              <a:rPr lang="en-US" sz="2000" b="1" dirty="0">
                <a:latin typeface="VAG Rounded Std Thin" panose="020F0402020204020204" pitchFamily="34" charset="0"/>
              </a:rPr>
              <a:t>every </a:t>
            </a:r>
            <a:r>
              <a:rPr lang="en-US" sz="2000" dirty="0">
                <a:latin typeface="VAG Rounded Std Thin" panose="020F0402020204020204" pitchFamily="34" charset="0"/>
              </a:rPr>
              <a:t>stage of the lesson, and it should be clear where he/she would be most beneficial during starter activity, main delivery, independent working and the plenary. </a:t>
            </a:r>
            <a:r>
              <a:rPr lang="en-US" sz="2000" b="1" dirty="0">
                <a:latin typeface="VAG Rounded Std Thin" panose="020F0402020204020204" pitchFamily="34" charset="0"/>
              </a:rPr>
              <a:t>** This is the teachers planning!! Tas do not have planning time to joint plan. (work with ………. Is not clear direction, you need to be explicit)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1" dirty="0">
              <a:latin typeface="VAG Rounded Std Thin" panose="020F0402020204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VAG Rounded Std Thin" panose="020F0402020204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b="1" dirty="0">
              <a:latin typeface="VAG Rounded Std Thin" panose="020F0402020204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b="1" dirty="0">
              <a:latin typeface="VAG Rounded Std Thin" panose="020F0402020204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b="1" dirty="0">
              <a:latin typeface="VAG Rounded Std Thin" panose="020F0402020204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VAG Rounded Std Thin" panose="020F04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3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75BC56-EC7F-40D8-AEBC-F4F94C226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822628"/>
            <a:ext cx="8334185" cy="419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59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AE207F"/>
                </a:solidFill>
                <a:latin typeface="VAG Rounded Std Thin" panose="020F0402020204020204" pitchFamily="34" charset="0"/>
              </a:rPr>
              <a:t>Education Endowment Foundation</a:t>
            </a:r>
            <a:br>
              <a:rPr lang="en-GB" dirty="0">
                <a:solidFill>
                  <a:srgbClr val="AE207F"/>
                </a:solidFill>
                <a:latin typeface="VAG Rounded Std Thin" panose="020F0402020204020204" pitchFamily="34" charset="0"/>
              </a:rPr>
            </a:br>
            <a:r>
              <a:rPr lang="en-GB" sz="1300" dirty="0">
                <a:solidFill>
                  <a:srgbClr val="AE207F"/>
                </a:solidFill>
                <a:latin typeface="VAG Rounded Std Thin" panose="020F0402020204020204" pitchFamily="34" charset="0"/>
                <a:hlinkClick r:id="rId2"/>
              </a:rPr>
              <a:t>https://educationendowmentfoundation.org.uk/education-evidence/guidance-reports/send</a:t>
            </a:r>
            <a:br>
              <a:rPr lang="en-GB" dirty="0">
                <a:solidFill>
                  <a:srgbClr val="AE207F"/>
                </a:solidFill>
                <a:latin typeface="VAG Rounded Std Thin" panose="020F0402020204020204" pitchFamily="34" charset="0"/>
              </a:rPr>
            </a:br>
            <a:endParaRPr lang="en-GB" dirty="0">
              <a:solidFill>
                <a:srgbClr val="AE207F"/>
              </a:solidFill>
              <a:latin typeface="VAG Rounded Std Thin" panose="020F0402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VAG Rounded Std Thin" panose="020F0402020204020204" pitchFamily="34" charset="0"/>
              </a:rPr>
              <a:t>‘Research that examines the </a:t>
            </a:r>
            <a:r>
              <a:rPr lang="en-GB" b="1" dirty="0">
                <a:solidFill>
                  <a:srgbClr val="00B050"/>
                </a:solidFill>
                <a:latin typeface="VAG Rounded Std Thin" panose="020F0402020204020204" pitchFamily="34" charset="0"/>
              </a:rPr>
              <a:t>impact</a:t>
            </a:r>
            <a:r>
              <a:rPr lang="en-GB" dirty="0">
                <a:latin typeface="VAG Rounded Std Thin" panose="020F0402020204020204" pitchFamily="34" charset="0"/>
              </a:rPr>
              <a:t> of TAs providing general classroom support suggests that students in a class with a teaching assistant present do not, on average, outperform those in one where only a teacher is present. This average finding covers a range of impacts. In some cases teachers and TAs work </a:t>
            </a:r>
            <a:r>
              <a:rPr lang="en-GB" b="1" dirty="0">
                <a:solidFill>
                  <a:srgbClr val="00B050"/>
                </a:solidFill>
                <a:latin typeface="VAG Rounded Std Thin" panose="020F0402020204020204" pitchFamily="34" charset="0"/>
              </a:rPr>
              <a:t>together</a:t>
            </a:r>
            <a:r>
              <a:rPr lang="en-GB" dirty="0">
                <a:latin typeface="VAG Rounded Std Thin" panose="020F0402020204020204" pitchFamily="34" charset="0"/>
              </a:rPr>
              <a:t> effectively, leading to </a:t>
            </a:r>
            <a:r>
              <a:rPr lang="en-GB" b="1" dirty="0">
                <a:solidFill>
                  <a:srgbClr val="00B050"/>
                </a:solidFill>
                <a:latin typeface="VAG Rounded Std Thin" panose="020F0402020204020204" pitchFamily="34" charset="0"/>
              </a:rPr>
              <a:t>increases</a:t>
            </a:r>
            <a:r>
              <a:rPr lang="en-GB" dirty="0">
                <a:latin typeface="VAG Rounded Std Thin" panose="020F0402020204020204" pitchFamily="34" charset="0"/>
              </a:rPr>
              <a:t> in attainment. In other cases pupils, particularly those who are low attaining or identified as having special educational needs, can perform </a:t>
            </a:r>
            <a:r>
              <a:rPr lang="en-GB" b="1" dirty="0">
                <a:solidFill>
                  <a:srgbClr val="FF0000"/>
                </a:solidFill>
                <a:latin typeface="VAG Rounded Std Thin" panose="020F0402020204020204" pitchFamily="34" charset="0"/>
              </a:rPr>
              <a:t>worse</a:t>
            </a:r>
            <a:r>
              <a:rPr lang="en-GB" dirty="0">
                <a:latin typeface="VAG Rounded Std Thin" panose="020F0402020204020204" pitchFamily="34" charset="0"/>
              </a:rPr>
              <a:t> in classes with teaching assistants.’</a:t>
            </a:r>
          </a:p>
          <a:p>
            <a:pPr marL="0" indent="0">
              <a:buNone/>
            </a:pPr>
            <a:endParaRPr lang="en-GB" dirty="0">
              <a:latin typeface="VAG Rounded Std Thin" panose="020F04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75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b="1" dirty="0">
                <a:solidFill>
                  <a:srgbClr val="AE207F"/>
                </a:solidFill>
              </a:rPr>
              <a:t>EEF Recommendations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55576" y="1773238"/>
            <a:ext cx="7776864" cy="4525962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GB" sz="2000" dirty="0"/>
              <a:t>TAs should </a:t>
            </a:r>
            <a:r>
              <a:rPr lang="en-GB" sz="2000" i="1" dirty="0"/>
              <a:t>not</a:t>
            </a:r>
            <a:r>
              <a:rPr lang="en-GB" sz="2000" dirty="0"/>
              <a:t> be used as an informal teaching resource for low-attaining pupils</a:t>
            </a:r>
          </a:p>
          <a:p>
            <a:pPr>
              <a:buFont typeface="+mj-lt"/>
              <a:buAutoNum type="arabicPeriod"/>
            </a:pPr>
            <a:r>
              <a:rPr lang="en-GB" sz="2000" dirty="0"/>
              <a:t>Use TAs to add value to what teachers do, </a:t>
            </a:r>
            <a:br>
              <a:rPr lang="en-GB" sz="2000" dirty="0"/>
            </a:br>
            <a:r>
              <a:rPr lang="en-GB" sz="2000" dirty="0"/>
              <a:t>not replace them</a:t>
            </a:r>
          </a:p>
          <a:p>
            <a:pPr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Use TAs to help pupils develop </a:t>
            </a:r>
            <a:r>
              <a:rPr lang="en-GB" sz="2000" i="1" dirty="0">
                <a:solidFill>
                  <a:srgbClr val="000000"/>
                </a:solidFill>
              </a:rPr>
              <a:t>independent</a:t>
            </a:r>
            <a:r>
              <a:rPr lang="en-GB" sz="2000" dirty="0">
                <a:solidFill>
                  <a:srgbClr val="000000"/>
                </a:solidFill>
              </a:rPr>
              <a:t> learning skills and manage their </a:t>
            </a:r>
            <a:r>
              <a:rPr lang="en-GB" sz="2000" i="1" dirty="0">
                <a:solidFill>
                  <a:srgbClr val="000000"/>
                </a:solidFill>
              </a:rPr>
              <a:t>own</a:t>
            </a:r>
            <a:r>
              <a:rPr lang="en-GB" sz="2000" dirty="0">
                <a:solidFill>
                  <a:srgbClr val="000000"/>
                </a:solidFill>
              </a:rPr>
              <a:t> learning</a:t>
            </a:r>
          </a:p>
          <a:p>
            <a:pPr>
              <a:buFont typeface="+mj-lt"/>
              <a:buAutoNum type="arabicPeriod"/>
            </a:pPr>
            <a:r>
              <a:rPr lang="en-GB" sz="2000" dirty="0"/>
              <a:t>Ensure TAs are </a:t>
            </a:r>
            <a:r>
              <a:rPr lang="en-GB" sz="2000" i="1" dirty="0"/>
              <a:t>fully prepared </a:t>
            </a:r>
            <a:r>
              <a:rPr lang="en-GB" sz="2000" dirty="0"/>
              <a:t>for their role in the classroom </a:t>
            </a:r>
            <a:r>
              <a:rPr lang="en-GB" sz="2000" b="1" dirty="0"/>
              <a:t>*Training * a shared PP or quick chat at beginning of lesson is fine </a:t>
            </a:r>
            <a:r>
              <a:rPr lang="en-GB" sz="2000" b="1"/>
              <a:t>for sharing plans!</a:t>
            </a:r>
            <a:endParaRPr lang="en-GB" sz="2000" dirty="0"/>
          </a:p>
          <a:p>
            <a:pPr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Use TAs to deliver </a:t>
            </a:r>
            <a:r>
              <a:rPr lang="en-GB" sz="2000" i="1" dirty="0">
                <a:solidFill>
                  <a:srgbClr val="000000"/>
                </a:solidFill>
              </a:rPr>
              <a:t>high-quality one-to-one and small group support</a:t>
            </a:r>
            <a:r>
              <a:rPr lang="en-GB" sz="2000" dirty="0">
                <a:solidFill>
                  <a:srgbClr val="000000"/>
                </a:solidFill>
              </a:rPr>
              <a:t> using structured interventions</a:t>
            </a:r>
          </a:p>
          <a:p>
            <a:pPr>
              <a:buFont typeface="+mj-lt"/>
              <a:buAutoNum type="arabicPeriod"/>
            </a:pPr>
            <a:r>
              <a:rPr lang="en-GB" sz="2000" dirty="0"/>
              <a:t>Adopt </a:t>
            </a:r>
            <a:r>
              <a:rPr lang="en-GB" sz="2000" i="1" dirty="0"/>
              <a:t>evidence-based interventions </a:t>
            </a:r>
            <a:r>
              <a:rPr lang="en-GB" sz="2000" dirty="0"/>
              <a:t>to support TAs in their small group and one-to-one instruction</a:t>
            </a:r>
          </a:p>
          <a:p>
            <a:pPr>
              <a:buFont typeface="+mj-lt"/>
              <a:buAutoNum type="arabicPeriod"/>
            </a:pPr>
            <a:r>
              <a:rPr lang="en-GB" sz="2000" dirty="0"/>
              <a:t>Ensure </a:t>
            </a:r>
            <a:r>
              <a:rPr lang="en-GB" sz="2000" i="1" dirty="0"/>
              <a:t>explicit connections </a:t>
            </a:r>
            <a:r>
              <a:rPr lang="en-GB" sz="2000" dirty="0"/>
              <a:t>are made between learning from everyday classroom teaching and structured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28691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212D2A-CB5D-4A42-A7EC-99F8BFE7A48B}"/>
              </a:ext>
            </a:extLst>
          </p:cNvPr>
          <p:cNvSpPr txBox="1"/>
          <p:nvPr/>
        </p:nvSpPr>
        <p:spPr>
          <a:xfrm>
            <a:off x="1043608" y="1045251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Session 2 – How TAs can support learning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099A40-D17A-47F1-BF30-22D712C0607D}"/>
              </a:ext>
            </a:extLst>
          </p:cNvPr>
          <p:cNvGrpSpPr/>
          <p:nvPr/>
        </p:nvGrpSpPr>
        <p:grpSpPr>
          <a:xfrm>
            <a:off x="873463" y="2060848"/>
            <a:ext cx="8160227" cy="4348467"/>
            <a:chOff x="319627" y="0"/>
            <a:chExt cx="8160227" cy="4348467"/>
          </a:xfrm>
          <a:scene3d>
            <a:camera prst="orthographicFront"/>
            <a:lightRig rig="flat" dir="t"/>
          </a:scene3d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90474A0-FC85-4AD6-87EE-B6D8875DF4A1}"/>
                </a:ext>
              </a:extLst>
            </p:cNvPr>
            <p:cNvSpPr/>
            <p:nvPr/>
          </p:nvSpPr>
          <p:spPr>
            <a:xfrm>
              <a:off x="319627" y="0"/>
              <a:ext cx="7247445" cy="4348467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8D59F52-D430-4656-8997-69DDFE482966}"/>
                </a:ext>
              </a:extLst>
            </p:cNvPr>
            <p:cNvSpPr txBox="1"/>
            <p:nvPr/>
          </p:nvSpPr>
          <p:spPr>
            <a:xfrm>
              <a:off x="319627" y="0"/>
              <a:ext cx="8160227" cy="43484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55131" tIns="372772" rIns="355131" bIns="372772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000" b="1" i="1" kern="1200" dirty="0">
                  <a:latin typeface="VAG Rounded Std Thin" panose="020F0402020204020204" pitchFamily="34" charset="0"/>
                </a:rPr>
                <a:t>Scaffolding</a:t>
              </a:r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000" b="1" i="1" kern="1200" dirty="0">
                  <a:latin typeface="VAG Rounded Std Thin" panose="020F0402020204020204" pitchFamily="34" charset="0"/>
                </a:rPr>
                <a:t>Relaying</a:t>
              </a:r>
              <a:endParaRPr lang="en-US" sz="3000" kern="1200" dirty="0">
                <a:latin typeface="VAG Rounded Std Thin" panose="020F0402020204020204" pitchFamily="34" charset="0"/>
              </a:endParaRPr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000" b="1" i="1" kern="1200" dirty="0">
                  <a:latin typeface="VAG Rounded Std Thin" panose="020F0402020204020204" pitchFamily="34" charset="0"/>
                </a:rPr>
                <a:t>Zoning</a:t>
              </a:r>
              <a:endParaRPr lang="en-US" sz="3000" kern="1200" dirty="0">
                <a:latin typeface="VAG Rounded Std Thin" panose="020F0402020204020204" pitchFamily="34" charset="0"/>
              </a:endParaRPr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000" b="1" i="1" kern="1200" dirty="0">
                  <a:latin typeface="VAG Rounded Std Thin" panose="020F0402020204020204" pitchFamily="34" charset="0"/>
                </a:rPr>
                <a:t>Coaching</a:t>
              </a:r>
              <a:endParaRPr lang="en-US" sz="3000" kern="1200" dirty="0">
                <a:latin typeface="VAG Rounded Std Thin" panose="020F0402020204020204" pitchFamily="34" charset="0"/>
              </a:endParaRPr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000" b="1" i="1" kern="1200" dirty="0">
                  <a:latin typeface="VAG Rounded Std Thin" panose="020F0402020204020204" pitchFamily="34" charset="0"/>
                </a:rPr>
                <a:t>Facilitating</a:t>
              </a:r>
              <a:endParaRPr lang="en-US" sz="3000" kern="1200" dirty="0">
                <a:latin typeface="VAG Rounded Std Thin" panose="020F0402020204020204" pitchFamily="34" charset="0"/>
              </a:endParaRPr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000" b="1" i="1" kern="1200" dirty="0">
                  <a:latin typeface="VAG Rounded Std Thin" panose="020F0402020204020204" pitchFamily="34" charset="0"/>
                </a:rPr>
                <a:t>Supervising</a:t>
              </a:r>
              <a:endParaRPr lang="en-US" sz="3000" kern="1200" dirty="0">
                <a:latin typeface="VAG Rounded Std Thin" panose="020F0402020204020204" pitchFamily="34" charset="0"/>
              </a:endParaRPr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000" b="1" i="1" kern="1200" dirty="0">
                  <a:latin typeface="VAG Rounded Std Thin" panose="020F0402020204020204" pitchFamily="34" charset="0"/>
                </a:rPr>
                <a:t>Safeguarding</a:t>
              </a:r>
              <a:endParaRPr lang="en-US" sz="3000" kern="1200" dirty="0">
                <a:latin typeface="VAG Rounded Std Thin" panose="020F0402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718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C4994C-B9A2-4029-B1FE-342D328D9FC3}"/>
              </a:ext>
            </a:extLst>
          </p:cNvPr>
          <p:cNvSpPr txBox="1"/>
          <p:nvPr/>
        </p:nvSpPr>
        <p:spPr>
          <a:xfrm>
            <a:off x="1403648" y="162880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Any Questions - </a:t>
            </a:r>
          </a:p>
        </p:txBody>
      </p:sp>
    </p:spTree>
    <p:extLst>
      <p:ext uri="{BB962C8B-B14F-4D97-AF65-F5344CB8AC3E}">
        <p14:creationId xmlns:p14="http://schemas.microsoft.com/office/powerpoint/2010/main" val="257080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C4994C-B9A2-4029-B1FE-342D328D9FC3}"/>
              </a:ext>
            </a:extLst>
          </p:cNvPr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GB" sz="44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Prayer – 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endParaRPr lang="en-GB" sz="44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171633-DDFA-4CDD-9544-75BBA8179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908720"/>
            <a:ext cx="4608512" cy="57996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064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C4994C-B9A2-4029-B1FE-342D328D9FC3}"/>
              </a:ext>
            </a:extLst>
          </p:cNvPr>
          <p:cNvSpPr txBox="1"/>
          <p:nvPr/>
        </p:nvSpPr>
        <p:spPr>
          <a:xfrm>
            <a:off x="1403648" y="162880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Questionnaire – 5 minutes</a:t>
            </a:r>
          </a:p>
        </p:txBody>
      </p:sp>
    </p:spTree>
    <p:extLst>
      <p:ext uri="{BB962C8B-B14F-4D97-AF65-F5344CB8AC3E}">
        <p14:creationId xmlns:p14="http://schemas.microsoft.com/office/powerpoint/2010/main" val="320934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AE207F"/>
                </a:solidFill>
              </a:rPr>
              <a:t>The Aim of 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7638"/>
            <a:ext cx="8784976" cy="503569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 your break out rooms discuss the ‘aim of TA’s’ and ‘The TA Role’</a:t>
            </a:r>
          </a:p>
          <a:p>
            <a:r>
              <a:rPr lang="en-GB" dirty="0"/>
              <a:t>Create a sentence that describes the aim of a TA and a list of ways in which they can achieve this!</a:t>
            </a:r>
          </a:p>
          <a:p>
            <a:r>
              <a:rPr lang="en-GB" dirty="0"/>
              <a:t>Consider - Why do they exist? What is the desired outcome? Who are they there for? What is their purpose?</a:t>
            </a:r>
          </a:p>
          <a:p>
            <a:r>
              <a:rPr lang="en-GB" dirty="0"/>
              <a:t>Have a spokesperson to feedback in the main room.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8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C4994C-B9A2-4029-B1FE-342D328D9FC3}"/>
              </a:ext>
            </a:extLst>
          </p:cNvPr>
          <p:cNvSpPr txBox="1"/>
          <p:nvPr/>
        </p:nvSpPr>
        <p:spPr>
          <a:xfrm>
            <a:off x="1403648" y="162880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Feedback from each group</a:t>
            </a:r>
          </a:p>
        </p:txBody>
      </p:sp>
    </p:spTree>
    <p:extLst>
      <p:ext uri="{BB962C8B-B14F-4D97-AF65-F5344CB8AC3E}">
        <p14:creationId xmlns:p14="http://schemas.microsoft.com/office/powerpoint/2010/main" val="114586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AE207F"/>
                </a:solidFill>
              </a:rPr>
              <a:t>The Aim of 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“No matter what level of ability, regardless of whether the child is gifted or talented, has SEN needs or a disability, or is working at aged-related expectations, the effective teaching assistant’s overarching aim is </a:t>
            </a:r>
            <a:r>
              <a:rPr lang="en-GB" b="1" dirty="0">
                <a:solidFill>
                  <a:srgbClr val="AE207F"/>
                </a:solidFill>
              </a:rPr>
              <a:t>to enable a pupil to move from needing assistance to being able to work independently</a:t>
            </a:r>
            <a:r>
              <a:rPr lang="en-GB" dirty="0"/>
              <a:t>.”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54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solidFill>
                  <a:srgbClr val="AE207F"/>
                </a:solidFill>
                <a:latin typeface="VAG Rounded Std Thin" panose="020F0402020204020204" pitchFamily="34" charset="0"/>
              </a:rPr>
              <a:t>The TA Role…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82" y="1830882"/>
            <a:ext cx="8202217" cy="45504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AE207F"/>
                </a:solidFill>
                <a:latin typeface="VAG Rounded Std Thin" panose="020F0402020204020204" pitchFamily="34" charset="0"/>
              </a:rPr>
              <a:t>Their role is to help “Raise standards” by: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>
                <a:latin typeface="VAG Rounded Std Thin" panose="020F0402020204020204" pitchFamily="34" charset="0"/>
              </a:rPr>
              <a:t>Support for the pupil.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>
                <a:latin typeface="VAG Rounded Std Thin" panose="020F0402020204020204" pitchFamily="34" charset="0"/>
              </a:rPr>
              <a:t> Support for the teacher.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>
                <a:latin typeface="VAG Rounded Std Thin" panose="020F0402020204020204" pitchFamily="34" charset="0"/>
              </a:rPr>
              <a:t>Support for the curriculum.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>
                <a:latin typeface="VAG Rounded Std Thin" panose="020F0402020204020204" pitchFamily="34" charset="0"/>
              </a:rPr>
              <a:t>Support for the school.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AE207F"/>
                </a:solidFill>
                <a:latin typeface="VAG Rounded Std Thin" panose="020F0402020204020204" pitchFamily="34" charset="0"/>
              </a:rPr>
              <a:t>Support staff can help to: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VAG Rounded Std Thin" panose="020F0402020204020204" pitchFamily="34" charset="0"/>
              </a:rPr>
              <a:t>Raise the performance of individual pupils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VAG Rounded Std Thin" panose="020F0402020204020204" pitchFamily="34" charset="0"/>
              </a:rPr>
              <a:t>Provide coping strategies for pupils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VAG Rounded Std Thin" panose="020F0402020204020204" pitchFamily="34" charset="0"/>
              </a:rPr>
              <a:t>Assist in management of pupils behaviour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VAG Rounded Std Thin" panose="020F0402020204020204" pitchFamily="34" charset="0"/>
              </a:rPr>
              <a:t>Promote pupils’ independence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VAG Rounded Std Thin" panose="020F0402020204020204" pitchFamily="34" charset="0"/>
              </a:rPr>
              <a:t>Support the development of differentiated curricular approaches to meet the diversity of pupils’ learning needs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55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6512" y="274638"/>
            <a:ext cx="9289032" cy="114300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AE207F"/>
                </a:solidFill>
              </a:rPr>
              <a:t>Some Science:</a:t>
            </a:r>
            <a:br>
              <a:rPr lang="en-GB" sz="3200" dirty="0">
                <a:solidFill>
                  <a:srgbClr val="AE207F"/>
                </a:solidFill>
              </a:rPr>
            </a:br>
            <a:r>
              <a:rPr lang="en-GB" sz="3200" dirty="0">
                <a:solidFill>
                  <a:srgbClr val="AE207F"/>
                </a:solidFill>
              </a:rPr>
              <a:t>Vygotsky’s theory!</a:t>
            </a:r>
            <a:br>
              <a:rPr lang="en-GB" sz="3200" dirty="0">
                <a:solidFill>
                  <a:srgbClr val="AE207F"/>
                </a:solidFill>
              </a:rPr>
            </a:br>
            <a:r>
              <a:rPr lang="en-GB" sz="3200" dirty="0">
                <a:solidFill>
                  <a:srgbClr val="AE207F"/>
                </a:solidFill>
              </a:rPr>
              <a:t>Particularly true with SEN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355977" y="1628800"/>
            <a:ext cx="4330824" cy="475252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Vygotsky (1896 -1934)describes the area between a child’s level of independent performance and what they can only do with support is the ‘Zone of Proximal Development’ (ZPD)</a:t>
            </a:r>
          </a:p>
          <a:p>
            <a:r>
              <a:rPr lang="en-GB" dirty="0"/>
              <a:t>We should always aim to work within a child’s ZPD as in the diagram</a:t>
            </a:r>
          </a:p>
          <a:p>
            <a:r>
              <a:rPr lang="en-GB" dirty="0"/>
              <a:t>If you work within the area that the learner cannot do the child will become frustrated, confused and disaffected with learning. Behaviour issues may become an issue.</a:t>
            </a:r>
          </a:p>
          <a:p>
            <a:endParaRPr lang="en-GB" dirty="0"/>
          </a:p>
        </p:txBody>
      </p:sp>
      <p:pic>
        <p:nvPicPr>
          <p:cNvPr id="9" name="Content Placeholder 8" descr="http://upload.wikimedia.org/wikipedia/commons/thumb/9/92/Zone_of_proximal_development.svg/220px-Zone_of_proximal_development.svg.pn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48" y="2132856"/>
            <a:ext cx="4572000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44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AE207F"/>
                </a:solidFill>
                <a:latin typeface="VAG Rounded Std Thin" panose="020F0402020204020204" pitchFamily="34" charset="0"/>
              </a:rPr>
              <a:t>Teachers/TAs as Class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83" y="1852653"/>
            <a:ext cx="8335889" cy="4456667"/>
          </a:xfrm>
        </p:spPr>
        <p:txBody>
          <a:bodyPr>
            <a:normAutofit/>
          </a:bodyPr>
          <a:lstStyle/>
          <a:p>
            <a:r>
              <a:rPr lang="en-US" dirty="0"/>
              <a:t>In your breakout rooms, discuss ‘How can we as teachers work with TAs to carry out their role effectively?’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Make a list and be ready to feedback one of them to the whole group.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1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WA 2014 template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6th June 2017 Assembly.pptx" id="{6E99AC41-495F-4355-863A-403AE055A3BA}" vid="{6545A3B6-29C6-42F3-B2A9-FE56DD48CA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26th June 2017 Assembly.pptx</Template>
  <TotalTime>1490</TotalTime>
  <Words>953</Words>
  <Application>Microsoft Office PowerPoint</Application>
  <PresentationFormat>On-screen Show (4:3)</PresentationFormat>
  <Paragraphs>65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Comic Sans MS</vt:lpstr>
      <vt:lpstr>VAG Rounded Std Thin</vt:lpstr>
      <vt:lpstr>Wingdings</vt:lpstr>
      <vt:lpstr>LWA 2014 template purple</vt:lpstr>
      <vt:lpstr>Amazing TAs! How to get the best out of having a Teaching Assistant </vt:lpstr>
      <vt:lpstr>PowerPoint Presentation</vt:lpstr>
      <vt:lpstr>PowerPoint Presentation</vt:lpstr>
      <vt:lpstr>The Aim of TAs</vt:lpstr>
      <vt:lpstr>PowerPoint Presentation</vt:lpstr>
      <vt:lpstr>The Aim of TAs</vt:lpstr>
      <vt:lpstr>The TA Role…</vt:lpstr>
      <vt:lpstr>Some Science: Vygotsky’s theory! Particularly true with SEN</vt:lpstr>
      <vt:lpstr>Teachers/TAs as Class Teams</vt:lpstr>
      <vt:lpstr>PowerPoint Presentation</vt:lpstr>
      <vt:lpstr>Teachers/TAs as Class Teams</vt:lpstr>
      <vt:lpstr>PowerPoint Presentation</vt:lpstr>
      <vt:lpstr>PowerPoint Presentation</vt:lpstr>
      <vt:lpstr>Education Endowment Foundation https://educationendowmentfoundation.org.uk/education-evidence/guidance-reports/send </vt:lpstr>
      <vt:lpstr>EEF Recommendations</vt:lpstr>
      <vt:lpstr>PowerPoint Presentation</vt:lpstr>
      <vt:lpstr>PowerPoint Presentation</vt:lpstr>
    </vt:vector>
  </TitlesOfParts>
  <Company>Leeds East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your  Year 7 Assembly 26th June 2017</dc:title>
  <dc:creator>Janie Jennings</dc:creator>
  <cp:lastModifiedBy>Colton, Karen</cp:lastModifiedBy>
  <cp:revision>128</cp:revision>
  <cp:lastPrinted>2017-09-25T14:26:42Z</cp:lastPrinted>
  <dcterms:created xsi:type="dcterms:W3CDTF">2017-09-13T15:11:14Z</dcterms:created>
  <dcterms:modified xsi:type="dcterms:W3CDTF">2021-10-13T13:05:50Z</dcterms:modified>
</cp:coreProperties>
</file>