
<file path=[Content_Types].xml><?xml version="1.0" encoding="utf-8"?>
<Types xmlns="http://schemas.openxmlformats.org/package/2006/content-types">
  <Default Extension="gif" ContentType="image/gif"/>
  <Default Extension="gif&amp;ehk=iXvSrDZiAdXXnMfmi4tbqA&amp;r=0&amp;pid=OfficeInsert" ContentType="image/gif"/>
  <Default Extension="jpeg" ContentType="image/jpeg"/>
  <Default Extension="jpg" ContentType="image/jpeg"/>
  <Default Extension="png" ContentType="image/png"/>
  <Default Extension="png&amp;ehk=nPP2UsoVPZvtU9Cu"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316" r:id="rId6"/>
    <p:sldId id="312" r:id="rId7"/>
    <p:sldId id="313" r:id="rId8"/>
    <p:sldId id="319" r:id="rId9"/>
    <p:sldId id="314" r:id="rId10"/>
    <p:sldId id="261" r:id="rId11"/>
    <p:sldId id="305" r:id="rId12"/>
    <p:sldId id="317" r:id="rId13"/>
    <p:sldId id="262" r:id="rId14"/>
    <p:sldId id="263" r:id="rId15"/>
    <p:sldId id="264" r:id="rId16"/>
    <p:sldId id="265" r:id="rId17"/>
    <p:sldId id="266" r:id="rId18"/>
    <p:sldId id="267" r:id="rId19"/>
    <p:sldId id="318" r:id="rId20"/>
    <p:sldId id="307" r:id="rId21"/>
    <p:sldId id="308" r:id="rId22"/>
    <p:sldId id="306" r:id="rId23"/>
    <p:sldId id="270"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AE207F"/>
    <a:srgbClr val="B11D55"/>
    <a:srgbClr val="B51B52"/>
    <a:srgbClr val="60C6DA"/>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A5379F-A630-4C6E-9109-2E624C952982}" v="8" dt="2022-02-09T14:45:52.527"/>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74" autoAdjust="0"/>
    <p:restoredTop sz="94660"/>
  </p:normalViewPr>
  <p:slideViewPr>
    <p:cSldViewPr>
      <p:cViewPr varScale="1">
        <p:scale>
          <a:sx n="67" d="100"/>
          <a:sy n="67" d="100"/>
        </p:scale>
        <p:origin x="1096" y="44"/>
      </p:cViewPr>
      <p:guideLst>
        <p:guide orient="horz" pos="2160"/>
        <p:guide pos="2880"/>
      </p:guideLst>
    </p:cSldViewPr>
  </p:slideViewPr>
  <p:notesTextViewPr>
    <p:cViewPr>
      <p:scale>
        <a:sx n="3" d="2"/>
        <a:sy n="3" d="2"/>
      </p:scale>
      <p:origin x="0" y="0"/>
    </p:cViewPr>
  </p:notesTextViewPr>
  <p:notesViewPr>
    <p:cSldViewPr>
      <p:cViewPr varScale="1">
        <p:scale>
          <a:sx n="89" d="100"/>
          <a:sy n="89" d="100"/>
        </p:scale>
        <p:origin x="-3846"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ton, Karen" userId="S::karen.colton@holytrinity.academy::d97c8ae5-1e5e-4829-a742-8b37fa01cc6e" providerId="AD" clId="Web-{BEBF8B01-E764-3ECA-5568-522B56BAEB1E}"/>
    <pc:docChg chg="modSld">
      <pc:chgData name="Colton, Karen" userId="S::karen.colton@holytrinity.academy::d97c8ae5-1e5e-4829-a742-8b37fa01cc6e" providerId="AD" clId="Web-{BEBF8B01-E764-3ECA-5568-522B56BAEB1E}" dt="2022-02-09T14:17:43.243" v="20" actId="20577"/>
      <pc:docMkLst>
        <pc:docMk/>
      </pc:docMkLst>
      <pc:sldChg chg="modSp">
        <pc:chgData name="Colton, Karen" userId="S::karen.colton@holytrinity.academy::d97c8ae5-1e5e-4829-a742-8b37fa01cc6e" providerId="AD" clId="Web-{BEBF8B01-E764-3ECA-5568-522B56BAEB1E}" dt="2022-02-09T14:17:43.243" v="20" actId="20577"/>
        <pc:sldMkLst>
          <pc:docMk/>
          <pc:sldMk cId="2522194361" sldId="305"/>
        </pc:sldMkLst>
        <pc:spChg chg="mod">
          <ac:chgData name="Colton, Karen" userId="S::karen.colton@holytrinity.academy::d97c8ae5-1e5e-4829-a742-8b37fa01cc6e" providerId="AD" clId="Web-{BEBF8B01-E764-3ECA-5568-522B56BAEB1E}" dt="2022-02-09T14:17:43.243" v="20" actId="20577"/>
          <ac:spMkLst>
            <pc:docMk/>
            <pc:sldMk cId="2522194361" sldId="305"/>
            <ac:spMk id="6" creationId="{161C265A-B4D1-42A0-AA71-8C73FB9FB907}"/>
          </ac:spMkLst>
        </pc:spChg>
      </pc:sldChg>
    </pc:docChg>
  </pc:docChgLst>
  <pc:docChgLst>
    <pc:chgData name="Colton, Karen" userId="d97c8ae5-1e5e-4829-a742-8b37fa01cc6e" providerId="ADAL" clId="{ADA5379F-A630-4C6E-9109-2E624C952982}"/>
    <pc:docChg chg="undo custSel addSld delSld modSld">
      <pc:chgData name="Colton, Karen" userId="d97c8ae5-1e5e-4829-a742-8b37fa01cc6e" providerId="ADAL" clId="{ADA5379F-A630-4C6E-9109-2E624C952982}" dt="2022-04-26T09:16:29.258" v="119" actId="47"/>
      <pc:docMkLst>
        <pc:docMk/>
      </pc:docMkLst>
      <pc:sldChg chg="addSp delSp mod addAnim delAnim">
        <pc:chgData name="Colton, Karen" userId="d97c8ae5-1e5e-4829-a742-8b37fa01cc6e" providerId="ADAL" clId="{ADA5379F-A630-4C6E-9109-2E624C952982}" dt="2022-04-26T09:15:51.858" v="117" actId="478"/>
        <pc:sldMkLst>
          <pc:docMk/>
          <pc:sldMk cId="2522194361" sldId="305"/>
        </pc:sldMkLst>
        <pc:spChg chg="add del">
          <ac:chgData name="Colton, Karen" userId="d97c8ae5-1e5e-4829-a742-8b37fa01cc6e" providerId="ADAL" clId="{ADA5379F-A630-4C6E-9109-2E624C952982}" dt="2022-04-26T09:15:51.858" v="117" actId="478"/>
          <ac:spMkLst>
            <pc:docMk/>
            <pc:sldMk cId="2522194361" sldId="305"/>
            <ac:spMk id="5" creationId="{B1162881-0783-4859-848F-D67EA3609B9E}"/>
          </ac:spMkLst>
        </pc:spChg>
      </pc:sldChg>
      <pc:sldChg chg="delSp mod">
        <pc:chgData name="Colton, Karen" userId="d97c8ae5-1e5e-4829-a742-8b37fa01cc6e" providerId="ADAL" clId="{ADA5379F-A630-4C6E-9109-2E624C952982}" dt="2022-04-26T09:15:56.840" v="118" actId="478"/>
        <pc:sldMkLst>
          <pc:docMk/>
          <pc:sldMk cId="93882667" sldId="317"/>
        </pc:sldMkLst>
        <pc:spChg chg="del">
          <ac:chgData name="Colton, Karen" userId="d97c8ae5-1e5e-4829-a742-8b37fa01cc6e" providerId="ADAL" clId="{ADA5379F-A630-4C6E-9109-2E624C952982}" dt="2022-04-26T09:15:56.840" v="118" actId="478"/>
          <ac:spMkLst>
            <pc:docMk/>
            <pc:sldMk cId="93882667" sldId="317"/>
            <ac:spMk id="5" creationId="{B1162881-0783-4859-848F-D67EA3609B9E}"/>
          </ac:spMkLst>
        </pc:spChg>
      </pc:sldChg>
      <pc:sldChg chg="modSp mod">
        <pc:chgData name="Colton, Karen" userId="d97c8ae5-1e5e-4829-a742-8b37fa01cc6e" providerId="ADAL" clId="{ADA5379F-A630-4C6E-9109-2E624C952982}" dt="2022-02-09T14:31:19.222" v="86" actId="20577"/>
        <pc:sldMkLst>
          <pc:docMk/>
          <pc:sldMk cId="1268505635" sldId="319"/>
        </pc:sldMkLst>
        <pc:spChg chg="mod">
          <ac:chgData name="Colton, Karen" userId="d97c8ae5-1e5e-4829-a742-8b37fa01cc6e" providerId="ADAL" clId="{ADA5379F-A630-4C6E-9109-2E624C952982}" dt="2022-02-09T14:31:19.222" v="86" actId="20577"/>
          <ac:spMkLst>
            <pc:docMk/>
            <pc:sldMk cId="1268505635" sldId="319"/>
            <ac:spMk id="3" creationId="{0DB7BCA8-544F-4F34-AFAD-4E9BB63B0DED}"/>
          </ac:spMkLst>
        </pc:spChg>
      </pc:sldChg>
      <pc:sldChg chg="addSp modSp new del mod">
        <pc:chgData name="Colton, Karen" userId="d97c8ae5-1e5e-4829-a742-8b37fa01cc6e" providerId="ADAL" clId="{ADA5379F-A630-4C6E-9109-2E624C952982}" dt="2022-04-26T09:16:29.258" v="119" actId="47"/>
        <pc:sldMkLst>
          <pc:docMk/>
          <pc:sldMk cId="1730664834" sldId="320"/>
        </pc:sldMkLst>
        <pc:picChg chg="add mod">
          <ac:chgData name="Colton, Karen" userId="d97c8ae5-1e5e-4829-a742-8b37fa01cc6e" providerId="ADAL" clId="{ADA5379F-A630-4C6E-9109-2E624C952982}" dt="2022-02-09T14:44:53.570" v="101" actId="1076"/>
          <ac:picMkLst>
            <pc:docMk/>
            <pc:sldMk cId="1730664834" sldId="320"/>
            <ac:picMk id="3" creationId="{C608A255-5C7D-47C3-A949-36CF480A7C99}"/>
          </ac:picMkLst>
        </pc:picChg>
        <pc:picChg chg="add mod">
          <ac:chgData name="Colton, Karen" userId="d97c8ae5-1e5e-4829-a742-8b37fa01cc6e" providerId="ADAL" clId="{ADA5379F-A630-4C6E-9109-2E624C952982}" dt="2022-02-09T14:45:00.693" v="104" actId="1076"/>
          <ac:picMkLst>
            <pc:docMk/>
            <pc:sldMk cId="1730664834" sldId="320"/>
            <ac:picMk id="4" creationId="{37E74B08-5109-4E53-9B8B-D421FBFBA178}"/>
          </ac:picMkLst>
        </pc:picChg>
        <pc:picChg chg="add mod">
          <ac:chgData name="Colton, Karen" userId="d97c8ae5-1e5e-4829-a742-8b37fa01cc6e" providerId="ADAL" clId="{ADA5379F-A630-4C6E-9109-2E624C952982}" dt="2022-02-09T14:45:30.789" v="110" actId="14100"/>
          <ac:picMkLst>
            <pc:docMk/>
            <pc:sldMk cId="1730664834" sldId="320"/>
            <ac:picMk id="5" creationId="{2F2F6AB4-80DD-4E20-B1A0-7D0D6483D083}"/>
          </ac:picMkLst>
        </pc:picChg>
        <pc:picChg chg="add mod">
          <ac:chgData name="Colton, Karen" userId="d97c8ae5-1e5e-4829-a742-8b37fa01cc6e" providerId="ADAL" clId="{ADA5379F-A630-4C6E-9109-2E624C952982}" dt="2022-02-09T14:46:02.098" v="115" actId="1076"/>
          <ac:picMkLst>
            <pc:docMk/>
            <pc:sldMk cId="1730664834" sldId="320"/>
            <ac:picMk id="6" creationId="{E54627C4-D7BD-4502-B613-A6855EAAE2A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B99096-5004-4A9E-8C6D-6653EDED7B40}" type="doc">
      <dgm:prSet loTypeId="urn:microsoft.com/office/officeart/2016/7/layout/RepeatingBendingProcessNew" loCatId="process" qsTypeId="urn:microsoft.com/office/officeart/2005/8/quickstyle/simple3" qsCatId="simple" csTypeId="urn:microsoft.com/office/officeart/2005/8/colors/colorful3" csCatId="colorful" phldr="1"/>
      <dgm:spPr/>
      <dgm:t>
        <a:bodyPr/>
        <a:lstStyle/>
        <a:p>
          <a:endParaRPr lang="en-US"/>
        </a:p>
      </dgm:t>
    </dgm:pt>
    <dgm:pt modelId="{D97A03FA-94C3-450C-8494-9B759DF9D1A7}">
      <dgm:prSet/>
      <dgm:spPr/>
      <dgm:t>
        <a:bodyPr/>
        <a:lstStyle/>
        <a:p>
          <a:r>
            <a:rPr lang="en-US" dirty="0">
              <a:latin typeface="VAG Rounded Std Thin" panose="020F0402020204020204" pitchFamily="34" charset="0"/>
            </a:rPr>
            <a:t>Supporting learning by:</a:t>
          </a:r>
        </a:p>
      </dgm:t>
    </dgm:pt>
    <dgm:pt modelId="{95EB2D60-0A00-4477-9A93-3D560A4323BD}" type="parTrans" cxnId="{2FD01EA3-99FD-4573-B92B-A32D0A6485F0}">
      <dgm:prSet/>
      <dgm:spPr/>
      <dgm:t>
        <a:bodyPr/>
        <a:lstStyle/>
        <a:p>
          <a:endParaRPr lang="en-US"/>
        </a:p>
      </dgm:t>
    </dgm:pt>
    <dgm:pt modelId="{7A47A0C6-3590-4B8D-BDFE-A66FE0B77912}" type="sibTrans" cxnId="{2FD01EA3-99FD-4573-B92B-A32D0A6485F0}">
      <dgm:prSet/>
      <dgm:spPr/>
      <dgm:t>
        <a:bodyPr/>
        <a:lstStyle/>
        <a:p>
          <a:endParaRPr lang="en-US"/>
        </a:p>
      </dgm:t>
    </dgm:pt>
    <dgm:pt modelId="{A2BA725F-27CC-442C-BF5E-4E9193DC7448}">
      <dgm:prSet/>
      <dgm:spPr/>
      <dgm:t>
        <a:bodyPr/>
        <a:lstStyle/>
        <a:p>
          <a:r>
            <a:rPr lang="en-US" b="1" i="1" dirty="0">
              <a:latin typeface="VAG Rounded Std Thin" panose="020F0402020204020204" pitchFamily="34" charset="0"/>
            </a:rPr>
            <a:t>Supervising</a:t>
          </a:r>
          <a:endParaRPr lang="en-US" dirty="0">
            <a:latin typeface="VAG Rounded Std Thin" panose="020F0402020204020204" pitchFamily="34" charset="0"/>
          </a:endParaRPr>
        </a:p>
      </dgm:t>
    </dgm:pt>
    <dgm:pt modelId="{738646BB-778B-41AA-9B0B-D3FC7DB43F34}" type="parTrans" cxnId="{05A22360-C1A9-492C-91AD-368003B6F5E3}">
      <dgm:prSet/>
      <dgm:spPr/>
      <dgm:t>
        <a:bodyPr/>
        <a:lstStyle/>
        <a:p>
          <a:endParaRPr lang="en-US"/>
        </a:p>
      </dgm:t>
    </dgm:pt>
    <dgm:pt modelId="{836876DC-37AB-4059-949C-8945A0915A8C}" type="sibTrans" cxnId="{05A22360-C1A9-492C-91AD-368003B6F5E3}">
      <dgm:prSet/>
      <dgm:spPr/>
      <dgm:t>
        <a:bodyPr/>
        <a:lstStyle/>
        <a:p>
          <a:endParaRPr lang="en-US"/>
        </a:p>
      </dgm:t>
    </dgm:pt>
    <dgm:pt modelId="{682BBD3A-C5CD-4E7D-9511-A135A010304C}">
      <dgm:prSet/>
      <dgm:spPr/>
      <dgm:t>
        <a:bodyPr/>
        <a:lstStyle/>
        <a:p>
          <a:r>
            <a:rPr lang="en-US" b="1" i="1" dirty="0">
              <a:latin typeface="VAG Rounded Std Thin" panose="020F0402020204020204" pitchFamily="34" charset="0"/>
            </a:rPr>
            <a:t>Safeguarding</a:t>
          </a:r>
          <a:endParaRPr lang="en-US" dirty="0">
            <a:latin typeface="VAG Rounded Std Thin" panose="020F0402020204020204" pitchFamily="34" charset="0"/>
          </a:endParaRPr>
        </a:p>
      </dgm:t>
    </dgm:pt>
    <dgm:pt modelId="{998F723B-FE1F-4CB1-99BF-35A27423C942}" type="parTrans" cxnId="{67E972CC-07A2-4578-9702-BF6F4AEE313B}">
      <dgm:prSet/>
      <dgm:spPr/>
      <dgm:t>
        <a:bodyPr/>
        <a:lstStyle/>
        <a:p>
          <a:endParaRPr lang="en-US"/>
        </a:p>
      </dgm:t>
    </dgm:pt>
    <dgm:pt modelId="{C58B833D-245A-43DA-AFC9-0283E123226B}" type="sibTrans" cxnId="{67E972CC-07A2-4578-9702-BF6F4AEE313B}">
      <dgm:prSet/>
      <dgm:spPr/>
      <dgm:t>
        <a:bodyPr/>
        <a:lstStyle/>
        <a:p>
          <a:endParaRPr lang="en-US"/>
        </a:p>
      </dgm:t>
    </dgm:pt>
    <dgm:pt modelId="{A50F07B5-1693-4518-8B33-869ADB0B6488}">
      <dgm:prSet/>
      <dgm:spPr/>
      <dgm:t>
        <a:bodyPr/>
        <a:lstStyle/>
        <a:p>
          <a:r>
            <a:rPr lang="en-US" b="1" i="1" dirty="0">
              <a:latin typeface="VAG Rounded Std Thin" panose="020F0402020204020204" pitchFamily="34" charset="0"/>
            </a:rPr>
            <a:t>Zoning</a:t>
          </a:r>
          <a:endParaRPr lang="en-US" dirty="0">
            <a:latin typeface="VAG Rounded Std Thin" panose="020F0402020204020204" pitchFamily="34" charset="0"/>
          </a:endParaRPr>
        </a:p>
      </dgm:t>
    </dgm:pt>
    <dgm:pt modelId="{4569A479-C400-4FE9-A982-44A67C14DAED}" type="parTrans" cxnId="{33296E5E-5B0A-4FBF-9AEB-EE98591943AB}">
      <dgm:prSet/>
      <dgm:spPr/>
      <dgm:t>
        <a:bodyPr/>
        <a:lstStyle/>
        <a:p>
          <a:endParaRPr lang="en-US"/>
        </a:p>
      </dgm:t>
    </dgm:pt>
    <dgm:pt modelId="{19915B27-33E6-4A37-B72E-160BF05A41E1}" type="sibTrans" cxnId="{33296E5E-5B0A-4FBF-9AEB-EE98591943AB}">
      <dgm:prSet/>
      <dgm:spPr/>
      <dgm:t>
        <a:bodyPr/>
        <a:lstStyle/>
        <a:p>
          <a:endParaRPr lang="en-US"/>
        </a:p>
      </dgm:t>
    </dgm:pt>
    <dgm:pt modelId="{59FF5B15-EAF6-4F7C-A01F-A7B2704C6735}">
      <dgm:prSet/>
      <dgm:spPr/>
      <dgm:t>
        <a:bodyPr/>
        <a:lstStyle/>
        <a:p>
          <a:r>
            <a:rPr lang="en-US" b="1" i="1" dirty="0">
              <a:latin typeface="VAG Rounded Std Thin" panose="020F0402020204020204" pitchFamily="34" charset="0"/>
            </a:rPr>
            <a:t>Coaching</a:t>
          </a:r>
          <a:endParaRPr lang="en-US" dirty="0">
            <a:latin typeface="VAG Rounded Std Thin" panose="020F0402020204020204" pitchFamily="34" charset="0"/>
          </a:endParaRPr>
        </a:p>
      </dgm:t>
    </dgm:pt>
    <dgm:pt modelId="{009DE616-0EF6-42D0-A854-2E26795BAE01}" type="parTrans" cxnId="{A5EF0D0C-F2BF-4B4B-8F30-CDE80EAEE8B1}">
      <dgm:prSet/>
      <dgm:spPr/>
      <dgm:t>
        <a:bodyPr/>
        <a:lstStyle/>
        <a:p>
          <a:endParaRPr lang="en-US"/>
        </a:p>
      </dgm:t>
    </dgm:pt>
    <dgm:pt modelId="{B2FE8CB3-2820-4D36-BD3B-D3CF2BC8C839}" type="sibTrans" cxnId="{A5EF0D0C-F2BF-4B4B-8F30-CDE80EAEE8B1}">
      <dgm:prSet/>
      <dgm:spPr/>
      <dgm:t>
        <a:bodyPr/>
        <a:lstStyle/>
        <a:p>
          <a:endParaRPr lang="en-US"/>
        </a:p>
      </dgm:t>
    </dgm:pt>
    <dgm:pt modelId="{57B49999-06F4-401C-A6B8-4CD5183F0B45}">
      <dgm:prSet/>
      <dgm:spPr/>
      <dgm:t>
        <a:bodyPr/>
        <a:lstStyle/>
        <a:p>
          <a:r>
            <a:rPr lang="en-US" b="1" i="1" dirty="0">
              <a:latin typeface="VAG Rounded Std Thin" panose="020F0402020204020204" pitchFamily="34" charset="0"/>
            </a:rPr>
            <a:t>Facilitating</a:t>
          </a:r>
          <a:endParaRPr lang="en-US" dirty="0">
            <a:latin typeface="VAG Rounded Std Thin" panose="020F0402020204020204" pitchFamily="34" charset="0"/>
          </a:endParaRPr>
        </a:p>
      </dgm:t>
    </dgm:pt>
    <dgm:pt modelId="{4A0000E6-DD4C-4E5E-854D-CC82AB7F07EB}" type="parTrans" cxnId="{A9197787-7B8B-4358-91FF-D3BED7154061}">
      <dgm:prSet/>
      <dgm:spPr/>
      <dgm:t>
        <a:bodyPr/>
        <a:lstStyle/>
        <a:p>
          <a:endParaRPr lang="en-US"/>
        </a:p>
      </dgm:t>
    </dgm:pt>
    <dgm:pt modelId="{B6ACA5E3-6C36-44A1-A41F-D4A973C55F91}" type="sibTrans" cxnId="{A9197787-7B8B-4358-91FF-D3BED7154061}">
      <dgm:prSet/>
      <dgm:spPr/>
      <dgm:t>
        <a:bodyPr/>
        <a:lstStyle/>
        <a:p>
          <a:endParaRPr lang="en-US"/>
        </a:p>
      </dgm:t>
    </dgm:pt>
    <dgm:pt modelId="{1BE813BD-46D3-4C3C-A015-2B2792FC794A}">
      <dgm:prSet/>
      <dgm:spPr/>
      <dgm:t>
        <a:bodyPr/>
        <a:lstStyle/>
        <a:p>
          <a:r>
            <a:rPr lang="en-US" b="1" i="1" dirty="0">
              <a:latin typeface="VAG Rounded Std Thin" panose="020F0402020204020204" pitchFamily="34" charset="0"/>
            </a:rPr>
            <a:t>Relaying</a:t>
          </a:r>
          <a:endParaRPr lang="en-US" dirty="0">
            <a:latin typeface="VAG Rounded Std Thin" panose="020F0402020204020204" pitchFamily="34" charset="0"/>
          </a:endParaRPr>
        </a:p>
      </dgm:t>
    </dgm:pt>
    <dgm:pt modelId="{76D623D0-5138-4992-934B-369E56AA9B37}" type="sibTrans" cxnId="{15B53E97-E247-4AB6-9540-3AC58216D12F}">
      <dgm:prSet/>
      <dgm:spPr/>
      <dgm:t>
        <a:bodyPr/>
        <a:lstStyle/>
        <a:p>
          <a:endParaRPr lang="en-US"/>
        </a:p>
      </dgm:t>
    </dgm:pt>
    <dgm:pt modelId="{7585A82B-1EE2-45B2-8F0A-004A58BCD04B}" type="parTrans" cxnId="{15B53E97-E247-4AB6-9540-3AC58216D12F}">
      <dgm:prSet/>
      <dgm:spPr/>
      <dgm:t>
        <a:bodyPr/>
        <a:lstStyle/>
        <a:p>
          <a:endParaRPr lang="en-US"/>
        </a:p>
      </dgm:t>
    </dgm:pt>
    <dgm:pt modelId="{2B2B5DD7-E752-4363-A937-112679D04DA4}" type="pres">
      <dgm:prSet presAssocID="{7CB99096-5004-4A9E-8C6D-6653EDED7B40}" presName="Name0" presStyleCnt="0">
        <dgm:presLayoutVars>
          <dgm:dir/>
          <dgm:resizeHandles val="exact"/>
        </dgm:presLayoutVars>
      </dgm:prSet>
      <dgm:spPr/>
    </dgm:pt>
    <dgm:pt modelId="{9864BD74-3CBC-4BA6-A2C8-8602A9BBC9D8}" type="pres">
      <dgm:prSet presAssocID="{D97A03FA-94C3-450C-8494-9B759DF9D1A7}" presName="node" presStyleLbl="node1" presStyleIdx="0" presStyleCnt="1" custLinFactNeighborY="-895">
        <dgm:presLayoutVars>
          <dgm:bulletEnabled val="1"/>
        </dgm:presLayoutVars>
      </dgm:prSet>
      <dgm:spPr/>
    </dgm:pt>
  </dgm:ptLst>
  <dgm:cxnLst>
    <dgm:cxn modelId="{3311B806-0C67-4EBD-A430-6CDA788DBFAF}" type="presOf" srcId="{1BE813BD-46D3-4C3C-A015-2B2792FC794A}" destId="{9864BD74-3CBC-4BA6-A2C8-8602A9BBC9D8}" srcOrd="0" destOrd="1" presId="urn:microsoft.com/office/officeart/2016/7/layout/RepeatingBendingProcessNew"/>
    <dgm:cxn modelId="{A5EF0D0C-F2BF-4B4B-8F30-CDE80EAEE8B1}" srcId="{D97A03FA-94C3-450C-8494-9B759DF9D1A7}" destId="{59FF5B15-EAF6-4F7C-A01F-A7B2704C6735}" srcOrd="2" destOrd="0" parTransId="{009DE616-0EF6-42D0-A854-2E26795BAE01}" sibTransId="{B2FE8CB3-2820-4D36-BD3B-D3CF2BC8C839}"/>
    <dgm:cxn modelId="{AF95DD21-1FD9-4D09-BC75-E931CAA39E58}" type="presOf" srcId="{D97A03FA-94C3-450C-8494-9B759DF9D1A7}" destId="{9864BD74-3CBC-4BA6-A2C8-8602A9BBC9D8}" srcOrd="0" destOrd="0" presId="urn:microsoft.com/office/officeart/2016/7/layout/RepeatingBendingProcessNew"/>
    <dgm:cxn modelId="{33296E5E-5B0A-4FBF-9AEB-EE98591943AB}" srcId="{D97A03FA-94C3-450C-8494-9B759DF9D1A7}" destId="{A50F07B5-1693-4518-8B33-869ADB0B6488}" srcOrd="1" destOrd="0" parTransId="{4569A479-C400-4FE9-A982-44A67C14DAED}" sibTransId="{19915B27-33E6-4A37-B72E-160BF05A41E1}"/>
    <dgm:cxn modelId="{05A22360-C1A9-492C-91AD-368003B6F5E3}" srcId="{D97A03FA-94C3-450C-8494-9B759DF9D1A7}" destId="{A2BA725F-27CC-442C-BF5E-4E9193DC7448}" srcOrd="4" destOrd="0" parTransId="{738646BB-778B-41AA-9B0B-D3FC7DB43F34}" sibTransId="{836876DC-37AB-4059-949C-8945A0915A8C}"/>
    <dgm:cxn modelId="{70423553-5A2E-47C4-8AA2-22434AA303E6}" type="presOf" srcId="{59FF5B15-EAF6-4F7C-A01F-A7B2704C6735}" destId="{9864BD74-3CBC-4BA6-A2C8-8602A9BBC9D8}" srcOrd="0" destOrd="3" presId="urn:microsoft.com/office/officeart/2016/7/layout/RepeatingBendingProcessNew"/>
    <dgm:cxn modelId="{5734EC56-20E1-47B5-8534-2C64A1DC9D82}" type="presOf" srcId="{A2BA725F-27CC-442C-BF5E-4E9193DC7448}" destId="{9864BD74-3CBC-4BA6-A2C8-8602A9BBC9D8}" srcOrd="0" destOrd="5" presId="urn:microsoft.com/office/officeart/2016/7/layout/RepeatingBendingProcessNew"/>
    <dgm:cxn modelId="{C4EC7A81-702F-465F-8EEB-89A02E8B6584}" type="presOf" srcId="{A50F07B5-1693-4518-8B33-869ADB0B6488}" destId="{9864BD74-3CBC-4BA6-A2C8-8602A9BBC9D8}" srcOrd="0" destOrd="2" presId="urn:microsoft.com/office/officeart/2016/7/layout/RepeatingBendingProcessNew"/>
    <dgm:cxn modelId="{A9197787-7B8B-4358-91FF-D3BED7154061}" srcId="{D97A03FA-94C3-450C-8494-9B759DF9D1A7}" destId="{57B49999-06F4-401C-A6B8-4CD5183F0B45}" srcOrd="3" destOrd="0" parTransId="{4A0000E6-DD4C-4E5E-854D-CC82AB7F07EB}" sibTransId="{B6ACA5E3-6C36-44A1-A41F-D4A973C55F91}"/>
    <dgm:cxn modelId="{15B53E97-E247-4AB6-9540-3AC58216D12F}" srcId="{D97A03FA-94C3-450C-8494-9B759DF9D1A7}" destId="{1BE813BD-46D3-4C3C-A015-2B2792FC794A}" srcOrd="0" destOrd="0" parTransId="{7585A82B-1EE2-45B2-8F0A-004A58BCD04B}" sibTransId="{76D623D0-5138-4992-934B-369E56AA9B37}"/>
    <dgm:cxn modelId="{E955C698-EA2E-4C49-B607-4B649A5A3AB5}" type="presOf" srcId="{57B49999-06F4-401C-A6B8-4CD5183F0B45}" destId="{9864BD74-3CBC-4BA6-A2C8-8602A9BBC9D8}" srcOrd="0" destOrd="4" presId="urn:microsoft.com/office/officeart/2016/7/layout/RepeatingBendingProcessNew"/>
    <dgm:cxn modelId="{2FD01EA3-99FD-4573-B92B-A32D0A6485F0}" srcId="{7CB99096-5004-4A9E-8C6D-6653EDED7B40}" destId="{D97A03FA-94C3-450C-8494-9B759DF9D1A7}" srcOrd="0" destOrd="0" parTransId="{95EB2D60-0A00-4477-9A93-3D560A4323BD}" sibTransId="{7A47A0C6-3590-4B8D-BDFE-A66FE0B77912}"/>
    <dgm:cxn modelId="{67E972CC-07A2-4578-9702-BF6F4AEE313B}" srcId="{D97A03FA-94C3-450C-8494-9B759DF9D1A7}" destId="{682BBD3A-C5CD-4E7D-9511-A135A010304C}" srcOrd="5" destOrd="0" parTransId="{998F723B-FE1F-4CB1-99BF-35A27423C942}" sibTransId="{C58B833D-245A-43DA-AFC9-0283E123226B}"/>
    <dgm:cxn modelId="{781EEEEA-4DD2-40CC-82B1-722E216F613B}" type="presOf" srcId="{7CB99096-5004-4A9E-8C6D-6653EDED7B40}" destId="{2B2B5DD7-E752-4363-A937-112679D04DA4}" srcOrd="0" destOrd="0" presId="urn:microsoft.com/office/officeart/2016/7/layout/RepeatingBendingProcessNew"/>
    <dgm:cxn modelId="{A3D553F8-887A-4B4D-A1A5-B3C59F2FF57A}" type="presOf" srcId="{682BBD3A-C5CD-4E7D-9511-A135A010304C}" destId="{9864BD74-3CBC-4BA6-A2C8-8602A9BBC9D8}" srcOrd="0" destOrd="6" presId="urn:microsoft.com/office/officeart/2016/7/layout/RepeatingBendingProcessNew"/>
    <dgm:cxn modelId="{D261900A-EF63-4557-9112-16E2BA826BD5}" type="presParOf" srcId="{2B2B5DD7-E752-4363-A937-112679D04DA4}" destId="{9864BD74-3CBC-4BA6-A2C8-8602A9BBC9D8}" srcOrd="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4BD74-3CBC-4BA6-A2C8-8602A9BBC9D8}">
      <dsp:nvSpPr>
        <dsp:cNvPr id="0" name=""/>
        <dsp:cNvSpPr/>
      </dsp:nvSpPr>
      <dsp:spPr>
        <a:xfrm>
          <a:off x="319627" y="0"/>
          <a:ext cx="7247445" cy="434846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131" tIns="372772" rIns="355131" bIns="372772" numCol="1" spcCol="1270" anchor="t" anchorCtr="0">
          <a:noAutofit/>
        </a:bodyPr>
        <a:lstStyle/>
        <a:p>
          <a:pPr marL="0" lvl="0" indent="0" algn="l" defTabSz="1689100">
            <a:lnSpc>
              <a:spcPct val="90000"/>
            </a:lnSpc>
            <a:spcBef>
              <a:spcPct val="0"/>
            </a:spcBef>
            <a:spcAft>
              <a:spcPct val="35000"/>
            </a:spcAft>
            <a:buNone/>
          </a:pPr>
          <a:r>
            <a:rPr lang="en-US" sz="3800" kern="1200" dirty="0">
              <a:latin typeface="VAG Rounded Std Thin" panose="020F0402020204020204" pitchFamily="34" charset="0"/>
            </a:rPr>
            <a:t>Supporting learning by:</a:t>
          </a: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Relaying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Zoning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Coaching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Facilitating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Supervising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Safeguarding</a:t>
          </a:r>
          <a:endParaRPr lang="en-US" sz="3000" kern="1200" dirty="0">
            <a:latin typeface="VAG Rounded Std Thin" panose="020F0402020204020204" pitchFamily="34" charset="0"/>
          </a:endParaRPr>
        </a:p>
      </dsp:txBody>
      <dsp:txXfrm>
        <a:off x="319627" y="0"/>
        <a:ext cx="7247445" cy="434846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CD657D4-CA1E-4E24-89DF-65C8B2ED8EED}" type="datetimeFigureOut">
              <a:rPr lang="en-GB" smtClean="0"/>
              <a:t>26/04/2022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0B9DAD6-2841-4DB4-8364-CB33E17354FA}" type="slidenum">
              <a:rPr lang="en-GB" smtClean="0"/>
              <a:t>‹#›</a:t>
            </a:fld>
            <a:endParaRPr lang="en-GB"/>
          </a:p>
        </p:txBody>
      </p:sp>
    </p:spTree>
    <p:extLst>
      <p:ext uri="{BB962C8B-B14F-4D97-AF65-F5344CB8AC3E}">
        <p14:creationId xmlns:p14="http://schemas.microsoft.com/office/powerpoint/2010/main" val="114098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E1C5D29-CEBA-4E94-BB45-50E51CA192F4}" type="datetimeFigureOut">
              <a:rPr lang="en-GB" smtClean="0"/>
              <a:t>26/04/2022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D356A2F-1020-4E2B-8F63-F60210C7102F}" type="slidenum">
              <a:rPr lang="en-GB" smtClean="0"/>
              <a:t>‹#›</a:t>
            </a:fld>
            <a:endParaRPr lang="en-GB"/>
          </a:p>
        </p:txBody>
      </p:sp>
    </p:spTree>
    <p:extLst>
      <p:ext uri="{BB962C8B-B14F-4D97-AF65-F5344CB8AC3E}">
        <p14:creationId xmlns:p14="http://schemas.microsoft.com/office/powerpoint/2010/main" val="398501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b="0" i="0" dirty="0"/>
              <a:t>SLIDE 5: SUPPORTING TECHNIQUES</a:t>
            </a:r>
          </a:p>
          <a:p>
            <a:pPr lvl="0"/>
            <a:endParaRPr lang="en-US" b="0" i="0" dirty="0"/>
          </a:p>
          <a:p>
            <a:pPr lvl="0"/>
            <a:r>
              <a:rPr lang="en-US" b="0" i="0" dirty="0"/>
              <a:t>In-class support staff do not always permanently attach themselves to a student, instead adopting one or more of the following models (with agreement of teaching staff and/or after discussion in planning process: </a:t>
            </a:r>
            <a:endParaRPr lang="en-US" dirty="0"/>
          </a:p>
          <a:p>
            <a:pPr marL="171450" lvl="0" indent="-171450">
              <a:buFont typeface="Arial" panose="020B0604020202020204" pitchFamily="34" charset="0"/>
              <a:buChar char="•"/>
            </a:pPr>
            <a:r>
              <a:rPr lang="en-US" b="1" i="1" dirty="0"/>
              <a:t>Relaying</a:t>
            </a:r>
            <a:r>
              <a:rPr lang="en-US" b="0" i="1" dirty="0"/>
              <a:t> </a:t>
            </a:r>
            <a:r>
              <a:rPr lang="en-US" b="0" i="0" dirty="0"/>
              <a:t>– in-class support staff move periodically between students identified as being priorities for support due to additional needs. </a:t>
            </a:r>
            <a:endParaRPr lang="en-US" dirty="0"/>
          </a:p>
          <a:p>
            <a:pPr marL="171450" lvl="0" indent="-171450">
              <a:buFont typeface="Arial" panose="020B0604020202020204" pitchFamily="34" charset="0"/>
              <a:buChar char="•"/>
            </a:pPr>
            <a:r>
              <a:rPr lang="en-US" b="1" i="1" dirty="0"/>
              <a:t>Zoning</a:t>
            </a:r>
            <a:r>
              <a:rPr lang="en-US" b="0" i="1" dirty="0"/>
              <a:t> </a:t>
            </a:r>
            <a:r>
              <a:rPr lang="en-US" b="0" i="0" dirty="0"/>
              <a:t>– in-class support staff locate themselves near a group of students with additional needs, monitoring and providing input when necessary. </a:t>
            </a:r>
            <a:endParaRPr lang="en-US" dirty="0"/>
          </a:p>
          <a:p>
            <a:pPr marL="171450" lvl="0" indent="-171450">
              <a:buFont typeface="Arial" panose="020B0604020202020204" pitchFamily="34" charset="0"/>
              <a:buChar char="•"/>
            </a:pPr>
            <a:r>
              <a:rPr lang="en-US" b="1" i="1" dirty="0"/>
              <a:t>Coaching </a:t>
            </a:r>
            <a:r>
              <a:rPr lang="en-US" b="0" i="0" dirty="0"/>
              <a:t>– in-class support staff are temporarily assigned to an individual or small group of students to guide them through a task that may prove particularly difficult (such as an extended writing or reading task when there are literacy difficulties).2 </a:t>
            </a:r>
            <a:endParaRPr lang="en-US" dirty="0"/>
          </a:p>
          <a:p>
            <a:pPr marL="171450" lvl="0" indent="-171450">
              <a:buFont typeface="Arial" panose="020B0604020202020204" pitchFamily="34" charset="0"/>
              <a:buChar char="•"/>
            </a:pPr>
            <a:r>
              <a:rPr lang="en-US" b="1" i="1" dirty="0"/>
              <a:t>Facilitating</a:t>
            </a:r>
            <a:r>
              <a:rPr lang="en-US" b="0" i="1" dirty="0"/>
              <a:t> </a:t>
            </a:r>
            <a:r>
              <a:rPr lang="en-US" b="0" i="0" dirty="0"/>
              <a:t>– in-class support staff provide ‘drop-in support’ by setting up assistive technology or other </a:t>
            </a:r>
            <a:r>
              <a:rPr lang="en-GB" b="0" i="0" noProof="0" dirty="0"/>
              <a:t>specialised</a:t>
            </a:r>
            <a:r>
              <a:rPr lang="en-US" b="0" i="0" dirty="0"/>
              <a:t> equipment in the classroom, adapting resources, helping a student organise coursework / homework etc. </a:t>
            </a:r>
            <a:endParaRPr lang="en-US" dirty="0"/>
          </a:p>
          <a:p>
            <a:pPr marL="171450" lvl="0" indent="-171450">
              <a:buFont typeface="Arial" panose="020B0604020202020204" pitchFamily="34" charset="0"/>
              <a:buChar char="•"/>
            </a:pPr>
            <a:r>
              <a:rPr lang="en-US" b="1" i="1" dirty="0"/>
              <a:t>Supervising </a:t>
            </a:r>
            <a:r>
              <a:rPr lang="en-US" b="1" i="0" dirty="0"/>
              <a:t>– </a:t>
            </a:r>
            <a:r>
              <a:rPr lang="en-US" b="0" i="0" dirty="0"/>
              <a:t>in-class support staff oversee the higher-ability / independent learners </a:t>
            </a:r>
            <a:endParaRPr lang="en-US" dirty="0"/>
          </a:p>
          <a:p>
            <a:pPr marL="171450" lvl="0" indent="-171450">
              <a:buFont typeface="Arial" panose="020B0604020202020204" pitchFamily="34" charset="0"/>
              <a:buChar char="•"/>
            </a:pPr>
            <a:r>
              <a:rPr lang="en-US" b="1" i="1" dirty="0"/>
              <a:t>Safeguarding </a:t>
            </a:r>
            <a:r>
              <a:rPr lang="en-US" b="0" i="0" dirty="0"/>
              <a:t>– in-class support staff monitor, and where necessary, assist in activities that pose a manageable risk to the health and safety of a student with an additional need, particularly those with visual impairment, a medical condition or a physical disability. </a:t>
            </a:r>
            <a:endParaRPr lang="en-US" dirty="0"/>
          </a:p>
          <a:p>
            <a:endParaRPr lang="en-GB" dirty="0"/>
          </a:p>
        </p:txBody>
      </p:sp>
      <p:sp>
        <p:nvSpPr>
          <p:cNvPr id="4" name="Slide Number Placeholder 3"/>
          <p:cNvSpPr>
            <a:spLocks noGrp="1"/>
          </p:cNvSpPr>
          <p:nvPr>
            <p:ph type="sldNum" sz="quarter" idx="10"/>
          </p:nvPr>
        </p:nvSpPr>
        <p:spPr/>
        <p:txBody>
          <a:bodyPr/>
          <a:lstStyle/>
          <a:p>
            <a:fld id="{91289F9E-5B5C-459C-A571-0CAEC7CA3F47}" type="slidenum">
              <a:rPr lang="en-150" smtClean="0"/>
              <a:t>7</a:t>
            </a:fld>
            <a:endParaRPr lang="en-150"/>
          </a:p>
        </p:txBody>
      </p:sp>
    </p:spTree>
    <p:extLst>
      <p:ext uri="{BB962C8B-B14F-4D97-AF65-F5344CB8AC3E}">
        <p14:creationId xmlns:p14="http://schemas.microsoft.com/office/powerpoint/2010/main" val="230413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SLIDE 6: RELAYING</a:t>
            </a:r>
          </a:p>
          <a:p>
            <a:endParaRPr lang="en-GB" dirty="0"/>
          </a:p>
          <a:p>
            <a:r>
              <a:rPr lang="en-GB" dirty="0"/>
              <a:t>Often TAs feel the need to attach themselves to one particular student. This can be a waste of time and resources.</a:t>
            </a:r>
          </a:p>
          <a:p>
            <a:r>
              <a:rPr lang="en-GB" dirty="0"/>
              <a:t>An effective TA will move </a:t>
            </a:r>
            <a:r>
              <a:rPr lang="en-US" dirty="0"/>
              <a:t>periodically between students identified as being priorities for support due to additional needs. </a:t>
            </a:r>
          </a:p>
          <a:p>
            <a:endParaRPr lang="en-US" dirty="0"/>
          </a:p>
          <a:p>
            <a:r>
              <a:rPr lang="en-US" dirty="0"/>
              <a:t>ACTIVITY</a:t>
            </a:r>
          </a:p>
          <a:p>
            <a:endParaRPr lang="en-US" dirty="0"/>
          </a:p>
          <a:p>
            <a:pPr marL="171450" indent="-171450">
              <a:buFont typeface="Arial" panose="020B0604020202020204" pitchFamily="34" charset="0"/>
              <a:buChar char="•"/>
            </a:pPr>
            <a:r>
              <a:rPr lang="en-US" dirty="0"/>
              <a:t>How would you identify which students to support in each class?</a:t>
            </a:r>
          </a:p>
          <a:p>
            <a:pPr marL="171450" indent="-171450">
              <a:buFont typeface="Arial" panose="020B0604020202020204" pitchFamily="34" charset="0"/>
              <a:buChar char="•"/>
            </a:pPr>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10</a:t>
            </a:fld>
            <a:endParaRPr lang="en-GB" dirty="0"/>
          </a:p>
        </p:txBody>
      </p:sp>
    </p:spTree>
    <p:extLst>
      <p:ext uri="{BB962C8B-B14F-4D97-AF65-F5344CB8AC3E}">
        <p14:creationId xmlns:p14="http://schemas.microsoft.com/office/powerpoint/2010/main" val="62524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SLIDE 7: Zoning</a:t>
            </a:r>
          </a:p>
          <a:p>
            <a:endParaRPr lang="en-GB" dirty="0"/>
          </a:p>
          <a:p>
            <a:pPr lvl="0"/>
            <a:r>
              <a:rPr lang="en-US" dirty="0"/>
              <a:t>TAs locate themselves near a group of students with additional needs, monitoring and providing input when necessary. </a:t>
            </a:r>
          </a:p>
          <a:p>
            <a:endParaRPr lang="en-US" dirty="0"/>
          </a:p>
          <a:p>
            <a:pPr marL="0" indent="0">
              <a:buNone/>
            </a:pPr>
            <a:r>
              <a:rPr lang="en-US" dirty="0"/>
              <a:t>ACTIVITY</a:t>
            </a:r>
          </a:p>
          <a:p>
            <a:pPr marL="0" indent="0">
              <a:buNone/>
            </a:pPr>
            <a:endParaRPr lang="en-US" dirty="0"/>
          </a:p>
          <a:p>
            <a:r>
              <a:rPr lang="en-US" dirty="0"/>
              <a:t>How would you identify where to position yourself in a class to maximise your ‘zone’?</a:t>
            </a:r>
          </a:p>
          <a:p>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11</a:t>
            </a:fld>
            <a:endParaRPr lang="en-GB" dirty="0"/>
          </a:p>
        </p:txBody>
      </p:sp>
    </p:spTree>
    <p:extLst>
      <p:ext uri="{BB962C8B-B14F-4D97-AF65-F5344CB8AC3E}">
        <p14:creationId xmlns:p14="http://schemas.microsoft.com/office/powerpoint/2010/main" val="4002849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SLIDE 8: Coaching</a:t>
            </a:r>
          </a:p>
          <a:p>
            <a:endParaRPr lang="en-GB" dirty="0"/>
          </a:p>
          <a:p>
            <a:pPr lvl="0"/>
            <a:r>
              <a:rPr lang="en-US" dirty="0"/>
              <a:t>TAs are temporarily assigned to an individual or small group of students to guide them through a task that may prove particularly difficult (such as an extended writing or reading task when there are literacy difficulties).</a:t>
            </a:r>
          </a:p>
          <a:p>
            <a:pPr lvl="0"/>
            <a:endParaRPr lang="en-US" dirty="0"/>
          </a:p>
          <a:p>
            <a:pPr marL="0" indent="0">
              <a:buNone/>
            </a:pPr>
            <a:r>
              <a:rPr lang="en-US" dirty="0"/>
              <a:t>ACTIVITY</a:t>
            </a:r>
          </a:p>
          <a:p>
            <a:pPr marL="0" indent="0">
              <a:buNone/>
            </a:pPr>
            <a:endParaRPr lang="en-US" dirty="0"/>
          </a:p>
          <a:p>
            <a:r>
              <a:rPr lang="en-US" dirty="0"/>
              <a:t>How would you identify which students to coach and when’?</a:t>
            </a:r>
          </a:p>
          <a:p>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12</a:t>
            </a:fld>
            <a:endParaRPr lang="en-GB" dirty="0"/>
          </a:p>
        </p:txBody>
      </p:sp>
    </p:spTree>
    <p:extLst>
      <p:ext uri="{BB962C8B-B14F-4D97-AF65-F5344CB8AC3E}">
        <p14:creationId xmlns:p14="http://schemas.microsoft.com/office/powerpoint/2010/main" val="426928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SLIDE 9: Facilitating</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 provide ‘drop-in support’ by setting up assistive technology or other specialised equipment in the classroom, adapting resources, helping a student organise coursework / homework etc. </a:t>
            </a:r>
          </a:p>
          <a:p>
            <a:pPr marL="0" indent="0">
              <a:buNone/>
            </a:pPr>
            <a:endParaRPr lang="en-US" dirty="0"/>
          </a:p>
          <a:p>
            <a:pPr marL="0" indent="0">
              <a:buNone/>
            </a:pPr>
            <a:r>
              <a:rPr lang="en-US" dirty="0"/>
              <a:t>ACTIVITY</a:t>
            </a:r>
          </a:p>
          <a:p>
            <a:pPr marL="0" indent="0">
              <a:buNone/>
            </a:pPr>
            <a:endParaRPr lang="en-US" dirty="0"/>
          </a:p>
          <a:p>
            <a:pPr marL="171450" indent="-171450">
              <a:buFont typeface="Arial" panose="020B0604020202020204" pitchFamily="34" charset="0"/>
              <a:buChar char="•"/>
            </a:pPr>
            <a:r>
              <a:rPr lang="en-US" dirty="0"/>
              <a:t>How would you identify when and how to use drop in support’?</a:t>
            </a:r>
          </a:p>
          <a:p>
            <a:pPr marL="171450" indent="-171450">
              <a:buFont typeface="Arial" panose="020B0604020202020204" pitchFamily="34" charset="0"/>
              <a:buChar char="•"/>
            </a:pPr>
            <a:r>
              <a:rPr lang="en-US" dirty="0"/>
              <a:t>How will you ensure that you can operate any required equipment, resources or machinery effectively?</a:t>
            </a:r>
          </a:p>
          <a:p>
            <a:pPr marL="171450" indent="-171450">
              <a:buFont typeface="Arial" panose="020B0604020202020204" pitchFamily="34" charset="0"/>
              <a:buChar char="•"/>
            </a:pPr>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13</a:t>
            </a:fld>
            <a:endParaRPr lang="en-GB" dirty="0"/>
          </a:p>
        </p:txBody>
      </p:sp>
    </p:spTree>
    <p:extLst>
      <p:ext uri="{BB962C8B-B14F-4D97-AF65-F5344CB8AC3E}">
        <p14:creationId xmlns:p14="http://schemas.microsoft.com/office/powerpoint/2010/main" val="3381096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SLIDE 10: SUPERVISING</a:t>
            </a:r>
          </a:p>
          <a:p>
            <a:endParaRPr lang="en-GB" dirty="0"/>
          </a:p>
          <a:p>
            <a:r>
              <a:rPr lang="en-GB" dirty="0"/>
              <a:t>The needs of the most able learners is often neglected when schools consider students with special educational needs.</a:t>
            </a:r>
          </a:p>
          <a:p>
            <a:endParaRPr lang="en-GB" dirty="0"/>
          </a:p>
          <a:p>
            <a:r>
              <a:rPr lang="en-GB" dirty="0"/>
              <a:t>Often teachers would not naturally think of assigning a TA to support the learning of most able students but why not?</a:t>
            </a:r>
          </a:p>
          <a:p>
            <a:endParaRPr lang="en-GB" dirty="0"/>
          </a:p>
          <a:p>
            <a:pPr marL="0" indent="0">
              <a:buNone/>
            </a:pPr>
            <a:r>
              <a:rPr lang="en-US" dirty="0"/>
              <a:t>ACTIVITY</a:t>
            </a:r>
          </a:p>
          <a:p>
            <a:pPr marL="0" indent="0">
              <a:buNone/>
            </a:pPr>
            <a:endParaRPr lang="en-US" dirty="0"/>
          </a:p>
          <a:p>
            <a:pPr marL="171450" indent="-171450">
              <a:buFont typeface="Arial" panose="020B0604020202020204" pitchFamily="34" charset="0"/>
              <a:buChar char="•"/>
            </a:pPr>
            <a:r>
              <a:rPr lang="en-US" dirty="0"/>
              <a:t>Do you think a class teacher should assign a TA top support able students?</a:t>
            </a:r>
          </a:p>
          <a:p>
            <a:pPr marL="171450" indent="-171450">
              <a:buFont typeface="Arial" panose="020B0604020202020204" pitchFamily="34" charset="0"/>
              <a:buChar char="•"/>
            </a:pPr>
            <a:r>
              <a:rPr lang="en-US" dirty="0"/>
              <a:t>How would you identify an exceptionally able learners in need of support’?</a:t>
            </a:r>
          </a:p>
          <a:p>
            <a:pPr marL="171450" indent="-171450">
              <a:buFont typeface="Arial" panose="020B0604020202020204" pitchFamily="34" charset="0"/>
              <a:buChar char="•"/>
            </a:pPr>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14</a:t>
            </a:fld>
            <a:endParaRPr lang="en-GB" dirty="0"/>
          </a:p>
        </p:txBody>
      </p:sp>
    </p:spTree>
    <p:extLst>
      <p:ext uri="{BB962C8B-B14F-4D97-AF65-F5344CB8AC3E}">
        <p14:creationId xmlns:p14="http://schemas.microsoft.com/office/powerpoint/2010/main" val="66489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b="1" dirty="0"/>
              <a:t>SLIDE 11: SAFEGUARDING</a:t>
            </a:r>
          </a:p>
          <a:p>
            <a:pPr marL="0" indent="0">
              <a:buNone/>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 monitor, and where necessary, assist in activities that pose a manageable risk to the health and safety of a student with an additional need, particularly those with visual impairment, a medical condition or a physical disability. </a:t>
            </a:r>
          </a:p>
          <a:p>
            <a:pPr marL="0" indent="0">
              <a:buNone/>
            </a:pPr>
            <a:endParaRPr lang="en-US" b="1" dirty="0"/>
          </a:p>
          <a:p>
            <a:pPr marL="0" indent="0">
              <a:buNone/>
            </a:pPr>
            <a:endParaRPr lang="en-US" dirty="0"/>
          </a:p>
          <a:p>
            <a:pPr marL="0" indent="0">
              <a:buNone/>
            </a:pPr>
            <a:r>
              <a:rPr lang="en-US" dirty="0"/>
              <a:t>ACTIVITY</a:t>
            </a:r>
          </a:p>
          <a:p>
            <a:pPr marL="0" indent="0">
              <a:buNone/>
            </a:pPr>
            <a:endParaRPr lang="en-US" dirty="0"/>
          </a:p>
          <a:p>
            <a:pPr marL="171450" indent="-171450">
              <a:buFont typeface="Arial" panose="020B0604020202020204" pitchFamily="34" charset="0"/>
              <a:buChar char="•"/>
            </a:pPr>
            <a:r>
              <a:rPr lang="en-US" dirty="0"/>
              <a:t>How would you identify an activity that may pose a manageable risk to a student?</a:t>
            </a:r>
          </a:p>
          <a:p>
            <a:pPr marL="171450" indent="-171450">
              <a:buFont typeface="Arial" panose="020B0604020202020204" pitchFamily="34" charset="0"/>
              <a:buChar char="•"/>
            </a:pPr>
            <a:r>
              <a:rPr lang="en-US" dirty="0"/>
              <a:t>How would you identify an appropriate support strategy’?</a:t>
            </a:r>
          </a:p>
          <a:p>
            <a:pPr marL="171450" indent="-171450">
              <a:buFont typeface="Arial" panose="020B0604020202020204" pitchFamily="34" charset="0"/>
              <a:buChar char="•"/>
            </a:pPr>
            <a:r>
              <a:rPr lang="en-US" dirty="0"/>
              <a:t>How would you discuss this with the class teacher?</a:t>
            </a:r>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15</a:t>
            </a:fld>
            <a:endParaRPr lang="en-GB" dirty="0"/>
          </a:p>
        </p:txBody>
      </p:sp>
    </p:spTree>
    <p:extLst>
      <p:ext uri="{BB962C8B-B14F-4D97-AF65-F5344CB8AC3E}">
        <p14:creationId xmlns:p14="http://schemas.microsoft.com/office/powerpoint/2010/main" val="149631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SLIDE 15: To conclude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The role of the Teaching Assistant is very important. The effective deployment of support staff can make the difference between a student succeeding or failing. </a:t>
            </a:r>
            <a:r>
              <a:rPr lang="en-US" b="0" i="0" dirty="0"/>
              <a:t>Much of the Teaching Assistant’s role is directed by the teacher, but an outstanding TA is also intuitive and responds to the needs of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It is important that </a:t>
            </a:r>
            <a:r>
              <a:rPr lang="en-US" b="1" i="0" dirty="0"/>
              <a:t>both teacher and Teaching Assistant</a:t>
            </a:r>
            <a:r>
              <a:rPr lang="en-US" b="0" i="0" dirty="0"/>
              <a:t> work together with the aim that </a:t>
            </a:r>
            <a:r>
              <a:rPr lang="en-US" b="1" i="0" dirty="0"/>
              <a:t>all the students </a:t>
            </a:r>
            <a:r>
              <a:rPr lang="en-US" b="0" i="0" dirty="0"/>
              <a:t>in the class are </a:t>
            </a:r>
            <a:r>
              <a:rPr lang="en-US" b="1" i="0" dirty="0"/>
              <a:t>learning throughout </a:t>
            </a:r>
            <a:r>
              <a:rPr lang="en-US" b="0" i="0" dirty="0"/>
              <a:t>the lesson. students should </a:t>
            </a:r>
            <a:r>
              <a:rPr lang="en-US" b="1" i="0" dirty="0"/>
              <a:t>make progress </a:t>
            </a:r>
            <a:r>
              <a:rPr lang="en-US" b="0" i="0" dirty="0"/>
              <a:t>through suitably </a:t>
            </a:r>
            <a:r>
              <a:rPr lang="en-US" b="1" i="0" dirty="0"/>
              <a:t>challenging </a:t>
            </a:r>
            <a:r>
              <a:rPr lang="en-US" b="0" i="0" dirty="0"/>
              <a:t>activities and </a:t>
            </a:r>
            <a:r>
              <a:rPr lang="en-US" b="1" i="0" dirty="0"/>
              <a:t>questioning</a:t>
            </a:r>
            <a:r>
              <a:rPr lang="en-US" b="0" i="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Thinking time is good; down time is not.</a:t>
            </a:r>
            <a:endParaRPr lang="en-US" dirty="0"/>
          </a:p>
          <a:p>
            <a:endParaRPr lang="en-GB" dirty="0"/>
          </a:p>
        </p:txBody>
      </p:sp>
      <p:sp>
        <p:nvSpPr>
          <p:cNvPr id="4" name="Slide Number Placeholder 3"/>
          <p:cNvSpPr>
            <a:spLocks noGrp="1"/>
          </p:cNvSpPr>
          <p:nvPr>
            <p:ph type="sldNum" sz="quarter" idx="5"/>
          </p:nvPr>
        </p:nvSpPr>
        <p:spPr/>
        <p:txBody>
          <a:bodyPr/>
          <a:lstStyle/>
          <a:p>
            <a:fld id="{04B1BBA6-A2F2-4CFB-893E-C3E36A3F36E4}" type="slidenum">
              <a:rPr lang="en-GB" smtClean="0"/>
              <a:t>20</a:t>
            </a:fld>
            <a:endParaRPr lang="en-GB" dirty="0"/>
          </a:p>
        </p:txBody>
      </p:sp>
    </p:spTree>
    <p:extLst>
      <p:ext uri="{BB962C8B-B14F-4D97-AF65-F5344CB8AC3E}">
        <p14:creationId xmlns:p14="http://schemas.microsoft.com/office/powerpoint/2010/main" val="30419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F0FC29-B6DB-4C09-B39F-FF1183C57CC8}"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267467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F0FC29-B6DB-4C09-B39F-FF1183C57CC8}"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4195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F0FC29-B6DB-4C09-B39F-FF1183C57CC8}"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230797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5">
                    <a:lumMod val="75000"/>
                  </a:schemeClr>
                </a:solidFill>
                <a:latin typeface="Century Gothic" panose="020B0502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AF0FC29-B6DB-4C09-B39F-FF1183C57CC8}"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10225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F0FC29-B6DB-4C09-B39F-FF1183C57CC8}"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36921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F0FC29-B6DB-4C09-B39F-FF1183C57CC8}"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9881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F0FC29-B6DB-4C09-B39F-FF1183C57CC8}" type="datetimeFigureOut">
              <a:rPr lang="en-GB" smtClean="0"/>
              <a:t>26/04/2022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116002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F0FC29-B6DB-4C09-B39F-FF1183C57CC8}" type="datetimeFigureOut">
              <a:rPr lang="en-GB" smtClean="0"/>
              <a:t>26/04/2022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162993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0FC29-B6DB-4C09-B39F-FF1183C57CC8}" type="datetimeFigureOut">
              <a:rPr lang="en-GB" smtClean="0"/>
              <a:t>26/04/2022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367306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F0FC29-B6DB-4C09-B39F-FF1183C57CC8}"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240859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F0FC29-B6DB-4C09-B39F-FF1183C57CC8}"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F6809-4357-4CEF-8DDE-394B5E589A35}" type="slidenum">
              <a:rPr lang="en-GB" smtClean="0"/>
              <a:t>‹#›</a:t>
            </a:fld>
            <a:endParaRPr lang="en-GB"/>
          </a:p>
        </p:txBody>
      </p:sp>
    </p:spTree>
    <p:extLst>
      <p:ext uri="{BB962C8B-B14F-4D97-AF65-F5344CB8AC3E}">
        <p14:creationId xmlns:p14="http://schemas.microsoft.com/office/powerpoint/2010/main" val="40708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24843" y="0"/>
            <a:ext cx="9165432" cy="68740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0FC29-B6DB-4C09-B39F-FF1183C57CC8}" type="datetimeFigureOut">
              <a:rPr lang="en-GB" smtClean="0"/>
              <a:t>26/04/2022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F6809-4357-4CEF-8DDE-394B5E589A35}" type="slidenum">
              <a:rPr lang="en-GB" smtClean="0"/>
              <a:t>‹#›</a:t>
            </a:fld>
            <a:endParaRPr lang="en-GB"/>
          </a:p>
        </p:txBody>
      </p:sp>
      <p:pic>
        <p:nvPicPr>
          <p:cNvPr id="3074"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7309143" y="6266962"/>
            <a:ext cx="1659591" cy="46017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15" cstate="print">
            <a:extLst>
              <a:ext uri="{28A0092B-C50C-407E-A947-70E740481C1C}">
                <a14:useLocalDpi xmlns:a14="http://schemas.microsoft.com/office/drawing/2010/main" val="0"/>
              </a:ext>
            </a:extLst>
          </a:blip>
          <a:stretch>
            <a:fillRect/>
          </a:stretch>
        </p:blipFill>
        <p:spPr bwMode="auto">
          <a:xfrm>
            <a:off x="179559" y="6308725"/>
            <a:ext cx="560796" cy="432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49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accent5">
              <a:lumMod val="75000"/>
            </a:schemeClr>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jpg"/><Relationship Id="rId5" Type="http://schemas.openxmlformats.org/officeDocument/2006/relationships/hyperlink" Target="https://creativecommons.org/licenses/by-sa/3.0/" TargetMode="External"/><Relationship Id="rId4" Type="http://schemas.openxmlformats.org/officeDocument/2006/relationships/hyperlink" Target="http://ped220trackandfield.wikispaces.com/400m+relay+and+1600m+rela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commons.wikimedia.org/wiki/File:Zone-40.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2strong.wikispaces.com/coachi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gif&amp;ehk=iXvSrDZiAdXXnMfmi4tbqA&amp;r=0&amp;pid=OfficeInsert"/><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inhasat302.blogspot.com/2014/05/assistive-technology-for-differently.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theconversation.com/hiring-a-tutor-may-have-short-term-gains-but-long-term-losses-3520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png&amp;ehk=nPP2UsoVPZvtU9Cu"/><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arkansasgopwing.blogspot.com/2016/05/adam-walsh-act-reauthorization-will.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teachwire.net/news/send-teaching-assistants-should-you-use-the-velcro-or-helicopter-models-of-teachin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861048"/>
            <a:ext cx="8640960" cy="2664296"/>
          </a:xfrm>
        </p:spPr>
        <p:txBody>
          <a:bodyPr>
            <a:normAutofit fontScale="90000"/>
          </a:bodyPr>
          <a:lstStyle/>
          <a:p>
            <a:r>
              <a:rPr lang="en-US" altLang="en-US" dirty="0">
                <a:solidFill>
                  <a:srgbClr val="AE207F"/>
                </a:solidFill>
                <a:latin typeface="VAG Rounded Std Thin" panose="020F0402020204020204" pitchFamily="34" charset="0"/>
              </a:rPr>
              <a:t>Amazing TAs!</a:t>
            </a:r>
            <a:br>
              <a:rPr lang="en-US" altLang="en-US" dirty="0">
                <a:solidFill>
                  <a:srgbClr val="AE207F"/>
                </a:solidFill>
                <a:latin typeface="VAG Rounded Std Thin" panose="020F0402020204020204" pitchFamily="34" charset="0"/>
              </a:rPr>
            </a:br>
            <a:r>
              <a:rPr lang="en-US" altLang="en-US" dirty="0">
                <a:solidFill>
                  <a:srgbClr val="AE207F"/>
                </a:solidFill>
                <a:latin typeface="VAG Rounded Std Thin" panose="020F0402020204020204" pitchFamily="34" charset="0"/>
              </a:rPr>
              <a:t>How to get the best out of having a Teaching Assistant</a:t>
            </a:r>
            <a:br>
              <a:rPr lang="en-US" altLang="en-US" dirty="0">
                <a:solidFill>
                  <a:srgbClr val="AE207F"/>
                </a:solidFill>
                <a:latin typeface="VAG Rounded Std Thin" panose="020F0402020204020204" pitchFamily="34" charset="0"/>
              </a:rPr>
            </a:br>
            <a:r>
              <a:rPr lang="en-US" altLang="en-US" dirty="0">
                <a:solidFill>
                  <a:srgbClr val="AE207F"/>
                </a:solidFill>
                <a:latin typeface="VAG Rounded Std Thin" panose="020F0402020204020204" pitchFamily="34" charset="0"/>
              </a:rPr>
              <a:t>Session 2</a:t>
            </a:r>
            <a:br>
              <a:rPr lang="en-US" altLang="en-US" dirty="0">
                <a:solidFill>
                  <a:srgbClr val="0070C0"/>
                </a:solidFill>
                <a:latin typeface="VAG Rounded Std Thin" panose="020F0402020204020204" pitchFamily="34" charset="0"/>
              </a:rPr>
            </a:br>
            <a:endParaRPr lang="en-GB" sz="2000" dirty="0">
              <a:latin typeface="VAG Rounded Std Thin" panose="020F0402020204020204" pitchFamily="34" charset="0"/>
            </a:endParaRPr>
          </a:p>
        </p:txBody>
      </p:sp>
      <p:sp>
        <p:nvSpPr>
          <p:cNvPr id="5" name="Rectangle 4"/>
          <p:cNvSpPr/>
          <p:nvPr/>
        </p:nvSpPr>
        <p:spPr>
          <a:xfrm>
            <a:off x="-27603" y="3645024"/>
            <a:ext cx="9171603" cy="14401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a:extLst>
              <a:ext uri="{FF2B5EF4-FFF2-40B4-BE49-F238E27FC236}">
                <a16:creationId xmlns:a16="http://schemas.microsoft.com/office/drawing/2014/main" id="{8702BE10-186B-4568-8423-127C9EE10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023" y="1124744"/>
            <a:ext cx="661035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811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2981F-DE9A-4DA9-A4A0-9E92998BE0A9}"/>
              </a:ext>
            </a:extLst>
          </p:cNvPr>
          <p:cNvSpPr>
            <a:spLocks noGrp="1"/>
          </p:cNvSpPr>
          <p:nvPr>
            <p:ph type="title"/>
          </p:nvPr>
        </p:nvSpPr>
        <p:spPr/>
        <p:txBody>
          <a:bodyPr/>
          <a:lstStyle/>
          <a:p>
            <a:r>
              <a:rPr lang="en-US" b="1" dirty="0">
                <a:solidFill>
                  <a:srgbClr val="AE207F"/>
                </a:solidFill>
                <a:latin typeface="VAG Rounded Std Thin" panose="020F0402020204020204" pitchFamily="34" charset="0"/>
              </a:rPr>
              <a:t>Relaying</a:t>
            </a:r>
          </a:p>
        </p:txBody>
      </p:sp>
      <p:sp>
        <p:nvSpPr>
          <p:cNvPr id="6" name="Content Placeholder 5">
            <a:extLst>
              <a:ext uri="{FF2B5EF4-FFF2-40B4-BE49-F238E27FC236}">
                <a16:creationId xmlns:a16="http://schemas.microsoft.com/office/drawing/2014/main" id="{38FA18FB-B5BF-47A5-A2EA-52EAE34D9FFD}"/>
              </a:ext>
            </a:extLst>
          </p:cNvPr>
          <p:cNvSpPr>
            <a:spLocks noGrp="1"/>
          </p:cNvSpPr>
          <p:nvPr>
            <p:ph sz="half" idx="1"/>
          </p:nvPr>
        </p:nvSpPr>
        <p:spPr/>
        <p:txBody>
          <a:bodyPr>
            <a:normAutofit fontScale="92500" lnSpcReduction="10000"/>
          </a:bodyPr>
          <a:lstStyle/>
          <a:p>
            <a:pPr>
              <a:buFont typeface="Wingdings" panose="05000000000000000000" pitchFamily="2" charset="2"/>
              <a:buChar char="q"/>
            </a:pPr>
            <a:r>
              <a:rPr lang="en-US" dirty="0">
                <a:latin typeface="VAG Rounded Std Thin" panose="020F0402020204020204" pitchFamily="34" charset="0"/>
              </a:rPr>
              <a:t>TAs move periodically between pupils identified as being priorities for support, due to additional needs </a:t>
            </a:r>
          </a:p>
          <a:p>
            <a:pPr marL="0" indent="0">
              <a:buNone/>
            </a:pPr>
            <a:endParaRPr lang="en-US" dirty="0">
              <a:latin typeface="VAG Rounded Std Thin" panose="020F0402020204020204" pitchFamily="34" charset="0"/>
            </a:endParaRPr>
          </a:p>
          <a:p>
            <a:pPr lvl="0">
              <a:buFont typeface="Wingdings" panose="05000000000000000000" pitchFamily="2" charset="2"/>
              <a:buChar char="q"/>
            </a:pPr>
            <a:r>
              <a:rPr lang="en-US" dirty="0">
                <a:latin typeface="VAG Rounded Std Thin" panose="020F0402020204020204" pitchFamily="34" charset="0"/>
              </a:rPr>
              <a:t>The seating plan must facilitate this. It is important not to sit all students with SEND together!</a:t>
            </a:r>
          </a:p>
        </p:txBody>
      </p:sp>
      <p:pic>
        <p:nvPicPr>
          <p:cNvPr id="13" name="Content Placeholder 12" descr="A person holding a tennis racquet on a court&#10;&#10;Description generated with high confidence">
            <a:extLst>
              <a:ext uri="{FF2B5EF4-FFF2-40B4-BE49-F238E27FC236}">
                <a16:creationId xmlns:a16="http://schemas.microsoft.com/office/drawing/2014/main" id="{0DC9C491-629F-4155-B2DA-DC567BB167D0}"/>
              </a:ext>
            </a:extLst>
          </p:cNvPr>
          <p:cNvPicPr>
            <a:picLocks noGrp="1" noChangeAspect="1"/>
          </p:cNvPicPr>
          <p:nvPr>
            <p:ph sz="half" idx="2"/>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29150" y="2239550"/>
            <a:ext cx="4091614" cy="3709730"/>
          </a:xfrm>
        </p:spPr>
      </p:pic>
      <p:sp>
        <p:nvSpPr>
          <p:cNvPr id="9" name="Slide Number Placeholder 8">
            <a:extLst>
              <a:ext uri="{FF2B5EF4-FFF2-40B4-BE49-F238E27FC236}">
                <a16:creationId xmlns:a16="http://schemas.microsoft.com/office/drawing/2014/main" id="{E9B06CB0-3979-4550-B1A7-945E9ACADE22}"/>
              </a:ext>
            </a:extLst>
          </p:cNvPr>
          <p:cNvSpPr>
            <a:spLocks noGrp="1"/>
          </p:cNvSpPr>
          <p:nvPr>
            <p:ph type="sldNum" sz="quarter" idx="12"/>
          </p:nvPr>
        </p:nvSpPr>
        <p:spPr/>
        <p:txBody>
          <a:bodyPr/>
          <a:lstStyle/>
          <a:p>
            <a:fld id="{D57F1E4F-1CFF-5643-939E-217C01CDF565}" type="slidenum">
              <a:rPr lang="en-US"/>
              <a:pPr/>
              <a:t>10</a:t>
            </a:fld>
            <a:endParaRPr lang="en-US" dirty="0"/>
          </a:p>
        </p:txBody>
      </p:sp>
      <p:sp>
        <p:nvSpPr>
          <p:cNvPr id="14" name="TextBox 13">
            <a:extLst>
              <a:ext uri="{FF2B5EF4-FFF2-40B4-BE49-F238E27FC236}">
                <a16:creationId xmlns:a16="http://schemas.microsoft.com/office/drawing/2014/main" id="{A753E780-1A7C-4009-AB36-EC880B0CF640}"/>
              </a:ext>
            </a:extLst>
          </p:cNvPr>
          <p:cNvSpPr txBox="1"/>
          <p:nvPr/>
        </p:nvSpPr>
        <p:spPr>
          <a:xfrm>
            <a:off x="6787753" y="5247458"/>
            <a:ext cx="1765227" cy="173124"/>
          </a:xfrm>
          <a:prstGeom prst="rect">
            <a:avLst/>
          </a:prstGeom>
          <a:solidFill>
            <a:srgbClr val="000000"/>
          </a:solidFill>
        </p:spPr>
        <p:txBody>
          <a:bodyPr wrap="none" rtlCol="0">
            <a:spAutoFit/>
          </a:bodyPr>
          <a:lstStyle/>
          <a:p>
            <a:pPr algn="r">
              <a:spcAft>
                <a:spcPts val="450"/>
              </a:spcAft>
            </a:pPr>
            <a:r>
              <a:rPr lang="en-GB" sz="525" dirty="0">
                <a:solidFill>
                  <a:srgbClr val="FFFFFF"/>
                </a:solidFill>
                <a:hlinkClick r:id="rId4" tooltip="http://ped220trackandfield.wikispaces.com/400m+relay+and+1600m+relay"/>
              </a:rPr>
              <a:t>This Photo</a:t>
            </a:r>
            <a:r>
              <a:rPr lang="en-GB" sz="525" dirty="0">
                <a:solidFill>
                  <a:srgbClr val="FFFFFF"/>
                </a:solidFill>
              </a:rPr>
              <a:t> by Unknown Author is licensed under </a:t>
            </a:r>
            <a:r>
              <a:rPr lang="en-GB" sz="525" dirty="0">
                <a:solidFill>
                  <a:srgbClr val="FFFFFF"/>
                </a:solidFill>
                <a:hlinkClick r:id="rId5" tooltip="https://creativecommons.org/licenses/by-sa/3.0/"/>
              </a:rPr>
              <a:t>CC BY-SA</a:t>
            </a:r>
            <a:endParaRPr lang="en-GB" sz="525" dirty="0">
              <a:solidFill>
                <a:srgbClr val="FFFFFF"/>
              </a:solidFill>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87754" y="92679"/>
            <a:ext cx="1965722" cy="1965722"/>
          </a:xfrm>
          <a:prstGeom prst="rect">
            <a:avLst/>
          </a:prstGeom>
        </p:spPr>
      </p:pic>
      <p:sp>
        <p:nvSpPr>
          <p:cNvPr id="10" name="Rectangle 9"/>
          <p:cNvSpPr/>
          <p:nvPr/>
        </p:nvSpPr>
        <p:spPr>
          <a:xfrm>
            <a:off x="4643846" y="2293520"/>
            <a:ext cx="3875738" cy="3139321"/>
          </a:xfrm>
          <a:prstGeom prst="rect">
            <a:avLst/>
          </a:prstGeom>
          <a:solidFill>
            <a:schemeClr val="accent3">
              <a:lumMod val="20000"/>
              <a:lumOff val="80000"/>
            </a:schemeClr>
          </a:solidFill>
        </p:spPr>
        <p:txBody>
          <a:bodyPr wrap="square">
            <a:spAutoFit/>
          </a:bodyPr>
          <a:lstStyle/>
          <a:p>
            <a:r>
              <a:rPr lang="en-GB" dirty="0"/>
              <a:t>There have been concerns that TAs can encourage dependency, because they prioritise task completion, rather than encouraging pupils to think and act for themselves. Taken further, it has been argued that over-reliance on one-to-one support leads to a wide range of detrimental effects on pupils, in terms of interference with ownership and responsibility for learning, and separation from classmates.</a:t>
            </a:r>
          </a:p>
        </p:txBody>
      </p:sp>
    </p:spTree>
    <p:extLst>
      <p:ext uri="{BB962C8B-B14F-4D97-AF65-F5344CB8AC3E}">
        <p14:creationId xmlns:p14="http://schemas.microsoft.com/office/powerpoint/2010/main" val="36640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2F2B-30B2-4892-A084-58AA51A0FD38}"/>
              </a:ext>
            </a:extLst>
          </p:cNvPr>
          <p:cNvSpPr>
            <a:spLocks noGrp="1"/>
          </p:cNvSpPr>
          <p:nvPr>
            <p:ph type="title"/>
          </p:nvPr>
        </p:nvSpPr>
        <p:spPr/>
        <p:txBody>
          <a:bodyPr/>
          <a:lstStyle/>
          <a:p>
            <a:r>
              <a:rPr lang="en-US" b="1" dirty="0">
                <a:solidFill>
                  <a:srgbClr val="AE207F"/>
                </a:solidFill>
                <a:latin typeface="VAG Rounded Std Thin" panose="020F0402020204020204" pitchFamily="34" charset="0"/>
              </a:rPr>
              <a:t>Zoning</a:t>
            </a:r>
          </a:p>
        </p:txBody>
      </p:sp>
      <p:sp>
        <p:nvSpPr>
          <p:cNvPr id="3" name="Content Placeholder 2">
            <a:extLst>
              <a:ext uri="{FF2B5EF4-FFF2-40B4-BE49-F238E27FC236}">
                <a16:creationId xmlns:a16="http://schemas.microsoft.com/office/drawing/2014/main" id="{5974B00A-17F9-40E9-A9C8-B69BA262BB01}"/>
              </a:ext>
            </a:extLst>
          </p:cNvPr>
          <p:cNvSpPr>
            <a:spLocks noGrp="1"/>
          </p:cNvSpPr>
          <p:nvPr>
            <p:ph sz="half" idx="1"/>
          </p:nvPr>
        </p:nvSpPr>
        <p:spPr/>
        <p:txBody>
          <a:bodyPr>
            <a:normAutofit/>
          </a:bodyPr>
          <a:lstStyle/>
          <a:p>
            <a:pPr lvl="0">
              <a:buFont typeface="Wingdings" panose="05000000000000000000" pitchFamily="2" charset="2"/>
              <a:buChar char="q"/>
            </a:pPr>
            <a:r>
              <a:rPr lang="en-US" dirty="0">
                <a:latin typeface="VAG Rounded Std Thin" panose="020F0402020204020204" pitchFamily="34" charset="0"/>
              </a:rPr>
              <a:t>TAs to locate themselves near a group of pupils with additional needs, monitoring and providing input when necessary. </a:t>
            </a:r>
          </a:p>
        </p:txBody>
      </p:sp>
      <p:pic>
        <p:nvPicPr>
          <p:cNvPr id="13" name="Content Placeholder 12" descr="A sign on a pole&#10;&#10;Description generated with very high confidence">
            <a:extLst>
              <a:ext uri="{FF2B5EF4-FFF2-40B4-BE49-F238E27FC236}">
                <a16:creationId xmlns:a16="http://schemas.microsoft.com/office/drawing/2014/main" id="{DA80C776-8358-4165-BD01-E053415D3DF3}"/>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44098" y="1825625"/>
            <a:ext cx="2856303" cy="4351338"/>
          </a:xfrm>
        </p:spPr>
      </p:pic>
      <p:sp>
        <p:nvSpPr>
          <p:cNvPr id="6" name="Slide Number Placeholder 5">
            <a:extLst>
              <a:ext uri="{FF2B5EF4-FFF2-40B4-BE49-F238E27FC236}">
                <a16:creationId xmlns:a16="http://schemas.microsoft.com/office/drawing/2014/main" id="{DB7B6D73-167F-4199-BD4F-11AEDD805AAB}"/>
              </a:ext>
            </a:extLst>
          </p:cNvPr>
          <p:cNvSpPr>
            <a:spLocks noGrp="1"/>
          </p:cNvSpPr>
          <p:nvPr>
            <p:ph type="sldNum" sz="quarter" idx="12"/>
          </p:nvPr>
        </p:nvSpPr>
        <p:spPr/>
        <p:txBody>
          <a:bodyPr/>
          <a:lstStyle/>
          <a:p>
            <a:fld id="{D57F1E4F-1CFF-5643-939E-217C01CDF565}" type="slidenum">
              <a:rPr lang="en-US"/>
              <a:pPr/>
              <a:t>11</a:t>
            </a:fld>
            <a:endParaRPr lang="en-US" dirty="0"/>
          </a:p>
        </p:txBody>
      </p:sp>
    </p:spTree>
    <p:extLst>
      <p:ext uri="{BB962C8B-B14F-4D97-AF65-F5344CB8AC3E}">
        <p14:creationId xmlns:p14="http://schemas.microsoft.com/office/powerpoint/2010/main" val="305027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0BE5-A6D9-43D7-9195-AC4619C52A14}"/>
              </a:ext>
            </a:extLst>
          </p:cNvPr>
          <p:cNvSpPr>
            <a:spLocks noGrp="1"/>
          </p:cNvSpPr>
          <p:nvPr>
            <p:ph type="title"/>
          </p:nvPr>
        </p:nvSpPr>
        <p:spPr/>
        <p:txBody>
          <a:bodyPr/>
          <a:lstStyle/>
          <a:p>
            <a:r>
              <a:rPr lang="en-US" b="1" dirty="0">
                <a:solidFill>
                  <a:srgbClr val="AE207F"/>
                </a:solidFill>
                <a:latin typeface="VAG Rounded Std Thin" panose="020F0402020204020204" pitchFamily="34" charset="0"/>
              </a:rPr>
              <a:t>Coaching</a:t>
            </a:r>
          </a:p>
        </p:txBody>
      </p:sp>
      <p:sp>
        <p:nvSpPr>
          <p:cNvPr id="3" name="Content Placeholder 2">
            <a:extLst>
              <a:ext uri="{FF2B5EF4-FFF2-40B4-BE49-F238E27FC236}">
                <a16:creationId xmlns:a16="http://schemas.microsoft.com/office/drawing/2014/main" id="{47008230-DD3B-4A87-862D-0D33D3139FE4}"/>
              </a:ext>
            </a:extLst>
          </p:cNvPr>
          <p:cNvSpPr>
            <a:spLocks noGrp="1"/>
          </p:cNvSpPr>
          <p:nvPr>
            <p:ph sz="half" idx="1"/>
          </p:nvPr>
        </p:nvSpPr>
        <p:spPr/>
        <p:txBody>
          <a:bodyPr>
            <a:normAutofit/>
          </a:bodyPr>
          <a:lstStyle/>
          <a:p>
            <a:pPr lvl="0">
              <a:buFont typeface="Wingdings" panose="05000000000000000000" pitchFamily="2" charset="2"/>
              <a:buChar char="q"/>
            </a:pPr>
            <a:r>
              <a:rPr lang="en-US" dirty="0">
                <a:latin typeface="VAG Rounded Std Thin" panose="020F0402020204020204" pitchFamily="34" charset="0"/>
              </a:rPr>
              <a:t>TAs are assigned to an individual or small group of students to guide them through a task that may prove particularly difficult.</a:t>
            </a:r>
          </a:p>
          <a:p>
            <a:pPr marL="0" lvl="0" indent="0">
              <a:buNone/>
            </a:pPr>
            <a:endParaRPr lang="en-US" dirty="0">
              <a:latin typeface="VAG Rounded Std Thin" panose="020F0402020204020204" pitchFamily="34" charset="0"/>
            </a:endParaRPr>
          </a:p>
          <a:p>
            <a:pPr lvl="0"/>
            <a:endParaRPr lang="en-US" dirty="0"/>
          </a:p>
        </p:txBody>
      </p:sp>
      <p:pic>
        <p:nvPicPr>
          <p:cNvPr id="13" name="Content Placeholder 12" descr="A picture containing vector graphics, text&#10;&#10;Description generated with high confidence">
            <a:extLst>
              <a:ext uri="{FF2B5EF4-FFF2-40B4-BE49-F238E27FC236}">
                <a16:creationId xmlns:a16="http://schemas.microsoft.com/office/drawing/2014/main" id="{5F66033C-976D-4BA4-A579-E23DCDA6AC86}"/>
              </a:ext>
            </a:extLst>
          </p:cNvPr>
          <p:cNvPicPr>
            <a:picLocks noGrp="1" noChangeAspect="1"/>
          </p:cNvPicPr>
          <p:nvPr>
            <p:ph sz="half" idx="2"/>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976812" y="1881981"/>
            <a:ext cx="3190875" cy="4238625"/>
          </a:xfrm>
        </p:spPr>
      </p:pic>
      <p:sp>
        <p:nvSpPr>
          <p:cNvPr id="6" name="Slide Number Placeholder 5">
            <a:extLst>
              <a:ext uri="{FF2B5EF4-FFF2-40B4-BE49-F238E27FC236}">
                <a16:creationId xmlns:a16="http://schemas.microsoft.com/office/drawing/2014/main" id="{A0EDFA3F-73BC-4B53-9ACA-6F1D9C150483}"/>
              </a:ext>
            </a:extLst>
          </p:cNvPr>
          <p:cNvSpPr>
            <a:spLocks noGrp="1"/>
          </p:cNvSpPr>
          <p:nvPr>
            <p:ph type="sldNum" sz="quarter" idx="12"/>
          </p:nvPr>
        </p:nvSpPr>
        <p:spPr/>
        <p:txBody>
          <a:bodyPr/>
          <a:lstStyle/>
          <a:p>
            <a:fld id="{D57F1E4F-1CFF-5643-939E-217C01CDF565}" type="slidenum">
              <a:rPr lang="en-US"/>
              <a:pPr/>
              <a:t>12</a:t>
            </a:fld>
            <a:endParaRPr lang="en-US" dirty="0"/>
          </a:p>
        </p:txBody>
      </p:sp>
    </p:spTree>
    <p:extLst>
      <p:ext uri="{BB962C8B-B14F-4D97-AF65-F5344CB8AC3E}">
        <p14:creationId xmlns:p14="http://schemas.microsoft.com/office/powerpoint/2010/main" val="58778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9454-98C7-4336-BDE3-24B9481010DA}"/>
              </a:ext>
            </a:extLst>
          </p:cNvPr>
          <p:cNvSpPr>
            <a:spLocks noGrp="1"/>
          </p:cNvSpPr>
          <p:nvPr>
            <p:ph type="title"/>
          </p:nvPr>
        </p:nvSpPr>
        <p:spPr/>
        <p:txBody>
          <a:bodyPr/>
          <a:lstStyle/>
          <a:p>
            <a:r>
              <a:rPr lang="en-US" b="1" dirty="0">
                <a:solidFill>
                  <a:srgbClr val="AE207F"/>
                </a:solidFill>
                <a:latin typeface="VAG Rounded Std Thin" panose="020F0402020204020204" pitchFamily="34" charset="0"/>
              </a:rPr>
              <a:t>Facilitating</a:t>
            </a:r>
          </a:p>
        </p:txBody>
      </p:sp>
      <p:sp>
        <p:nvSpPr>
          <p:cNvPr id="3" name="Content Placeholder 2">
            <a:extLst>
              <a:ext uri="{FF2B5EF4-FFF2-40B4-BE49-F238E27FC236}">
                <a16:creationId xmlns:a16="http://schemas.microsoft.com/office/drawing/2014/main" id="{0165B303-9034-42C7-91E5-97752FC6D588}"/>
              </a:ext>
            </a:extLst>
          </p:cNvPr>
          <p:cNvSpPr>
            <a:spLocks noGrp="1"/>
          </p:cNvSpPr>
          <p:nvPr>
            <p:ph sz="half" idx="1"/>
          </p:nvPr>
        </p:nvSpPr>
        <p:spPr/>
        <p:txBody>
          <a:bodyPr>
            <a:normAutofit/>
          </a:bodyPr>
          <a:lstStyle/>
          <a:p>
            <a:r>
              <a:rPr lang="en-US" dirty="0">
                <a:latin typeface="VAG Rounded Std Thin" panose="020F0402020204020204" pitchFamily="34" charset="0"/>
              </a:rPr>
              <a:t>TAs provide ‘drop-in support’ by setting up assistive technology or other specialised equipment in the classroom, </a:t>
            </a:r>
            <a:r>
              <a:rPr lang="en-US" dirty="0">
                <a:solidFill>
                  <a:srgbClr val="AE207F"/>
                </a:solidFill>
                <a:latin typeface="VAG Rounded Std Thin" panose="020F0402020204020204" pitchFamily="34" charset="0"/>
              </a:rPr>
              <a:t>adapting</a:t>
            </a:r>
            <a:r>
              <a:rPr lang="en-US" dirty="0">
                <a:latin typeface="VAG Rounded Std Thin" panose="020F0402020204020204" pitchFamily="34" charset="0"/>
              </a:rPr>
              <a:t> resources, helping a pupil organise school work / homework etc</a:t>
            </a:r>
            <a:r>
              <a:rPr lang="en-US" dirty="0"/>
              <a:t>. </a:t>
            </a:r>
          </a:p>
          <a:p>
            <a:pPr marL="0" indent="0">
              <a:buNone/>
            </a:pPr>
            <a:endParaRPr lang="en-US" dirty="0"/>
          </a:p>
        </p:txBody>
      </p:sp>
      <p:pic>
        <p:nvPicPr>
          <p:cNvPr id="6" name="Content Placeholder 5" descr="A close up of a logo&#10;&#10;Description generated with very high confidence">
            <a:extLst>
              <a:ext uri="{FF2B5EF4-FFF2-40B4-BE49-F238E27FC236}">
                <a16:creationId xmlns:a16="http://schemas.microsoft.com/office/drawing/2014/main" id="{53963FF0-194E-4976-BCD0-50A31F3F43C2}"/>
              </a:ext>
            </a:extLst>
          </p:cNvPr>
          <p:cNvPicPr>
            <a:picLocks noGrp="1" noChangeAspect="1"/>
          </p:cNvPicPr>
          <p:nvPr>
            <p:ph sz="half" idx="2"/>
          </p:nvPr>
        </p:nvPicPr>
        <p:blipFill>
          <a:blip r:embed="rId3">
            <a:extLst>
              <a:ext uri="{837473B0-CC2E-450A-ABE3-18F120FF3D39}">
                <a1611:picAttrSrcUrl xmlns:a1611="http://schemas.microsoft.com/office/drawing/2016/11/main" r:id="rId4"/>
              </a:ext>
            </a:extLst>
          </a:blip>
          <a:stretch>
            <a:fillRect/>
          </a:stretch>
        </p:blipFill>
        <p:spPr>
          <a:xfrm>
            <a:off x="4243306" y="2348880"/>
            <a:ext cx="4272044" cy="2670598"/>
          </a:xfrm>
        </p:spPr>
      </p:pic>
      <p:sp>
        <p:nvSpPr>
          <p:cNvPr id="9" name="Slide Number Placeholder 8">
            <a:extLst>
              <a:ext uri="{FF2B5EF4-FFF2-40B4-BE49-F238E27FC236}">
                <a16:creationId xmlns:a16="http://schemas.microsoft.com/office/drawing/2014/main" id="{4EE046E0-F270-481C-B815-12EC3BCFF528}"/>
              </a:ext>
            </a:extLst>
          </p:cNvPr>
          <p:cNvSpPr>
            <a:spLocks noGrp="1"/>
          </p:cNvSpPr>
          <p:nvPr>
            <p:ph type="sldNum" sz="quarter" idx="12"/>
          </p:nvPr>
        </p:nvSpPr>
        <p:spPr/>
        <p:txBody>
          <a:bodyPr/>
          <a:lstStyle/>
          <a:p>
            <a:fld id="{D57F1E4F-1CFF-5643-939E-217C01CDF565}" type="slidenum">
              <a:rPr lang="en-US"/>
              <a:pPr/>
              <a:t>13</a:t>
            </a:fld>
            <a:endParaRPr lang="en-US" dirty="0"/>
          </a:p>
        </p:txBody>
      </p:sp>
    </p:spTree>
    <p:extLst>
      <p:ext uri="{BB962C8B-B14F-4D97-AF65-F5344CB8AC3E}">
        <p14:creationId xmlns:p14="http://schemas.microsoft.com/office/powerpoint/2010/main" val="370168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7C35-4C1D-43DC-BC77-B768489527AC}"/>
              </a:ext>
            </a:extLst>
          </p:cNvPr>
          <p:cNvSpPr>
            <a:spLocks noGrp="1"/>
          </p:cNvSpPr>
          <p:nvPr>
            <p:ph type="title"/>
          </p:nvPr>
        </p:nvSpPr>
        <p:spPr/>
        <p:txBody>
          <a:bodyPr/>
          <a:lstStyle/>
          <a:p>
            <a:r>
              <a:rPr lang="en-US" dirty="0">
                <a:solidFill>
                  <a:srgbClr val="AE207F"/>
                </a:solidFill>
                <a:latin typeface="VAG Rounded Std Thin" panose="020F0402020204020204" pitchFamily="34" charset="0"/>
              </a:rPr>
              <a:t>Supervising</a:t>
            </a:r>
          </a:p>
        </p:txBody>
      </p:sp>
      <p:sp>
        <p:nvSpPr>
          <p:cNvPr id="3" name="Content Placeholder 2">
            <a:extLst>
              <a:ext uri="{FF2B5EF4-FFF2-40B4-BE49-F238E27FC236}">
                <a16:creationId xmlns:a16="http://schemas.microsoft.com/office/drawing/2014/main" id="{1AE39352-FED5-489E-B235-53444699B3C7}"/>
              </a:ext>
            </a:extLst>
          </p:cNvPr>
          <p:cNvSpPr>
            <a:spLocks noGrp="1"/>
          </p:cNvSpPr>
          <p:nvPr>
            <p:ph sz="half" idx="1"/>
          </p:nvPr>
        </p:nvSpPr>
        <p:spPr/>
        <p:txBody>
          <a:bodyPr>
            <a:normAutofit/>
          </a:bodyPr>
          <a:lstStyle/>
          <a:p>
            <a:pPr lvl="0"/>
            <a:r>
              <a:rPr lang="en-US" dirty="0">
                <a:latin typeface="VAG Rounded Std Thin" panose="020F0402020204020204" pitchFamily="34" charset="0"/>
              </a:rPr>
              <a:t>TAs oversee the higher-ability / independent learners </a:t>
            </a:r>
          </a:p>
          <a:p>
            <a:pPr lvl="0"/>
            <a:r>
              <a:rPr lang="en-US" dirty="0">
                <a:latin typeface="VAG Rounded Std Thin" panose="020F0402020204020204" pitchFamily="34" charset="0"/>
              </a:rPr>
              <a:t>TAs ask stretching questions that challenge their reasoning and methods</a:t>
            </a:r>
          </a:p>
          <a:p>
            <a:endParaRPr lang="en-US" dirty="0"/>
          </a:p>
          <a:p>
            <a:pPr lvl="0"/>
            <a:endParaRPr lang="en-US" dirty="0"/>
          </a:p>
        </p:txBody>
      </p:sp>
      <p:pic>
        <p:nvPicPr>
          <p:cNvPr id="13" name="Content Placeholder 12" descr="A picture containing shelf, book, library, room&#10;&#10;Description generated with very high confidence">
            <a:extLst>
              <a:ext uri="{FF2B5EF4-FFF2-40B4-BE49-F238E27FC236}">
                <a16:creationId xmlns:a16="http://schemas.microsoft.com/office/drawing/2014/main" id="{FC6D652C-D06C-457D-BF7F-D897DCB7B8F4}"/>
              </a:ext>
            </a:extLst>
          </p:cNvPr>
          <p:cNvPicPr>
            <a:picLocks noGrp="1" noChangeAspect="1"/>
          </p:cNvPicPr>
          <p:nvPr>
            <p:ph sz="half" idx="2"/>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26048" y="2341880"/>
            <a:ext cx="3263803" cy="2174240"/>
          </a:xfrm>
        </p:spPr>
      </p:pic>
      <p:sp>
        <p:nvSpPr>
          <p:cNvPr id="6" name="Slide Number Placeholder 5">
            <a:extLst>
              <a:ext uri="{FF2B5EF4-FFF2-40B4-BE49-F238E27FC236}">
                <a16:creationId xmlns:a16="http://schemas.microsoft.com/office/drawing/2014/main" id="{6A04C829-11BD-4EBF-9354-C733A9E8E40C}"/>
              </a:ext>
            </a:extLst>
          </p:cNvPr>
          <p:cNvSpPr>
            <a:spLocks noGrp="1"/>
          </p:cNvSpPr>
          <p:nvPr>
            <p:ph type="sldNum" sz="quarter" idx="12"/>
          </p:nvPr>
        </p:nvSpPr>
        <p:spPr/>
        <p:txBody>
          <a:bodyPr/>
          <a:lstStyle/>
          <a:p>
            <a:fld id="{D57F1E4F-1CFF-5643-939E-217C01CDF565}" type="slidenum">
              <a:rPr lang="en-US"/>
              <a:pPr/>
              <a:t>14</a:t>
            </a:fld>
            <a:endParaRPr lang="en-US" dirty="0"/>
          </a:p>
        </p:txBody>
      </p:sp>
    </p:spTree>
    <p:extLst>
      <p:ext uri="{BB962C8B-B14F-4D97-AF65-F5344CB8AC3E}">
        <p14:creationId xmlns:p14="http://schemas.microsoft.com/office/powerpoint/2010/main" val="351417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A6A4-5762-450D-89DB-B32B6A35485F}"/>
              </a:ext>
            </a:extLst>
          </p:cNvPr>
          <p:cNvSpPr>
            <a:spLocks noGrp="1"/>
          </p:cNvSpPr>
          <p:nvPr>
            <p:ph type="title"/>
          </p:nvPr>
        </p:nvSpPr>
        <p:spPr/>
        <p:txBody>
          <a:bodyPr/>
          <a:lstStyle/>
          <a:p>
            <a:r>
              <a:rPr lang="en-US" b="1" dirty="0">
                <a:solidFill>
                  <a:srgbClr val="AE207F"/>
                </a:solidFill>
                <a:latin typeface="VAG Rounded Std Thin" panose="020F0402020204020204" pitchFamily="34" charset="0"/>
              </a:rPr>
              <a:t>Safeguarding</a:t>
            </a:r>
          </a:p>
        </p:txBody>
      </p:sp>
      <p:sp>
        <p:nvSpPr>
          <p:cNvPr id="3" name="Content Placeholder 2">
            <a:extLst>
              <a:ext uri="{FF2B5EF4-FFF2-40B4-BE49-F238E27FC236}">
                <a16:creationId xmlns:a16="http://schemas.microsoft.com/office/drawing/2014/main" id="{A9F4DD44-D893-460A-870D-D0555803CB7B}"/>
              </a:ext>
            </a:extLst>
          </p:cNvPr>
          <p:cNvSpPr>
            <a:spLocks noGrp="1"/>
          </p:cNvSpPr>
          <p:nvPr>
            <p:ph sz="half" idx="1"/>
          </p:nvPr>
        </p:nvSpPr>
        <p:spPr/>
        <p:txBody>
          <a:bodyPr>
            <a:normAutofit/>
          </a:bodyPr>
          <a:lstStyle/>
          <a:p>
            <a:r>
              <a:rPr lang="en-US" dirty="0">
                <a:latin typeface="VAG Rounded Std Thin" panose="020F0402020204020204" pitchFamily="34" charset="0"/>
              </a:rPr>
              <a:t>TAs monitor, and where necessary, assist in activities that pose a manageable risk to the health and safety of a pupil with an additional need, </a:t>
            </a:r>
            <a:r>
              <a:rPr lang="en-US" i="1" dirty="0">
                <a:latin typeface="VAG Rounded Std Thin" panose="020F0402020204020204" pitchFamily="34" charset="0"/>
              </a:rPr>
              <a:t>particularly</a:t>
            </a:r>
            <a:r>
              <a:rPr lang="en-US" dirty="0">
                <a:latin typeface="VAG Rounded Std Thin" panose="020F0402020204020204" pitchFamily="34" charset="0"/>
              </a:rPr>
              <a:t> those with visual impairment, a medical condition or a physical disability. </a:t>
            </a:r>
          </a:p>
          <a:p>
            <a:pPr marL="0" indent="0">
              <a:buNone/>
            </a:pPr>
            <a:endParaRPr lang="en-US" dirty="0"/>
          </a:p>
          <a:p>
            <a:endParaRPr lang="en-US" dirty="0"/>
          </a:p>
          <a:p>
            <a:endParaRPr lang="en-US" dirty="0"/>
          </a:p>
        </p:txBody>
      </p:sp>
      <p:pic>
        <p:nvPicPr>
          <p:cNvPr id="6" name="Content Placeholder 5" descr="A close up of a logo&#10;&#10;Description generated with very high confidence">
            <a:extLst>
              <a:ext uri="{FF2B5EF4-FFF2-40B4-BE49-F238E27FC236}">
                <a16:creationId xmlns:a16="http://schemas.microsoft.com/office/drawing/2014/main" id="{58A84E2D-077D-4CC0-8252-841BA11151DB}"/>
              </a:ext>
            </a:extLst>
          </p:cNvPr>
          <p:cNvPicPr>
            <a:picLocks noGrp="1" noChangeAspect="1"/>
          </p:cNvPicPr>
          <p:nvPr>
            <p:ph sz="half" idx="2"/>
          </p:nvPr>
        </p:nvPicPr>
        <p:blipFill>
          <a:blip r:embed="rId3">
            <a:extLst>
              <a:ext uri="{837473B0-CC2E-450A-ABE3-18F120FF3D39}">
                <a1611:picAttrSrcUrl xmlns:a1611="http://schemas.microsoft.com/office/drawing/2016/11/main" r:id="rId4"/>
              </a:ext>
            </a:extLst>
          </a:blip>
          <a:stretch>
            <a:fillRect/>
          </a:stretch>
        </p:blipFill>
        <p:spPr>
          <a:xfrm>
            <a:off x="4623641" y="2113835"/>
            <a:ext cx="3668617" cy="2630329"/>
          </a:xfrm>
        </p:spPr>
      </p:pic>
      <p:sp>
        <p:nvSpPr>
          <p:cNvPr id="9" name="Slide Number Placeholder 8">
            <a:extLst>
              <a:ext uri="{FF2B5EF4-FFF2-40B4-BE49-F238E27FC236}">
                <a16:creationId xmlns:a16="http://schemas.microsoft.com/office/drawing/2014/main" id="{72912709-627C-4D25-A6DC-28D067F9E524}"/>
              </a:ext>
            </a:extLst>
          </p:cNvPr>
          <p:cNvSpPr>
            <a:spLocks noGrp="1"/>
          </p:cNvSpPr>
          <p:nvPr>
            <p:ph type="sldNum" sz="quarter" idx="12"/>
          </p:nvPr>
        </p:nvSpPr>
        <p:spPr/>
        <p:txBody>
          <a:bodyPr/>
          <a:lstStyle/>
          <a:p>
            <a:fld id="{D57F1E4F-1CFF-5643-939E-217C01CDF565}" type="slidenum">
              <a:rPr lang="en-US"/>
              <a:pPr/>
              <a:t>15</a:t>
            </a:fld>
            <a:endParaRPr lang="en-US" dirty="0"/>
          </a:p>
        </p:txBody>
      </p:sp>
    </p:spTree>
    <p:extLst>
      <p:ext uri="{BB962C8B-B14F-4D97-AF65-F5344CB8AC3E}">
        <p14:creationId xmlns:p14="http://schemas.microsoft.com/office/powerpoint/2010/main" val="4094386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9922-A107-42BA-A329-E0731B917D1A}"/>
              </a:ext>
            </a:extLst>
          </p:cNvPr>
          <p:cNvSpPr>
            <a:spLocks noGrp="1"/>
          </p:cNvSpPr>
          <p:nvPr>
            <p:ph type="ctrTitle"/>
          </p:nvPr>
        </p:nvSpPr>
        <p:spPr>
          <a:xfrm>
            <a:off x="685800" y="620688"/>
            <a:ext cx="7772400" cy="1470025"/>
          </a:xfrm>
        </p:spPr>
        <p:txBody>
          <a:bodyPr/>
          <a:lstStyle/>
          <a:p>
            <a:r>
              <a:rPr lang="en-GB" dirty="0"/>
              <a:t>Break out rooms</a:t>
            </a:r>
          </a:p>
        </p:txBody>
      </p:sp>
      <p:sp>
        <p:nvSpPr>
          <p:cNvPr id="3" name="Subtitle 2">
            <a:extLst>
              <a:ext uri="{FF2B5EF4-FFF2-40B4-BE49-F238E27FC236}">
                <a16:creationId xmlns:a16="http://schemas.microsoft.com/office/drawing/2014/main" id="{0DB7BCA8-544F-4F34-AFAD-4E9BB63B0DED}"/>
              </a:ext>
            </a:extLst>
          </p:cNvPr>
          <p:cNvSpPr>
            <a:spLocks noGrp="1"/>
          </p:cNvSpPr>
          <p:nvPr>
            <p:ph type="subTitle" idx="1"/>
          </p:nvPr>
        </p:nvSpPr>
        <p:spPr>
          <a:xfrm>
            <a:off x="1371600" y="2420888"/>
            <a:ext cx="6400800" cy="1752600"/>
          </a:xfrm>
        </p:spPr>
        <p:txBody>
          <a:bodyPr>
            <a:noAutofit/>
          </a:bodyPr>
          <a:lstStyle/>
          <a:p>
            <a:r>
              <a:rPr lang="en-GB" sz="2800" dirty="0"/>
              <a:t>In your groups discuss how support staff can be used during</a:t>
            </a:r>
          </a:p>
          <a:p>
            <a:r>
              <a:rPr lang="en-GB" sz="2800" dirty="0"/>
              <a:t>1. Starer/Introduction</a:t>
            </a:r>
          </a:p>
          <a:p>
            <a:r>
              <a:rPr lang="en-GB" sz="2800" dirty="0"/>
              <a:t>2. Whole class teaching</a:t>
            </a:r>
          </a:p>
          <a:p>
            <a:r>
              <a:rPr lang="en-GB" sz="2800" dirty="0"/>
              <a:t>3. Small group or independent work</a:t>
            </a:r>
          </a:p>
          <a:p>
            <a:endParaRPr lang="en-GB" sz="2800" dirty="0"/>
          </a:p>
        </p:txBody>
      </p:sp>
    </p:spTree>
    <p:extLst>
      <p:ext uri="{BB962C8B-B14F-4D97-AF65-F5344CB8AC3E}">
        <p14:creationId xmlns:p14="http://schemas.microsoft.com/office/powerpoint/2010/main" val="2581839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AE207F"/>
                </a:solidFill>
                <a:latin typeface="VAG Rounded Std Thin" panose="020F0402020204020204" pitchFamily="34" charset="0"/>
              </a:rPr>
              <a:t>During the Introduction/Starter</a:t>
            </a:r>
          </a:p>
        </p:txBody>
      </p:sp>
      <p:sp>
        <p:nvSpPr>
          <p:cNvPr id="4" name="Content Placeholder 3"/>
          <p:cNvSpPr>
            <a:spLocks noGrp="1"/>
          </p:cNvSpPr>
          <p:nvPr>
            <p:ph sz="half" idx="1"/>
          </p:nvPr>
        </p:nvSpPr>
        <p:spPr>
          <a:xfrm>
            <a:off x="484584" y="1751209"/>
            <a:ext cx="8126017" cy="3873984"/>
          </a:xfrm>
        </p:spPr>
        <p:txBody>
          <a:bodyPr>
            <a:noAutofit/>
          </a:bodyPr>
          <a:lstStyle/>
          <a:p>
            <a:pPr>
              <a:buFont typeface="Wingdings" panose="05000000000000000000" pitchFamily="2" charset="2"/>
              <a:buChar char="q"/>
            </a:pPr>
            <a:r>
              <a:rPr lang="en-GB" sz="2100" dirty="0">
                <a:latin typeface="VAG Rounded Std Thin" panose="020F0402020204020204" pitchFamily="34" charset="0"/>
              </a:rPr>
              <a:t>The Teaching Assistant should </a:t>
            </a:r>
            <a:r>
              <a:rPr lang="en-GB" sz="2100" b="1" dirty="0">
                <a:latin typeface="VAG Rounded Std Thin" panose="020F0402020204020204" pitchFamily="34" charset="0"/>
              </a:rPr>
              <a:t>never</a:t>
            </a:r>
            <a:r>
              <a:rPr lang="en-GB" sz="2100" dirty="0">
                <a:latin typeface="VAG Rounded Std Thin" panose="020F0402020204020204" pitchFamily="34" charset="0"/>
              </a:rPr>
              <a:t> be stood/sat doing nothing, indicate where support would be best at the beginning…</a:t>
            </a:r>
          </a:p>
          <a:p>
            <a:pPr>
              <a:buFont typeface="Wingdings" panose="05000000000000000000" pitchFamily="2" charset="2"/>
              <a:buChar char="q"/>
            </a:pPr>
            <a:r>
              <a:rPr lang="en-US" sz="2100" dirty="0">
                <a:latin typeface="VAG Rounded Std Thin" panose="020F0402020204020204" pitchFamily="34" charset="0"/>
              </a:rPr>
              <a:t>Is there a group who don’t need this introduction – could the TA take a group straight away and get them going sooner? Challenging higher level/independent learners? Or scaffolding SEND pupils? How about Pre-teaching vocabulary? </a:t>
            </a:r>
          </a:p>
          <a:p>
            <a:pPr>
              <a:buFont typeface="Wingdings" panose="05000000000000000000" pitchFamily="2" charset="2"/>
              <a:buChar char="q"/>
            </a:pPr>
            <a:r>
              <a:rPr lang="en-US" sz="2100" dirty="0">
                <a:latin typeface="VAG Rounded Std Thin" panose="020F0402020204020204" pitchFamily="34" charset="0"/>
              </a:rPr>
              <a:t>Could the TA facilitate understanding of the learning objective through re-phrasing, sensible questioning of understanding? </a:t>
            </a:r>
          </a:p>
          <a:p>
            <a:pPr>
              <a:buFont typeface="Wingdings" panose="05000000000000000000" pitchFamily="2" charset="2"/>
              <a:buChar char="q"/>
            </a:pPr>
            <a:r>
              <a:rPr lang="en-US" sz="2100" dirty="0">
                <a:latin typeface="VAG Rounded Std Thin" panose="020F0402020204020204" pitchFamily="34" charset="0"/>
              </a:rPr>
              <a:t>Are there any pupils that would need support ‘just getting started’?</a:t>
            </a:r>
          </a:p>
        </p:txBody>
      </p:sp>
    </p:spTree>
    <p:extLst>
      <p:ext uri="{BB962C8B-B14F-4D97-AF65-F5344CB8AC3E}">
        <p14:creationId xmlns:p14="http://schemas.microsoft.com/office/powerpoint/2010/main" val="413039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AE207F"/>
                </a:solidFill>
                <a:latin typeface="VAG Rounded Std Thin" panose="020F0402020204020204" pitchFamily="34" charset="0"/>
              </a:rPr>
              <a:t>During ‘Whole Class’ Teaching…</a:t>
            </a:r>
          </a:p>
        </p:txBody>
      </p:sp>
      <p:sp>
        <p:nvSpPr>
          <p:cNvPr id="4" name="Content Placeholder 3"/>
          <p:cNvSpPr>
            <a:spLocks noGrp="1"/>
          </p:cNvSpPr>
          <p:nvPr>
            <p:ph sz="half" idx="1"/>
          </p:nvPr>
        </p:nvSpPr>
        <p:spPr>
          <a:xfrm>
            <a:off x="242291" y="1628800"/>
            <a:ext cx="8659417" cy="3928412"/>
          </a:xfrm>
        </p:spPr>
        <p:txBody>
          <a:bodyPr>
            <a:noAutofit/>
          </a:bodyPr>
          <a:lstStyle/>
          <a:p>
            <a:pPr>
              <a:buFont typeface="Wingdings" panose="05000000000000000000" pitchFamily="2" charset="2"/>
              <a:buChar char="q"/>
            </a:pPr>
            <a:r>
              <a:rPr lang="en-GB" sz="2000" dirty="0">
                <a:latin typeface="VAG Rounded Std Thin" panose="020F0402020204020204" pitchFamily="34" charset="0"/>
              </a:rPr>
              <a:t>The </a:t>
            </a:r>
            <a:r>
              <a:rPr lang="en-GB" sz="2000" i="1" dirty="0">
                <a:latin typeface="VAG Rounded Std Thin" panose="020F0402020204020204" pitchFamily="34" charset="0"/>
              </a:rPr>
              <a:t>teacher</a:t>
            </a:r>
            <a:r>
              <a:rPr lang="en-GB" sz="2000" dirty="0">
                <a:latin typeface="VAG Rounded Std Thin" panose="020F0402020204020204" pitchFamily="34" charset="0"/>
              </a:rPr>
              <a:t> should designate where the TA/Assistant would be best, it might be that there are groups that do not need the input of others and might be able to split into a group… it might be that the TA can scaffold what the teacher is saying to specific groups/individual pupils…</a:t>
            </a:r>
          </a:p>
          <a:p>
            <a:pPr>
              <a:buFont typeface="Wingdings" panose="05000000000000000000" pitchFamily="2" charset="2"/>
              <a:buChar char="q"/>
            </a:pPr>
            <a:r>
              <a:rPr lang="en-GB" sz="2000" dirty="0">
                <a:latin typeface="VAG Rounded Std Thin" panose="020F0402020204020204" pitchFamily="34" charset="0"/>
              </a:rPr>
              <a:t>Ensure the TA knows </a:t>
            </a:r>
            <a:r>
              <a:rPr lang="en-GB" sz="2000" i="1" dirty="0">
                <a:latin typeface="VAG Rounded Std Thin" panose="020F0402020204020204" pitchFamily="34" charset="0"/>
              </a:rPr>
              <a:t>where</a:t>
            </a:r>
            <a:r>
              <a:rPr lang="en-GB" sz="2000" dirty="0">
                <a:latin typeface="VAG Rounded Std Thin" panose="020F0402020204020204" pitchFamily="34" charset="0"/>
              </a:rPr>
              <a:t> they are supposed to be and </a:t>
            </a:r>
            <a:r>
              <a:rPr lang="en-GB" sz="2000" i="1" dirty="0">
                <a:latin typeface="VAG Rounded Std Thin" panose="020F0402020204020204" pitchFamily="34" charset="0"/>
              </a:rPr>
              <a:t>to what purpose</a:t>
            </a:r>
          </a:p>
          <a:p>
            <a:pPr>
              <a:buFont typeface="Wingdings" panose="05000000000000000000" pitchFamily="2" charset="2"/>
              <a:buChar char="q"/>
            </a:pPr>
            <a:r>
              <a:rPr lang="en-GB" sz="2000" dirty="0">
                <a:latin typeface="VAG Rounded Std Thin" panose="020F0402020204020204" pitchFamily="34" charset="0"/>
              </a:rPr>
              <a:t>Identify key pupils/groups and make them accessible to the TA</a:t>
            </a:r>
          </a:p>
          <a:p>
            <a:pPr>
              <a:buFont typeface="Wingdings" panose="05000000000000000000" pitchFamily="2" charset="2"/>
              <a:buChar char="q"/>
            </a:pPr>
            <a:r>
              <a:rPr lang="en-US" sz="2000" i="1" dirty="0">
                <a:latin typeface="VAG Rounded Std Thin" panose="020F0402020204020204" pitchFamily="34" charset="0"/>
              </a:rPr>
              <a:t>Don’t</a:t>
            </a:r>
            <a:r>
              <a:rPr lang="en-US" sz="2000" dirty="0">
                <a:latin typeface="VAG Rounded Std Thin" panose="020F0402020204020204" pitchFamily="34" charset="0"/>
              </a:rPr>
              <a:t> expect an TA to keep students focused when the time is too long, or the activity is inappropriate</a:t>
            </a:r>
          </a:p>
          <a:p>
            <a:pPr>
              <a:buFont typeface="Wingdings" panose="05000000000000000000" pitchFamily="2" charset="2"/>
              <a:buChar char="q"/>
            </a:pPr>
            <a:r>
              <a:rPr lang="en-US" sz="2000" dirty="0">
                <a:latin typeface="VAG Rounded Std Thin" panose="020F0402020204020204" pitchFamily="34" charset="0"/>
              </a:rPr>
              <a:t>Use the TA as a role model – demonstrating appropriate behaviour. Don’t allow the TA to distract the pupils – identify </a:t>
            </a:r>
            <a:r>
              <a:rPr lang="en-US" sz="2000" i="1" dirty="0">
                <a:latin typeface="VAG Rounded Std Thin" panose="020F0402020204020204" pitchFamily="34" charset="0"/>
              </a:rPr>
              <a:t>when</a:t>
            </a:r>
            <a:r>
              <a:rPr lang="en-US" sz="2000" dirty="0">
                <a:latin typeface="VAG Rounded Std Thin" panose="020F0402020204020204" pitchFamily="34" charset="0"/>
              </a:rPr>
              <a:t> they should intervene</a:t>
            </a:r>
          </a:p>
          <a:p>
            <a:pPr>
              <a:buFont typeface="Wingdings" panose="05000000000000000000" pitchFamily="2" charset="2"/>
              <a:buChar char="q"/>
            </a:pPr>
            <a:r>
              <a:rPr lang="en-US" sz="2000" dirty="0">
                <a:latin typeface="VAG Rounded Std Thin" panose="020F0402020204020204" pitchFamily="34" charset="0"/>
              </a:rPr>
              <a:t>Indicate that the TA should focus on the </a:t>
            </a:r>
            <a:r>
              <a:rPr lang="en-US" sz="2000" b="1" dirty="0">
                <a:latin typeface="VAG Rounded Std Thin" panose="020F0402020204020204" pitchFamily="34" charset="0"/>
              </a:rPr>
              <a:t>PUPILS</a:t>
            </a:r>
            <a:r>
              <a:rPr lang="en-US" sz="2000" dirty="0">
                <a:latin typeface="VAG Rounded Std Thin" panose="020F0402020204020204" pitchFamily="34" charset="0"/>
              </a:rPr>
              <a:t> not you as the teacher – They are not there to observe or to be taught!</a:t>
            </a:r>
          </a:p>
          <a:p>
            <a:pPr>
              <a:buFont typeface="Wingdings" panose="05000000000000000000" pitchFamily="2" charset="2"/>
              <a:buChar char="q"/>
            </a:pPr>
            <a:r>
              <a:rPr lang="en-US" sz="2000" dirty="0">
                <a:latin typeface="VAG Rounded Std Thin" panose="020F0402020204020204" pitchFamily="34" charset="0"/>
              </a:rPr>
              <a:t>Think about what a TA is doing during Quality Time.  Could they support a student with learning key words or helping them to catch up on work missed?</a:t>
            </a:r>
            <a:endParaRPr lang="en-GB" sz="2000" dirty="0">
              <a:latin typeface="VAG Rounded Std Thin" panose="020F0402020204020204" pitchFamily="34" charset="0"/>
            </a:endParaRPr>
          </a:p>
          <a:p>
            <a:pPr>
              <a:buFont typeface="Wingdings" panose="05000000000000000000" pitchFamily="2" charset="2"/>
              <a:buChar char="q"/>
            </a:pPr>
            <a:endParaRPr lang="en-GB" sz="2000" dirty="0">
              <a:latin typeface="VAG Rounded Std Thin" panose="020F0402020204020204" pitchFamily="34" charset="0"/>
            </a:endParaRPr>
          </a:p>
        </p:txBody>
      </p:sp>
    </p:spTree>
    <p:extLst>
      <p:ext uri="{BB962C8B-B14F-4D97-AF65-F5344CB8AC3E}">
        <p14:creationId xmlns:p14="http://schemas.microsoft.com/office/powerpoint/2010/main" val="37918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AE207F"/>
                </a:solidFill>
                <a:latin typeface="VAG Rounded Std Thin" panose="020F0402020204020204" pitchFamily="34" charset="0"/>
              </a:rPr>
              <a:t>Small Group/Independent Work</a:t>
            </a:r>
          </a:p>
        </p:txBody>
      </p:sp>
      <p:sp>
        <p:nvSpPr>
          <p:cNvPr id="4" name="Content Placeholder 3"/>
          <p:cNvSpPr>
            <a:spLocks noGrp="1"/>
          </p:cNvSpPr>
          <p:nvPr>
            <p:ph sz="half" idx="1"/>
          </p:nvPr>
        </p:nvSpPr>
        <p:spPr>
          <a:xfrm>
            <a:off x="35496" y="1398786"/>
            <a:ext cx="9073008" cy="5184576"/>
          </a:xfrm>
        </p:spPr>
        <p:txBody>
          <a:bodyPr>
            <a:noAutofit/>
          </a:bodyPr>
          <a:lstStyle/>
          <a:p>
            <a:pPr>
              <a:buFont typeface="Wingdings" panose="05000000000000000000" pitchFamily="2" charset="2"/>
              <a:buChar char="q"/>
            </a:pPr>
            <a:r>
              <a:rPr lang="en-GB" sz="2000" dirty="0">
                <a:latin typeface="VAG Rounded Std Thin" panose="020F0402020204020204" pitchFamily="34" charset="0"/>
              </a:rPr>
              <a:t>Again, it is the </a:t>
            </a:r>
            <a:r>
              <a:rPr lang="en-GB" sz="2000" i="1" dirty="0">
                <a:latin typeface="VAG Rounded Std Thin" panose="020F0402020204020204" pitchFamily="34" charset="0"/>
              </a:rPr>
              <a:t>teacher's role </a:t>
            </a:r>
            <a:r>
              <a:rPr lang="en-GB" sz="2000" dirty="0">
                <a:latin typeface="VAG Rounded Std Thin" panose="020F0402020204020204" pitchFamily="34" charset="0"/>
              </a:rPr>
              <a:t>to </a:t>
            </a:r>
            <a:r>
              <a:rPr lang="en-GB" sz="2000" i="1" dirty="0">
                <a:latin typeface="VAG Rounded Std Thin" panose="020F0402020204020204" pitchFamily="34" charset="0"/>
              </a:rPr>
              <a:t>ensure TAs know what is expected </a:t>
            </a:r>
            <a:r>
              <a:rPr lang="en-GB" sz="2000" dirty="0">
                <a:latin typeface="VAG Rounded Std Thin" panose="020F0402020204020204" pitchFamily="34" charset="0"/>
              </a:rPr>
              <a:t>of </a:t>
            </a:r>
            <a:r>
              <a:rPr lang="en-GB" sz="2000" b="1" dirty="0">
                <a:latin typeface="VAG Rounded Std Thin" panose="020F0402020204020204" pitchFamily="34" charset="0"/>
              </a:rPr>
              <a:t>them </a:t>
            </a:r>
            <a:r>
              <a:rPr lang="en-GB" sz="2000" dirty="0">
                <a:latin typeface="VAG Rounded Std Thin" panose="020F0402020204020204" pitchFamily="34" charset="0"/>
              </a:rPr>
              <a:t>AND </a:t>
            </a:r>
            <a:r>
              <a:rPr lang="en-GB" sz="2000" b="1" dirty="0">
                <a:latin typeface="VAG Rounded Std Thin" panose="020F0402020204020204" pitchFamily="34" charset="0"/>
              </a:rPr>
              <a:t>the pupils.</a:t>
            </a:r>
          </a:p>
          <a:p>
            <a:pPr>
              <a:buFont typeface="Wingdings" panose="05000000000000000000" pitchFamily="2" charset="2"/>
              <a:buChar char="q"/>
            </a:pPr>
            <a:r>
              <a:rPr lang="en-US" sz="2000" dirty="0">
                <a:latin typeface="VAG Rounded Std Thin" panose="020F0402020204020204" pitchFamily="34" charset="0"/>
              </a:rPr>
              <a:t>Make sure the assistant knows </a:t>
            </a:r>
            <a:r>
              <a:rPr lang="en-US" sz="2000" i="1" dirty="0">
                <a:latin typeface="VAG Rounded Std Thin" panose="020F0402020204020204" pitchFamily="34" charset="0"/>
              </a:rPr>
              <a:t>where</a:t>
            </a:r>
            <a:r>
              <a:rPr lang="en-US" sz="2000" dirty="0">
                <a:latin typeface="VAG Rounded Std Thin" panose="020F0402020204020204" pitchFamily="34" charset="0"/>
              </a:rPr>
              <a:t> to work with the student or group and </a:t>
            </a:r>
            <a:r>
              <a:rPr lang="en-US" sz="2000" i="1" dirty="0">
                <a:latin typeface="VAG Rounded Std Thin" panose="020F0402020204020204" pitchFamily="34" charset="0"/>
              </a:rPr>
              <a:t>what</a:t>
            </a:r>
            <a:r>
              <a:rPr lang="en-US" sz="2000" dirty="0">
                <a:latin typeface="VAG Rounded Std Thin" panose="020F0402020204020204" pitchFamily="34" charset="0"/>
              </a:rPr>
              <a:t> resources they will need (</a:t>
            </a:r>
            <a:r>
              <a:rPr lang="en-US" sz="2000" b="1" dirty="0">
                <a:latin typeface="VAG Rounded Std Thin" panose="020F0402020204020204" pitchFamily="34" charset="0"/>
              </a:rPr>
              <a:t>in advance if possible!) The beginning of lesson is fine.</a:t>
            </a:r>
          </a:p>
          <a:p>
            <a:pPr>
              <a:buFont typeface="Wingdings" panose="05000000000000000000" pitchFamily="2" charset="2"/>
              <a:buChar char="q"/>
            </a:pPr>
            <a:r>
              <a:rPr lang="en-US" sz="2000" dirty="0">
                <a:latin typeface="VAG Rounded Std Thin" panose="020F0402020204020204" pitchFamily="34" charset="0"/>
              </a:rPr>
              <a:t>Ensure that the assistant knows </a:t>
            </a:r>
            <a:r>
              <a:rPr lang="en-US" sz="2000" i="1" dirty="0">
                <a:latin typeface="VAG Rounded Std Thin" panose="020F0402020204020204" pitchFamily="34" charset="0"/>
              </a:rPr>
              <a:t>why</a:t>
            </a:r>
            <a:r>
              <a:rPr lang="en-US" sz="2000" dirty="0">
                <a:latin typeface="VAG Rounded Std Thin" panose="020F0402020204020204" pitchFamily="34" charset="0"/>
              </a:rPr>
              <a:t> they are working with a student or group and </a:t>
            </a:r>
            <a:r>
              <a:rPr lang="en-US" sz="2000" i="1" dirty="0">
                <a:latin typeface="VAG Rounded Std Thin" panose="020F0402020204020204" pitchFamily="34" charset="0"/>
              </a:rPr>
              <a:t>what</a:t>
            </a:r>
            <a:r>
              <a:rPr lang="en-US" sz="2000" dirty="0">
                <a:latin typeface="VAG Rounded Std Thin" panose="020F0402020204020204" pitchFamily="34" charset="0"/>
              </a:rPr>
              <a:t> support to give (are they: Observing? Facilitating? Monitoring?)</a:t>
            </a:r>
          </a:p>
          <a:p>
            <a:pPr>
              <a:buFont typeface="Wingdings" panose="05000000000000000000" pitchFamily="2" charset="2"/>
              <a:buChar char="q"/>
            </a:pPr>
            <a:r>
              <a:rPr lang="en-US" sz="2000" dirty="0">
                <a:latin typeface="VAG Rounded Std Thin" panose="020F0402020204020204" pitchFamily="34" charset="0"/>
              </a:rPr>
              <a:t>If they are monitoring/working with a group they should be </a:t>
            </a:r>
            <a:r>
              <a:rPr lang="en-US" sz="2000" i="1" dirty="0">
                <a:latin typeface="VAG Rounded Std Thin" panose="020F0402020204020204" pitchFamily="34" charset="0"/>
              </a:rPr>
              <a:t>expected</a:t>
            </a:r>
            <a:r>
              <a:rPr lang="en-US" sz="2000" dirty="0">
                <a:latin typeface="VAG Rounded Std Thin" panose="020F0402020204020204" pitchFamily="34" charset="0"/>
              </a:rPr>
              <a:t> to keep records of pupil's progress as evidence, to relay back to the teacher. </a:t>
            </a:r>
          </a:p>
          <a:p>
            <a:pPr>
              <a:buFont typeface="Wingdings" panose="05000000000000000000" pitchFamily="2" charset="2"/>
              <a:buChar char="q"/>
            </a:pPr>
            <a:r>
              <a:rPr lang="en-US" sz="2000" dirty="0">
                <a:latin typeface="VAG Rounded Std Thin" panose="020F0402020204020204" pitchFamily="34" charset="0"/>
              </a:rPr>
              <a:t>Ensure again</a:t>
            </a:r>
            <a:r>
              <a:rPr lang="en-US" sz="2000" b="1" dirty="0">
                <a:latin typeface="VAG Rounded Std Thin" panose="020F0402020204020204" pitchFamily="34" charset="0"/>
              </a:rPr>
              <a:t> </a:t>
            </a:r>
            <a:r>
              <a:rPr lang="en-US" sz="2000" dirty="0">
                <a:latin typeface="VAG Rounded Std Thin" panose="020F0402020204020204" pitchFamily="34" charset="0"/>
              </a:rPr>
              <a:t>that the assistant </a:t>
            </a:r>
            <a:r>
              <a:rPr lang="en-US" sz="2000" i="1" dirty="0">
                <a:latin typeface="VAG Rounded Std Thin" panose="020F0402020204020204" pitchFamily="34" charset="0"/>
              </a:rPr>
              <a:t>knows</a:t>
            </a:r>
            <a:r>
              <a:rPr lang="en-US" sz="2000" dirty="0">
                <a:latin typeface="VAG Rounded Std Thin" panose="020F0402020204020204" pitchFamily="34" charset="0"/>
              </a:rPr>
              <a:t> the LEARNING OBJECTIVE – this isn’t the same as the activity, </a:t>
            </a:r>
            <a:r>
              <a:rPr lang="en-US" sz="2000" i="1" dirty="0">
                <a:latin typeface="VAG Rounded Std Thin" panose="020F0402020204020204" pitchFamily="34" charset="0"/>
              </a:rPr>
              <a:t>how</a:t>
            </a:r>
            <a:r>
              <a:rPr lang="en-US" sz="2000" dirty="0">
                <a:latin typeface="VAG Rounded Std Thin" panose="020F0402020204020204" pitchFamily="34" charset="0"/>
              </a:rPr>
              <a:t> will the assistant </a:t>
            </a:r>
            <a:r>
              <a:rPr lang="en-US" sz="2000" i="1" dirty="0">
                <a:latin typeface="VAG Rounded Std Thin" panose="020F0402020204020204" pitchFamily="34" charset="0"/>
              </a:rPr>
              <a:t>know</a:t>
            </a:r>
            <a:r>
              <a:rPr lang="en-US" sz="2000" dirty="0">
                <a:latin typeface="VAG Rounded Std Thin" panose="020F0402020204020204" pitchFamily="34" charset="0"/>
              </a:rPr>
              <a:t> if the pupil is successful (what is the success criteria going to be?)</a:t>
            </a:r>
          </a:p>
          <a:p>
            <a:pPr>
              <a:buFont typeface="Wingdings" panose="05000000000000000000" pitchFamily="2" charset="2"/>
              <a:buChar char="q"/>
            </a:pPr>
            <a:r>
              <a:rPr lang="en-US" sz="2000" dirty="0">
                <a:latin typeface="VAG Rounded Std Thin" panose="020F0402020204020204" pitchFamily="34" charset="0"/>
              </a:rPr>
              <a:t>The TA might worry that the purpose is completing the task, good communication regarding the objective/success criteria will allow them to focus on the learning rather than getting finished!</a:t>
            </a:r>
          </a:p>
          <a:p>
            <a:pPr>
              <a:buFont typeface="Wingdings" panose="05000000000000000000" pitchFamily="2" charset="2"/>
              <a:buChar char="q"/>
            </a:pPr>
            <a:r>
              <a:rPr lang="en-US" sz="2000" dirty="0">
                <a:latin typeface="VAG Rounded Std Thin" panose="020F0402020204020204" pitchFamily="34" charset="0"/>
              </a:rPr>
              <a:t>Provide the TA with extension work/key questions to allow them to assess correctly the group they are working with. </a:t>
            </a:r>
          </a:p>
          <a:p>
            <a:pPr>
              <a:buFont typeface="Wingdings" panose="05000000000000000000" pitchFamily="2" charset="2"/>
              <a:buChar char="q"/>
            </a:pPr>
            <a:endParaRPr lang="en-US" sz="2000" dirty="0"/>
          </a:p>
          <a:p>
            <a:pPr>
              <a:buFont typeface="Wingdings" panose="05000000000000000000" pitchFamily="2" charset="2"/>
              <a:buChar char="q"/>
            </a:pPr>
            <a:endParaRPr lang="en-GB" sz="2000" dirty="0"/>
          </a:p>
        </p:txBody>
      </p:sp>
    </p:spTree>
    <p:extLst>
      <p:ext uri="{BB962C8B-B14F-4D97-AF65-F5344CB8AC3E}">
        <p14:creationId xmlns:p14="http://schemas.microsoft.com/office/powerpoint/2010/main" val="246101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212D2A-CB5D-4A42-A7EC-99F8BFE7A48B}"/>
              </a:ext>
            </a:extLst>
          </p:cNvPr>
          <p:cNvSpPr txBox="1"/>
          <p:nvPr/>
        </p:nvSpPr>
        <p:spPr>
          <a:xfrm>
            <a:off x="1043608" y="1045251"/>
            <a:ext cx="8496944" cy="523220"/>
          </a:xfrm>
          <a:prstGeom prst="rect">
            <a:avLst/>
          </a:prstGeom>
          <a:noFill/>
        </p:spPr>
        <p:txBody>
          <a:bodyPr wrap="square" rtlCol="0">
            <a:spAutoFit/>
          </a:bodyPr>
          <a:lstStyle/>
          <a:p>
            <a:r>
              <a:rPr lang="en-GB" sz="2800" dirty="0">
                <a:latin typeface="Comic Sans MS" panose="030F0702030302020204" pitchFamily="66" charset="0"/>
              </a:rPr>
              <a:t>Session 2 – How TAs can support learning</a:t>
            </a:r>
          </a:p>
        </p:txBody>
      </p:sp>
      <p:grpSp>
        <p:nvGrpSpPr>
          <p:cNvPr id="3" name="Group 2">
            <a:extLst>
              <a:ext uri="{FF2B5EF4-FFF2-40B4-BE49-F238E27FC236}">
                <a16:creationId xmlns:a16="http://schemas.microsoft.com/office/drawing/2014/main" id="{50099A40-D17A-47F1-BF30-22D712C0607D}"/>
              </a:ext>
            </a:extLst>
          </p:cNvPr>
          <p:cNvGrpSpPr/>
          <p:nvPr/>
        </p:nvGrpSpPr>
        <p:grpSpPr>
          <a:xfrm>
            <a:off x="873463" y="2060848"/>
            <a:ext cx="8160227" cy="4348467"/>
            <a:chOff x="319627" y="0"/>
            <a:chExt cx="8160227" cy="4348467"/>
          </a:xfrm>
          <a:scene3d>
            <a:camera prst="orthographicFront"/>
            <a:lightRig rig="flat" dir="t"/>
          </a:scene3d>
        </p:grpSpPr>
        <p:sp>
          <p:nvSpPr>
            <p:cNvPr id="4" name="Rectangle 3">
              <a:extLst>
                <a:ext uri="{FF2B5EF4-FFF2-40B4-BE49-F238E27FC236}">
                  <a16:creationId xmlns:a16="http://schemas.microsoft.com/office/drawing/2014/main" id="{190474A0-FC85-4AD6-87EE-B6D8875DF4A1}"/>
                </a:ext>
              </a:extLst>
            </p:cNvPr>
            <p:cNvSpPr/>
            <p:nvPr/>
          </p:nvSpPr>
          <p:spPr>
            <a:xfrm>
              <a:off x="319627" y="0"/>
              <a:ext cx="7247445" cy="4348467"/>
            </a:xfrm>
            <a:prstGeom prst="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5" name="TextBox 4">
              <a:extLst>
                <a:ext uri="{FF2B5EF4-FFF2-40B4-BE49-F238E27FC236}">
                  <a16:creationId xmlns:a16="http://schemas.microsoft.com/office/drawing/2014/main" id="{A8D59F52-D430-4656-8997-69DDFE482966}"/>
                </a:ext>
              </a:extLst>
            </p:cNvPr>
            <p:cNvSpPr txBox="1"/>
            <p:nvPr/>
          </p:nvSpPr>
          <p:spPr>
            <a:xfrm>
              <a:off x="319627" y="0"/>
              <a:ext cx="8160227" cy="43484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355131" tIns="372772" rIns="355131" bIns="372772" numCol="1" spcCol="1270" anchor="t" anchorCtr="0">
              <a:noAutofit/>
            </a:bodyPr>
            <a:lstStyle/>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Scaffolding</a:t>
              </a: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Relaying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Zoning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Coaching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Facilitating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Supervising</a:t>
              </a:r>
              <a:endParaRPr lang="en-US" sz="3000" kern="1200" dirty="0">
                <a:latin typeface="VAG Rounded Std Thin" panose="020F0402020204020204" pitchFamily="34" charset="0"/>
              </a:endParaRPr>
            </a:p>
            <a:p>
              <a:pPr marL="285750" lvl="1" indent="-285750" algn="l" defTabSz="1333500">
                <a:lnSpc>
                  <a:spcPct val="90000"/>
                </a:lnSpc>
                <a:spcBef>
                  <a:spcPct val="0"/>
                </a:spcBef>
                <a:spcAft>
                  <a:spcPct val="15000"/>
                </a:spcAft>
                <a:buChar char="•"/>
              </a:pPr>
              <a:r>
                <a:rPr lang="en-US" sz="3000" b="1" i="1" kern="1200" dirty="0">
                  <a:latin typeface="VAG Rounded Std Thin" panose="020F0402020204020204" pitchFamily="34" charset="0"/>
                </a:rPr>
                <a:t>Safeguarding</a:t>
              </a:r>
              <a:endParaRPr lang="en-US" sz="3000" kern="1200" dirty="0">
                <a:latin typeface="VAG Rounded Std Thin" panose="020F0402020204020204" pitchFamily="34" charset="0"/>
              </a:endParaRPr>
            </a:p>
          </p:txBody>
        </p:sp>
      </p:grpSp>
    </p:spTree>
    <p:extLst>
      <p:ext uri="{BB962C8B-B14F-4D97-AF65-F5344CB8AC3E}">
        <p14:creationId xmlns:p14="http://schemas.microsoft.com/office/powerpoint/2010/main" val="241171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AE207F"/>
                </a:solidFill>
                <a:latin typeface="VAG Rounded Std Thin" panose="020F0402020204020204" pitchFamily="34" charset="0"/>
              </a:rPr>
              <a:t>To conclude</a:t>
            </a:r>
          </a:p>
        </p:txBody>
      </p:sp>
      <p:sp>
        <p:nvSpPr>
          <p:cNvPr id="4" name="Slide Number Placeholder 3">
            <a:extLst>
              <a:ext uri="{FF2B5EF4-FFF2-40B4-BE49-F238E27FC236}">
                <a16:creationId xmlns:a16="http://schemas.microsoft.com/office/drawing/2014/main" id="{55D372A5-8EF9-4D9F-BB10-610DF550B721}"/>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Content Placeholder 4">
            <a:extLst>
              <a:ext uri="{FF2B5EF4-FFF2-40B4-BE49-F238E27FC236}">
                <a16:creationId xmlns:a16="http://schemas.microsoft.com/office/drawing/2014/main" id="{711D03D8-AEAA-455E-8138-23941149DCD6}"/>
              </a:ext>
            </a:extLst>
          </p:cNvPr>
          <p:cNvSpPr>
            <a:spLocks noGrp="1"/>
          </p:cNvSpPr>
          <p:nvPr>
            <p:ph idx="1"/>
          </p:nvPr>
        </p:nvSpPr>
        <p:spPr/>
        <p:txBody>
          <a:bodyPr>
            <a:normAutofit fontScale="92500" lnSpcReduction="20000"/>
          </a:bodyPr>
          <a:lstStyle/>
          <a:p>
            <a:pPr defTabSz="914400">
              <a:lnSpc>
                <a:spcPct val="100000"/>
              </a:lnSpc>
              <a:spcBef>
                <a:spcPts val="0"/>
              </a:spcBef>
              <a:buFont typeface="Wingdings" panose="05000000000000000000" pitchFamily="2" charset="2"/>
              <a:buChar char="q"/>
              <a:defRPr/>
            </a:pPr>
            <a:r>
              <a:rPr lang="en-US" b="1" dirty="0">
                <a:latin typeface="VAG Rounded Std Thin" panose="020F0402020204020204" pitchFamily="34" charset="0"/>
              </a:rPr>
              <a:t>The effective deployment of TAs can make the difference between a student succeeding or failing </a:t>
            </a:r>
          </a:p>
          <a:p>
            <a:pPr defTabSz="914400">
              <a:lnSpc>
                <a:spcPct val="100000"/>
              </a:lnSpc>
              <a:spcBef>
                <a:spcPts val="0"/>
              </a:spcBef>
              <a:buFont typeface="Wingdings" panose="05000000000000000000" pitchFamily="2" charset="2"/>
              <a:buChar char="q"/>
              <a:defRPr/>
            </a:pPr>
            <a:r>
              <a:rPr lang="en-US" dirty="0">
                <a:latin typeface="VAG Rounded Std Thin" panose="020F0402020204020204" pitchFamily="34" charset="0"/>
              </a:rPr>
              <a:t>An outstanding TA is intuitive and responds to the needs of the students</a:t>
            </a:r>
          </a:p>
          <a:p>
            <a:pPr defTabSz="914400">
              <a:lnSpc>
                <a:spcPct val="100000"/>
              </a:lnSpc>
              <a:spcBef>
                <a:spcPts val="0"/>
              </a:spcBef>
              <a:buFont typeface="Wingdings" panose="05000000000000000000" pitchFamily="2" charset="2"/>
              <a:buChar char="q"/>
              <a:defRPr/>
            </a:pPr>
            <a:r>
              <a:rPr lang="en-US" dirty="0">
                <a:latin typeface="VAG Rounded Std Thin" panose="020F0402020204020204" pitchFamily="34" charset="0"/>
              </a:rPr>
              <a:t>It is important that </a:t>
            </a:r>
            <a:r>
              <a:rPr lang="en-US" b="1" dirty="0">
                <a:latin typeface="VAG Rounded Std Thin" panose="020F0402020204020204" pitchFamily="34" charset="0"/>
              </a:rPr>
              <a:t>both teacher and Teaching Assistant</a:t>
            </a:r>
            <a:r>
              <a:rPr lang="en-US" dirty="0">
                <a:latin typeface="VAG Rounded Std Thin" panose="020F0402020204020204" pitchFamily="34" charset="0"/>
              </a:rPr>
              <a:t> work together</a:t>
            </a:r>
          </a:p>
          <a:p>
            <a:pPr defTabSz="914400">
              <a:lnSpc>
                <a:spcPct val="100000"/>
              </a:lnSpc>
              <a:spcBef>
                <a:spcPts val="0"/>
              </a:spcBef>
              <a:buFont typeface="Wingdings" panose="05000000000000000000" pitchFamily="2" charset="2"/>
              <a:buChar char="q"/>
              <a:defRPr/>
            </a:pPr>
            <a:r>
              <a:rPr lang="en-US" b="1" dirty="0">
                <a:latin typeface="VAG Rounded Std Thin" panose="020F0402020204020204" pitchFamily="34" charset="0"/>
              </a:rPr>
              <a:t>All the students </a:t>
            </a:r>
            <a:r>
              <a:rPr lang="en-US" dirty="0">
                <a:latin typeface="VAG Rounded Std Thin" panose="020F0402020204020204" pitchFamily="34" charset="0"/>
              </a:rPr>
              <a:t>in the class must be </a:t>
            </a:r>
            <a:r>
              <a:rPr lang="en-US" b="1" dirty="0">
                <a:latin typeface="VAG Rounded Std Thin" panose="020F0402020204020204" pitchFamily="34" charset="0"/>
              </a:rPr>
              <a:t>learning throughout </a:t>
            </a:r>
            <a:r>
              <a:rPr lang="en-US" dirty="0">
                <a:latin typeface="VAG Rounded Std Thin" panose="020F0402020204020204" pitchFamily="34" charset="0"/>
              </a:rPr>
              <a:t>the lesson. students should </a:t>
            </a:r>
            <a:r>
              <a:rPr lang="en-US" b="1" dirty="0">
                <a:latin typeface="VAG Rounded Std Thin" panose="020F0402020204020204" pitchFamily="34" charset="0"/>
              </a:rPr>
              <a:t>make progress </a:t>
            </a:r>
            <a:r>
              <a:rPr lang="en-US" dirty="0">
                <a:latin typeface="VAG Rounded Std Thin" panose="020F0402020204020204" pitchFamily="34" charset="0"/>
              </a:rPr>
              <a:t>through suitably </a:t>
            </a:r>
            <a:r>
              <a:rPr lang="en-US" b="1" dirty="0">
                <a:latin typeface="VAG Rounded Std Thin" panose="020F0402020204020204" pitchFamily="34" charset="0"/>
              </a:rPr>
              <a:t>challenging </a:t>
            </a:r>
            <a:r>
              <a:rPr lang="en-US" dirty="0">
                <a:latin typeface="VAG Rounded Std Thin" panose="020F0402020204020204" pitchFamily="34" charset="0"/>
              </a:rPr>
              <a:t>activities and </a:t>
            </a:r>
            <a:r>
              <a:rPr lang="en-US" b="1" dirty="0">
                <a:latin typeface="VAG Rounded Std Thin" panose="020F0402020204020204" pitchFamily="34" charset="0"/>
              </a:rPr>
              <a:t>questioning</a:t>
            </a:r>
            <a:endParaRPr lang="en-US" dirty="0">
              <a:latin typeface="VAG Rounded Std Thin" panose="020F0402020204020204" pitchFamily="34" charset="0"/>
            </a:endParaRPr>
          </a:p>
          <a:p>
            <a:pPr defTabSz="914400">
              <a:lnSpc>
                <a:spcPct val="100000"/>
              </a:lnSpc>
              <a:spcBef>
                <a:spcPts val="0"/>
              </a:spcBef>
              <a:buFont typeface="Wingdings" panose="05000000000000000000" pitchFamily="2" charset="2"/>
              <a:buChar char="q"/>
              <a:defRPr/>
            </a:pPr>
            <a:r>
              <a:rPr lang="en-US" dirty="0">
                <a:latin typeface="VAG Rounded Std Thin" panose="020F0402020204020204" pitchFamily="34" charset="0"/>
              </a:rPr>
              <a:t>Thinking time is good; down time is not!!  </a:t>
            </a:r>
            <a:r>
              <a:rPr lang="en-US" dirty="0">
                <a:latin typeface="VAG Rounded Std Thin" panose="020F0402020204020204" pitchFamily="34" charset="0"/>
                <a:sym typeface="Wingdings" panose="05000000000000000000" pitchFamily="2" charset="2"/>
              </a:rPr>
              <a:t> </a:t>
            </a:r>
            <a:endParaRPr lang="en-US" dirty="0">
              <a:latin typeface="VAG Rounded Std Thin" panose="020F0402020204020204" pitchFamily="34" charset="0"/>
            </a:endParaRPr>
          </a:p>
          <a:p>
            <a:endParaRPr lang="en-GB" dirty="0"/>
          </a:p>
        </p:txBody>
      </p:sp>
    </p:spTree>
    <p:extLst>
      <p:ext uri="{BB962C8B-B14F-4D97-AF65-F5344CB8AC3E}">
        <p14:creationId xmlns:p14="http://schemas.microsoft.com/office/powerpoint/2010/main" val="395003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AE207F"/>
                </a:solidFill>
              </a:rPr>
              <a:t>Scaffolding</a:t>
            </a:r>
          </a:p>
        </p:txBody>
      </p:sp>
      <p:sp>
        <p:nvSpPr>
          <p:cNvPr id="3" name="Content Placeholder 2"/>
          <p:cNvSpPr>
            <a:spLocks noGrp="1"/>
          </p:cNvSpPr>
          <p:nvPr>
            <p:ph idx="1"/>
          </p:nvPr>
        </p:nvSpPr>
        <p:spPr>
          <a:xfrm>
            <a:off x="457200" y="1600200"/>
            <a:ext cx="8229600" cy="4637112"/>
          </a:xfrm>
        </p:spPr>
        <p:txBody>
          <a:bodyPr>
            <a:normAutofit fontScale="70000" lnSpcReduction="20000"/>
          </a:bodyPr>
          <a:lstStyle/>
          <a:p>
            <a:pPr marL="0" indent="0" algn="ctr">
              <a:buNone/>
            </a:pPr>
            <a:r>
              <a:rPr lang="en-GB" sz="2800" dirty="0">
                <a:solidFill>
                  <a:srgbClr val="AE207F"/>
                </a:solidFill>
              </a:rPr>
              <a:t>There are several features of scaffolding that TAs (and teaching staff) can use:</a:t>
            </a:r>
          </a:p>
          <a:p>
            <a:pPr marL="0" indent="0" algn="ctr">
              <a:buNone/>
            </a:pPr>
            <a:endParaRPr lang="en-GB" sz="2800" dirty="0">
              <a:solidFill>
                <a:srgbClr val="AE207F"/>
              </a:solidFill>
            </a:endParaRPr>
          </a:p>
          <a:p>
            <a:pPr lvl="0"/>
            <a:r>
              <a:rPr lang="en-GB" sz="2800" dirty="0"/>
              <a:t>Gain and maintain the learner/s interest</a:t>
            </a:r>
          </a:p>
          <a:p>
            <a:pPr lvl="0"/>
            <a:r>
              <a:rPr lang="en-GB" sz="2800" dirty="0"/>
              <a:t>Simplify the task, for example by breaking it down into stages &amp; repeating instructions clearly one-step-at-a-time</a:t>
            </a:r>
          </a:p>
          <a:p>
            <a:pPr lvl="0"/>
            <a:r>
              <a:rPr lang="en-GB" sz="2800" dirty="0"/>
              <a:t>Control the child’s level of frustration</a:t>
            </a:r>
          </a:p>
          <a:p>
            <a:pPr lvl="0"/>
            <a:r>
              <a:rPr lang="en-GB" sz="2800" dirty="0"/>
              <a:t>Pre-empt challenges that may trigger negative or unwanted behaviours</a:t>
            </a:r>
          </a:p>
          <a:p>
            <a:pPr lvl="0"/>
            <a:r>
              <a:rPr lang="en-GB" sz="2800" dirty="0"/>
              <a:t>Point out key things to do and/or show the child alternate ways of doing parts of the task </a:t>
            </a:r>
          </a:p>
          <a:p>
            <a:pPr lvl="0"/>
            <a:r>
              <a:rPr lang="en-GB" sz="2800" dirty="0"/>
              <a:t>Demonstrate the task – model an example of your own</a:t>
            </a:r>
          </a:p>
          <a:p>
            <a:pPr lvl="0"/>
            <a:r>
              <a:rPr lang="en-GB" sz="2800" dirty="0"/>
              <a:t>Keep child on-track, by reminding them of their goal/learning objective</a:t>
            </a:r>
          </a:p>
          <a:p>
            <a:pPr lvl="0"/>
            <a:r>
              <a:rPr lang="en-GB" sz="2800" dirty="0"/>
              <a:t>PRAISE their EFFORT along the way!</a:t>
            </a:r>
          </a:p>
          <a:p>
            <a:pPr marL="0" indent="0">
              <a:buNone/>
            </a:pPr>
            <a:endParaRPr lang="en-GB" dirty="0"/>
          </a:p>
        </p:txBody>
      </p:sp>
    </p:spTree>
    <p:extLst>
      <p:ext uri="{BB962C8B-B14F-4D97-AF65-F5344CB8AC3E}">
        <p14:creationId xmlns:p14="http://schemas.microsoft.com/office/powerpoint/2010/main" val="324040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653133"/>
          </a:xfrm>
        </p:spPr>
        <p:txBody>
          <a:bodyPr>
            <a:noAutofit/>
          </a:bodyPr>
          <a:lstStyle/>
          <a:p>
            <a:r>
              <a:rPr lang="en-GB" sz="2000" dirty="0">
                <a:solidFill>
                  <a:srgbClr val="AE207F"/>
                </a:solidFill>
              </a:rPr>
              <a:t>There are stages of progression within scaffolding, from high level of teaching assistant support – including correcting /  modelling / high order questioning and then prompting; to requiring a low level of teaching assistant support until independence is obtained. </a:t>
            </a:r>
            <a:br>
              <a:rPr lang="en-GB" sz="2000" dirty="0"/>
            </a:br>
            <a:endParaRPr lang="en-GB" sz="2000" dirty="0"/>
          </a:p>
        </p:txBody>
      </p:sp>
      <p:sp>
        <p:nvSpPr>
          <p:cNvPr id="3" name="Content Placeholder 2"/>
          <p:cNvSpPr>
            <a:spLocks noGrp="1"/>
          </p:cNvSpPr>
          <p:nvPr>
            <p:ph idx="1"/>
          </p:nvPr>
        </p:nvSpPr>
        <p:spPr>
          <a:xfrm>
            <a:off x="457200" y="2348880"/>
            <a:ext cx="8229600" cy="3777283"/>
          </a:xfrm>
        </p:spPr>
        <p:txBody>
          <a:bodyPr/>
          <a:lstStyle/>
          <a:p>
            <a:endParaRPr lang="en-GB" dirty="0"/>
          </a:p>
        </p:txBody>
      </p:sp>
      <p:pic>
        <p:nvPicPr>
          <p:cNvPr id="2051" name="Picture 16" descr="Description: Description: pyram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019627"/>
            <a:ext cx="6601416" cy="4320471"/>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5"/>
          <p:cNvSpPr txBox="1">
            <a:spLocks noChangeArrowheads="1"/>
          </p:cNvSpPr>
          <p:nvPr/>
        </p:nvSpPr>
        <p:spPr bwMode="auto">
          <a:xfrm>
            <a:off x="6000464" y="1840596"/>
            <a:ext cx="2432374" cy="1156356"/>
          </a:xfrm>
          <a:prstGeom prst="rect">
            <a:avLst/>
          </a:prstGeom>
          <a:solidFill>
            <a:schemeClr val="accent2">
              <a:lumMod val="40000"/>
              <a:lumOff val="60000"/>
            </a:schemeClr>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Low TA support</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increased pupil independence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Text Box 6"/>
          <p:cNvSpPr txBox="1">
            <a:spLocks noChangeArrowheads="1"/>
          </p:cNvSpPr>
          <p:nvPr/>
        </p:nvSpPr>
        <p:spPr bwMode="auto">
          <a:xfrm>
            <a:off x="6000464" y="5331986"/>
            <a:ext cx="2448272" cy="1008112"/>
          </a:xfrm>
          <a:prstGeom prst="rect">
            <a:avLst/>
          </a:prstGeom>
          <a:solidFill>
            <a:schemeClr val="accent2">
              <a:lumMod val="40000"/>
              <a:lumOff val="60000"/>
            </a:schemeClr>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High TA support,</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low pupil independence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Line Callout 1 9"/>
          <p:cNvSpPr>
            <a:spLocks/>
          </p:cNvSpPr>
          <p:nvPr/>
        </p:nvSpPr>
        <p:spPr bwMode="auto">
          <a:xfrm>
            <a:off x="176837" y="1634589"/>
            <a:ext cx="2444298" cy="1426249"/>
          </a:xfrm>
          <a:prstGeom prst="borderCallout1">
            <a:avLst>
              <a:gd name="adj1" fmla="val 123257"/>
              <a:gd name="adj2" fmla="val 159683"/>
              <a:gd name="adj3" fmla="val 34056"/>
              <a:gd name="adj4" fmla="val 101370"/>
            </a:avLst>
          </a:prstGeom>
          <a:solidFill>
            <a:schemeClr val="accent6">
              <a:lumMod val="40000"/>
              <a:lumOff val="60000"/>
            </a:schemeClr>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Help with recall, teaching assistants to give prompts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Line Callout 1 12"/>
          <p:cNvSpPr>
            <a:spLocks/>
          </p:cNvSpPr>
          <p:nvPr/>
        </p:nvSpPr>
        <p:spPr bwMode="auto">
          <a:xfrm>
            <a:off x="401029" y="3394833"/>
            <a:ext cx="2289293" cy="1494984"/>
          </a:xfrm>
          <a:prstGeom prst="borderCallout1">
            <a:avLst>
              <a:gd name="adj1" fmla="val 57468"/>
              <a:gd name="adj2" fmla="val 152833"/>
              <a:gd name="adj3" fmla="val 37060"/>
              <a:gd name="adj4" fmla="val 101977"/>
            </a:avLst>
          </a:prstGeom>
          <a:solidFill>
            <a:schemeClr val="accent6">
              <a:lumMod val="40000"/>
              <a:lumOff val="60000"/>
            </a:schemeClr>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Cluing.</a:t>
            </a:r>
            <a:endParaRPr kumimoji="0" lang="en-US" altLang="en-US" sz="2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Turn instructions into questions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8" name="Line Callout 1 15"/>
          <p:cNvSpPr>
            <a:spLocks/>
          </p:cNvSpPr>
          <p:nvPr/>
        </p:nvSpPr>
        <p:spPr bwMode="auto">
          <a:xfrm>
            <a:off x="323527" y="5435459"/>
            <a:ext cx="2444298" cy="1025296"/>
          </a:xfrm>
          <a:prstGeom prst="borderCallout1">
            <a:avLst>
              <a:gd name="adj1" fmla="val -48968"/>
              <a:gd name="adj2" fmla="val 147542"/>
              <a:gd name="adj3" fmla="val 37060"/>
              <a:gd name="adj4" fmla="val 101977"/>
            </a:avLst>
          </a:prstGeom>
          <a:solidFill>
            <a:schemeClr val="accent6">
              <a:lumMod val="40000"/>
              <a:lumOff val="60000"/>
            </a:schemeClr>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Demonstrate with a running commentary</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888777" y="21757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11"/>
          <p:cNvSpPr>
            <a:spLocks noChangeArrowheads="1"/>
          </p:cNvSpPr>
          <p:nvPr/>
        </p:nvSpPr>
        <p:spPr bwMode="auto">
          <a:xfrm>
            <a:off x="1345977" y="2632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14"/>
          <p:cNvSpPr>
            <a:spLocks noChangeArrowheads="1"/>
          </p:cNvSpPr>
          <p:nvPr/>
        </p:nvSpPr>
        <p:spPr bwMode="auto">
          <a:xfrm>
            <a:off x="1345977" y="2632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69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9922-A107-42BA-A329-E0731B917D1A}"/>
              </a:ext>
            </a:extLst>
          </p:cNvPr>
          <p:cNvSpPr>
            <a:spLocks noGrp="1"/>
          </p:cNvSpPr>
          <p:nvPr>
            <p:ph type="ctrTitle"/>
          </p:nvPr>
        </p:nvSpPr>
        <p:spPr>
          <a:xfrm>
            <a:off x="685800" y="620688"/>
            <a:ext cx="7772400" cy="1470025"/>
          </a:xfrm>
        </p:spPr>
        <p:txBody>
          <a:bodyPr/>
          <a:lstStyle/>
          <a:p>
            <a:r>
              <a:rPr lang="en-GB" dirty="0"/>
              <a:t>Break out rooms</a:t>
            </a:r>
          </a:p>
        </p:txBody>
      </p:sp>
      <p:sp>
        <p:nvSpPr>
          <p:cNvPr id="3" name="Subtitle 2">
            <a:extLst>
              <a:ext uri="{FF2B5EF4-FFF2-40B4-BE49-F238E27FC236}">
                <a16:creationId xmlns:a16="http://schemas.microsoft.com/office/drawing/2014/main" id="{0DB7BCA8-544F-4F34-AFAD-4E9BB63B0DED}"/>
              </a:ext>
            </a:extLst>
          </p:cNvPr>
          <p:cNvSpPr>
            <a:spLocks noGrp="1"/>
          </p:cNvSpPr>
          <p:nvPr>
            <p:ph type="subTitle" idx="1"/>
          </p:nvPr>
        </p:nvSpPr>
        <p:spPr>
          <a:xfrm>
            <a:off x="1371600" y="2420888"/>
            <a:ext cx="6400800" cy="1752600"/>
          </a:xfrm>
        </p:spPr>
        <p:txBody>
          <a:bodyPr>
            <a:noAutofit/>
          </a:bodyPr>
          <a:lstStyle/>
          <a:p>
            <a:r>
              <a:rPr lang="en-GB" sz="2800" dirty="0"/>
              <a:t>In your groups discuss ways that support staff and/or teaching staff can scaffold learning.</a:t>
            </a:r>
          </a:p>
          <a:p>
            <a:endParaRPr lang="en-GB" sz="2800" dirty="0"/>
          </a:p>
          <a:p>
            <a:endParaRPr lang="en-GB" sz="2800" dirty="0"/>
          </a:p>
        </p:txBody>
      </p:sp>
    </p:spTree>
    <p:extLst>
      <p:ext uri="{BB962C8B-B14F-4D97-AF65-F5344CB8AC3E}">
        <p14:creationId xmlns:p14="http://schemas.microsoft.com/office/powerpoint/2010/main" val="126850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872"/>
            <a:ext cx="8229600" cy="1143000"/>
          </a:xfrm>
        </p:spPr>
        <p:txBody>
          <a:bodyPr/>
          <a:lstStyle/>
          <a:p>
            <a:r>
              <a:rPr lang="en-GB" dirty="0">
                <a:solidFill>
                  <a:srgbClr val="AE207F"/>
                </a:solidFill>
              </a:rPr>
              <a:t>Ways to Scaffold</a:t>
            </a:r>
          </a:p>
        </p:txBody>
      </p:sp>
      <p:sp>
        <p:nvSpPr>
          <p:cNvPr id="4" name="Content Placeholder 3"/>
          <p:cNvSpPr>
            <a:spLocks noGrp="1"/>
          </p:cNvSpPr>
          <p:nvPr>
            <p:ph sz="half" idx="1"/>
          </p:nvPr>
        </p:nvSpPr>
        <p:spPr>
          <a:xfrm>
            <a:off x="1" y="836712"/>
            <a:ext cx="4283968" cy="4781128"/>
          </a:xfrm>
        </p:spPr>
        <p:txBody>
          <a:bodyPr>
            <a:noAutofit/>
          </a:bodyPr>
          <a:lstStyle/>
          <a:p>
            <a:pPr lvl="0"/>
            <a:r>
              <a:rPr lang="en-GB" sz="1600" b="1" dirty="0"/>
              <a:t>offering a motivational context to pique student interest or curiosity in the subject at hand facilitating child engagement and participation</a:t>
            </a:r>
          </a:p>
          <a:p>
            <a:pPr lvl="0"/>
            <a:r>
              <a:rPr lang="en-GB" sz="1600" dirty="0"/>
              <a:t>breaking a complex task into easier, more "doable" steps to facilitate student achievement</a:t>
            </a:r>
          </a:p>
          <a:p>
            <a:pPr lvl="0"/>
            <a:r>
              <a:rPr lang="en-GB" sz="1600" b="1" dirty="0"/>
              <a:t>use visual aids and resources such as  work mats, key word prompts</a:t>
            </a:r>
            <a:r>
              <a:rPr lang="en-GB" sz="1600" dirty="0"/>
              <a:t>. </a:t>
            </a:r>
          </a:p>
          <a:p>
            <a:pPr lvl="0"/>
            <a:r>
              <a:rPr lang="en-GB" sz="1600" dirty="0"/>
              <a:t>tap into prior knowledge by asking children to share their experiences, hunches and ideas </a:t>
            </a:r>
          </a:p>
          <a:p>
            <a:pPr lvl="0"/>
            <a:r>
              <a:rPr lang="en-GB" sz="1600" b="1" dirty="0"/>
              <a:t>showing students an example of the desired outcome before they complete the task</a:t>
            </a:r>
          </a:p>
          <a:p>
            <a:pPr lvl="0"/>
            <a:r>
              <a:rPr lang="en-GB" sz="1600" dirty="0"/>
              <a:t>modelling an activity for the students before they are asked to complete the same or similar activity</a:t>
            </a:r>
          </a:p>
          <a:p>
            <a:pPr lvl="0"/>
            <a:r>
              <a:rPr lang="en-GB" sz="1600" b="1" dirty="0"/>
              <a:t>modelling the thought process for students through "think aloud" talk</a:t>
            </a:r>
          </a:p>
          <a:p>
            <a:pPr lvl="0"/>
            <a:r>
              <a:rPr lang="en-GB" sz="1600" dirty="0"/>
              <a:t>using verbal cues to prompt student answers</a:t>
            </a:r>
          </a:p>
          <a:p>
            <a:endParaRPr lang="en-GB" sz="1600" dirty="0"/>
          </a:p>
        </p:txBody>
      </p:sp>
      <p:sp>
        <p:nvSpPr>
          <p:cNvPr id="5" name="Content Placeholder 4"/>
          <p:cNvSpPr>
            <a:spLocks noGrp="1"/>
          </p:cNvSpPr>
          <p:nvPr>
            <p:ph sz="half" idx="2"/>
          </p:nvPr>
        </p:nvSpPr>
        <p:spPr>
          <a:xfrm>
            <a:off x="4139952" y="764704"/>
            <a:ext cx="5004047" cy="4525963"/>
          </a:xfrm>
        </p:spPr>
        <p:txBody>
          <a:bodyPr>
            <a:noAutofit/>
          </a:bodyPr>
          <a:lstStyle/>
          <a:p>
            <a:pPr lvl="0"/>
            <a:r>
              <a:rPr lang="en-GB" sz="1600" b="1" dirty="0"/>
              <a:t>teaching children chants or mnemonic devices to ease memorization of key facts or procedures</a:t>
            </a:r>
          </a:p>
          <a:p>
            <a:pPr lvl="0"/>
            <a:r>
              <a:rPr lang="en-GB" sz="1600" dirty="0"/>
              <a:t>displaying a historical timeline to offer a context for learning</a:t>
            </a:r>
          </a:p>
          <a:p>
            <a:pPr lvl="0"/>
            <a:r>
              <a:rPr lang="en-GB" sz="1600" b="1" dirty="0"/>
              <a:t>using graphic organisers to offer a visual framework for assimilating new information</a:t>
            </a:r>
          </a:p>
          <a:p>
            <a:pPr lvl="0"/>
            <a:r>
              <a:rPr lang="en-GB" sz="1600" dirty="0"/>
              <a:t>teaching key vocabulary terms before reading</a:t>
            </a:r>
          </a:p>
          <a:p>
            <a:pPr lvl="0"/>
            <a:r>
              <a:rPr lang="en-GB" sz="1600" b="1" dirty="0"/>
              <a:t>guiding the children  in making predictions for what they expect will occur in a story, experiment, or other course of action</a:t>
            </a:r>
          </a:p>
          <a:p>
            <a:pPr lvl="0"/>
            <a:r>
              <a:rPr lang="en-GB" sz="1600" dirty="0"/>
              <a:t>asking higher order questions while reading to encourage deeper investigation of concepts </a:t>
            </a:r>
          </a:p>
          <a:p>
            <a:pPr lvl="0"/>
            <a:r>
              <a:rPr lang="en-GB" sz="1600" b="1" dirty="0"/>
              <a:t>offering hints or partial solutions to problems</a:t>
            </a:r>
          </a:p>
          <a:p>
            <a:pPr lvl="0"/>
            <a:r>
              <a:rPr lang="en-GB" sz="1600" dirty="0"/>
              <a:t>suggesting possible strategies for the students to use during independent practice</a:t>
            </a:r>
          </a:p>
          <a:p>
            <a:r>
              <a:rPr lang="en-GB" sz="1600" b="1" dirty="0"/>
              <a:t>Give pupils time to talk to each other and to the teaching assistant. Use ‘think, pair, share’ techniques. Pause, ask a question, pause and review to enable the child(</a:t>
            </a:r>
            <a:r>
              <a:rPr lang="en-GB" sz="1600" b="1" dirty="0" err="1"/>
              <a:t>ren</a:t>
            </a:r>
            <a:r>
              <a:rPr lang="en-GB" sz="1600" b="1" dirty="0"/>
              <a:t>) to process the information</a:t>
            </a:r>
          </a:p>
        </p:txBody>
      </p:sp>
    </p:spTree>
    <p:extLst>
      <p:ext uri="{BB962C8B-B14F-4D97-AF65-F5344CB8AC3E}">
        <p14:creationId xmlns:p14="http://schemas.microsoft.com/office/powerpoint/2010/main" val="194479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E207F"/>
                </a:solidFill>
                <a:latin typeface="VAG Rounded Std Thin" panose="020F0402020204020204" pitchFamily="34" charset="0"/>
              </a:rPr>
              <a:t>Supporting Techniques…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518259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33424FBA-86B7-48D5-B914-61D1AF85EBC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6418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3715" y="0"/>
            <a:ext cx="8140733" cy="692696"/>
          </a:xfrm>
        </p:spPr>
        <p:txBody>
          <a:bodyPr>
            <a:normAutofit fontScale="90000"/>
          </a:bodyPr>
          <a:lstStyle/>
          <a:p>
            <a:r>
              <a:rPr lang="en-GB" dirty="0">
                <a:solidFill>
                  <a:srgbClr val="AE207F"/>
                </a:solidFill>
                <a:latin typeface="VAG Rounded Std Thin" panose="020F0402020204020204" pitchFamily="34" charset="0"/>
              </a:rPr>
              <a:t>Supporting Techniques</a:t>
            </a:r>
            <a:r>
              <a:rPr lang="en-GB" dirty="0">
                <a:solidFill>
                  <a:srgbClr val="AE207F"/>
                </a:solidFill>
              </a:rPr>
              <a:t>…</a:t>
            </a:r>
          </a:p>
        </p:txBody>
      </p:sp>
      <p:sp>
        <p:nvSpPr>
          <p:cNvPr id="4" name="Content Placeholder 3"/>
          <p:cNvSpPr>
            <a:spLocks noGrp="1"/>
          </p:cNvSpPr>
          <p:nvPr>
            <p:ph sz="half" idx="1"/>
          </p:nvPr>
        </p:nvSpPr>
        <p:spPr>
          <a:xfrm>
            <a:off x="180687" y="692696"/>
            <a:ext cx="8782626" cy="5328592"/>
          </a:xfrm>
        </p:spPr>
        <p:txBody>
          <a:bodyPr>
            <a:normAutofit fontScale="70000" lnSpcReduction="20000"/>
          </a:bodyPr>
          <a:lstStyle/>
          <a:p>
            <a:pPr marL="0" indent="0">
              <a:buNone/>
            </a:pPr>
            <a:r>
              <a:rPr lang="en-US" sz="3200" dirty="0">
                <a:latin typeface="VAG Rounded Std Thin" panose="020F0402020204020204" pitchFamily="34" charset="0"/>
              </a:rPr>
              <a:t>In-class support staff do not always permanently attach themselves to a student </a:t>
            </a:r>
            <a:r>
              <a:rPr lang="en-US" sz="3200" b="1" dirty="0">
                <a:effectLst>
                  <a:outerShdw blurRad="38100" dist="38100" dir="2700000" algn="tl">
                    <a:srgbClr val="000000">
                      <a:alpha val="43137"/>
                    </a:srgbClr>
                  </a:outerShdw>
                </a:effectLst>
                <a:latin typeface="VAG Rounded Std Thin" panose="020F0402020204020204" pitchFamily="34" charset="0"/>
              </a:rPr>
              <a:t>(VELCRO model) </a:t>
            </a:r>
            <a:r>
              <a:rPr lang="en-US" sz="3200" dirty="0">
                <a:latin typeface="VAG Rounded Std Thin" panose="020F0402020204020204" pitchFamily="34" charset="0"/>
              </a:rPr>
              <a:t>, instead adopting one or more of the following models (with agreement of teaching staff and/or after discussion): </a:t>
            </a:r>
          </a:p>
          <a:p>
            <a:pPr>
              <a:buFont typeface="Wingdings" panose="05000000000000000000" pitchFamily="2" charset="2"/>
              <a:buChar char="q"/>
            </a:pPr>
            <a:r>
              <a:rPr lang="en-US" sz="3600" dirty="0">
                <a:solidFill>
                  <a:srgbClr val="AE207F"/>
                </a:solidFill>
                <a:latin typeface="VAG Rounded Std Thin" panose="020F0402020204020204" pitchFamily="34" charset="0"/>
              </a:rPr>
              <a:t> </a:t>
            </a:r>
            <a:r>
              <a:rPr lang="en-US" sz="3600" b="1" i="1" dirty="0">
                <a:solidFill>
                  <a:srgbClr val="AE207F"/>
                </a:solidFill>
                <a:latin typeface="VAG Rounded Std Thin" panose="020F0402020204020204" pitchFamily="34" charset="0"/>
              </a:rPr>
              <a:t>Relaying</a:t>
            </a:r>
            <a:r>
              <a:rPr lang="en-US" sz="3600" i="1" dirty="0">
                <a:solidFill>
                  <a:srgbClr val="AE207F"/>
                </a:solidFill>
                <a:latin typeface="VAG Rounded Std Thin" panose="020F0402020204020204" pitchFamily="34" charset="0"/>
              </a:rPr>
              <a:t> </a:t>
            </a:r>
            <a:r>
              <a:rPr lang="en-US" sz="3600" dirty="0">
                <a:latin typeface="VAG Rounded Std Thin" panose="020F0402020204020204" pitchFamily="34" charset="0"/>
              </a:rPr>
              <a:t>–</a:t>
            </a:r>
          </a:p>
          <a:p>
            <a:pPr>
              <a:buFont typeface="Wingdings" panose="05000000000000000000" pitchFamily="2" charset="2"/>
              <a:buChar char="q"/>
            </a:pPr>
            <a:endParaRPr lang="en-US" sz="3600" b="1" i="1" dirty="0">
              <a:solidFill>
                <a:srgbClr val="AE207F"/>
              </a:solidFill>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Zoning</a:t>
            </a:r>
            <a:r>
              <a:rPr lang="en-US" sz="3600" i="1" dirty="0">
                <a:latin typeface="VAG Rounded Std Thin" panose="020F0402020204020204" pitchFamily="34" charset="0"/>
              </a:rPr>
              <a:t> </a:t>
            </a:r>
            <a:r>
              <a:rPr lang="en-US" sz="3600" dirty="0">
                <a:latin typeface="VAG Rounded Std Thin" panose="020F0402020204020204" pitchFamily="34" charset="0"/>
              </a:rPr>
              <a:t>–</a:t>
            </a:r>
          </a:p>
          <a:p>
            <a:pPr>
              <a:buFont typeface="Wingdings" panose="05000000000000000000" pitchFamily="2" charset="2"/>
              <a:buChar char="q"/>
            </a:pPr>
            <a:endParaRPr lang="en-US" sz="3600" b="1" i="1" dirty="0">
              <a:solidFill>
                <a:srgbClr val="AE207F"/>
              </a:solidFill>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Coaching</a:t>
            </a:r>
            <a:r>
              <a:rPr lang="en-US" sz="3600" b="1" i="1" dirty="0">
                <a:solidFill>
                  <a:srgbClr val="92D050"/>
                </a:solidFill>
                <a:latin typeface="VAG Rounded Std Thin" panose="020F0402020204020204" pitchFamily="34" charset="0"/>
              </a:rPr>
              <a:t> </a:t>
            </a:r>
            <a:r>
              <a:rPr lang="en-US" sz="3600" dirty="0">
                <a:latin typeface="VAG Rounded Std Thin" panose="020F0402020204020204" pitchFamily="34" charset="0"/>
              </a:rPr>
              <a:t>–</a:t>
            </a:r>
          </a:p>
          <a:p>
            <a:pPr>
              <a:buFont typeface="Wingdings" panose="05000000000000000000" pitchFamily="2" charset="2"/>
              <a:buChar char="q"/>
            </a:pPr>
            <a:endParaRPr lang="en-US" sz="3600" b="1" i="1" dirty="0">
              <a:solidFill>
                <a:srgbClr val="AE207F"/>
              </a:solidFill>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Facilitating</a:t>
            </a:r>
            <a:r>
              <a:rPr lang="en-US" sz="3600" i="1" dirty="0">
                <a:latin typeface="VAG Rounded Std Thin" panose="020F0402020204020204" pitchFamily="34" charset="0"/>
              </a:rPr>
              <a:t> </a:t>
            </a:r>
            <a:r>
              <a:rPr lang="en-US" sz="3600" dirty="0">
                <a:latin typeface="VAG Rounded Std Thin" panose="020F0402020204020204" pitchFamily="34" charset="0"/>
              </a:rPr>
              <a:t>–</a:t>
            </a:r>
          </a:p>
          <a:p>
            <a:pPr>
              <a:buFont typeface="Wingdings" panose="05000000000000000000" pitchFamily="2" charset="2"/>
              <a:buChar char="q"/>
            </a:pPr>
            <a:endParaRPr lang="en-US" sz="3600" b="1" i="1" dirty="0">
              <a:solidFill>
                <a:srgbClr val="AE207F"/>
              </a:solidFill>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Supervising</a:t>
            </a:r>
            <a:r>
              <a:rPr lang="en-US" sz="3600" b="1" i="1" dirty="0">
                <a:solidFill>
                  <a:srgbClr val="92D050"/>
                </a:solidFill>
                <a:latin typeface="VAG Rounded Std Thin" panose="020F0402020204020204" pitchFamily="34" charset="0"/>
              </a:rPr>
              <a:t> </a:t>
            </a:r>
            <a:r>
              <a:rPr lang="en-US" sz="3600" b="1" dirty="0">
                <a:solidFill>
                  <a:schemeClr val="tx1">
                    <a:lumMod val="50000"/>
                    <a:lumOff val="50000"/>
                  </a:schemeClr>
                </a:solidFill>
                <a:latin typeface="VAG Rounded Std Thin" panose="020F0402020204020204" pitchFamily="34" charset="0"/>
              </a:rPr>
              <a:t>–</a:t>
            </a:r>
            <a:r>
              <a:rPr lang="en-US" sz="3600" b="1" dirty="0">
                <a:solidFill>
                  <a:srgbClr val="92D050"/>
                </a:solidFill>
                <a:latin typeface="VAG Rounded Std Thin" panose="020F0402020204020204" pitchFamily="34" charset="0"/>
              </a:rPr>
              <a:t> </a:t>
            </a:r>
          </a:p>
          <a:p>
            <a:pPr>
              <a:buFont typeface="Wingdings" panose="05000000000000000000" pitchFamily="2" charset="2"/>
              <a:buChar char="q"/>
            </a:pPr>
            <a:endParaRPr lang="en-US" sz="3600" b="1" i="1" dirty="0">
              <a:solidFill>
                <a:srgbClr val="92D050"/>
              </a:solidFill>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Safeguarding</a:t>
            </a:r>
            <a:r>
              <a:rPr lang="en-US" sz="3600" b="1" i="1" dirty="0">
                <a:solidFill>
                  <a:srgbClr val="92D050"/>
                </a:solidFill>
                <a:latin typeface="VAG Rounded Std Thin" panose="020F0402020204020204" pitchFamily="34" charset="0"/>
              </a:rPr>
              <a:t> </a:t>
            </a:r>
            <a:r>
              <a:rPr lang="en-US" sz="3600" dirty="0">
                <a:latin typeface="VAG Rounded Std Thin" panose="020F0402020204020204" pitchFamily="34" charset="0"/>
              </a:rPr>
              <a:t>– </a:t>
            </a:r>
            <a:endParaRPr lang="en-US" sz="3200" dirty="0">
              <a:latin typeface="VAG Rounded Std Thin" panose="020F0402020204020204" pitchFamily="34" charset="0"/>
            </a:endParaRPr>
          </a:p>
          <a:p>
            <a:endParaRPr lang="en-GB" dirty="0"/>
          </a:p>
        </p:txBody>
      </p:sp>
      <p:sp>
        <p:nvSpPr>
          <p:cNvPr id="5" name="TextBox 4">
            <a:extLst>
              <a:ext uri="{FF2B5EF4-FFF2-40B4-BE49-F238E27FC236}">
                <a16:creationId xmlns:a16="http://schemas.microsoft.com/office/drawing/2014/main" id="{B1162881-0783-4859-848F-D67EA3609B9E}"/>
              </a:ext>
            </a:extLst>
          </p:cNvPr>
          <p:cNvSpPr txBox="1"/>
          <p:nvPr/>
        </p:nvSpPr>
        <p:spPr>
          <a:xfrm>
            <a:off x="180687" y="6067653"/>
            <a:ext cx="8782625" cy="646331"/>
          </a:xfrm>
          <a:prstGeom prst="rect">
            <a:avLst/>
          </a:prstGeom>
          <a:noFill/>
        </p:spPr>
        <p:txBody>
          <a:bodyPr wrap="square">
            <a:spAutoFit/>
          </a:bodyPr>
          <a:lstStyle/>
          <a:p>
            <a:pPr algn="ctr"/>
            <a:r>
              <a:rPr lang="en-GB" dirty="0">
                <a:hlinkClick r:id="rId2"/>
              </a:rPr>
              <a:t>SEND teaching assistants – Should you use the ‘</a:t>
            </a:r>
            <a:r>
              <a:rPr lang="en-GB" dirty="0" err="1">
                <a:hlinkClick r:id="rId2"/>
              </a:rPr>
              <a:t>velcro</a:t>
            </a:r>
            <a:r>
              <a:rPr lang="en-GB" dirty="0">
                <a:hlinkClick r:id="rId2"/>
              </a:rPr>
              <a:t>’ or ‘helicopter’ models of teaching? (teachwire.net)</a:t>
            </a:r>
            <a:endParaRPr lang="en-GB" dirty="0"/>
          </a:p>
        </p:txBody>
      </p:sp>
      <p:sp>
        <p:nvSpPr>
          <p:cNvPr id="6" name="TextBox 5">
            <a:extLst>
              <a:ext uri="{FF2B5EF4-FFF2-40B4-BE49-F238E27FC236}">
                <a16:creationId xmlns:a16="http://schemas.microsoft.com/office/drawing/2014/main" id="{161C265A-B4D1-42A0-AA71-8C73FB9FB907}"/>
              </a:ext>
            </a:extLst>
          </p:cNvPr>
          <p:cNvSpPr txBox="1"/>
          <p:nvPr/>
        </p:nvSpPr>
        <p:spPr>
          <a:xfrm>
            <a:off x="2627784" y="2348880"/>
            <a:ext cx="5679306" cy="2862322"/>
          </a:xfrm>
          <a:prstGeom prst="rect">
            <a:avLst/>
          </a:prstGeom>
          <a:noFill/>
        </p:spPr>
        <p:txBody>
          <a:bodyPr wrap="square" lIns="91440" tIns="45720" rIns="91440" bIns="45720" rtlCol="0" anchor="t">
            <a:spAutoFit/>
          </a:bodyPr>
          <a:lstStyle/>
          <a:p>
            <a:r>
              <a:rPr lang="en-GB" dirty="0"/>
              <a:t>Each group should choose a technique.</a:t>
            </a:r>
          </a:p>
          <a:p>
            <a:endParaRPr lang="en-GB" dirty="0"/>
          </a:p>
          <a:p>
            <a:r>
              <a:rPr lang="en-GB" dirty="0"/>
              <a:t>Be ready to feed back.</a:t>
            </a:r>
          </a:p>
          <a:p>
            <a:endParaRPr lang="en-GB" dirty="0"/>
          </a:p>
          <a:p>
            <a:pPr marL="342900" indent="-342900">
              <a:buAutoNum type="arabicPeriod"/>
            </a:pPr>
            <a:r>
              <a:rPr lang="en-GB" dirty="0"/>
              <a:t>A definition of the technique (what the group think!)</a:t>
            </a:r>
          </a:p>
          <a:p>
            <a:pPr marL="342900" indent="-342900">
              <a:buAutoNum type="arabicPeriod"/>
            </a:pPr>
            <a:endParaRPr lang="en-GB" dirty="0"/>
          </a:p>
          <a:p>
            <a:pPr marL="342900" indent="-342900">
              <a:buAutoNum type="arabicPeriod"/>
            </a:pPr>
            <a:r>
              <a:rPr lang="en-GB" dirty="0"/>
              <a:t>Some examples of this in practice.</a:t>
            </a:r>
          </a:p>
          <a:p>
            <a:pPr marL="342900" indent="-342900">
              <a:buAutoNum type="arabicPeriod"/>
            </a:pPr>
            <a:endParaRPr lang="en-GB" dirty="0"/>
          </a:p>
          <a:p>
            <a:pPr marL="342900" indent="-342900">
              <a:buAutoNum type="arabicPeriod"/>
            </a:pPr>
            <a:r>
              <a:rPr lang="en-GB" dirty="0"/>
              <a:t>How it could be used in different subjects.</a:t>
            </a:r>
          </a:p>
          <a:p>
            <a:endParaRPr lang="en-GB" dirty="0"/>
          </a:p>
        </p:txBody>
      </p:sp>
    </p:spTree>
    <p:extLst>
      <p:ext uri="{BB962C8B-B14F-4D97-AF65-F5344CB8AC3E}">
        <p14:creationId xmlns:p14="http://schemas.microsoft.com/office/powerpoint/2010/main" val="252219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15" y="0"/>
            <a:ext cx="8140733" cy="692696"/>
          </a:xfrm>
        </p:spPr>
        <p:txBody>
          <a:bodyPr>
            <a:normAutofit fontScale="90000"/>
          </a:bodyPr>
          <a:lstStyle/>
          <a:p>
            <a:r>
              <a:rPr lang="en-GB" dirty="0">
                <a:solidFill>
                  <a:srgbClr val="AE207F"/>
                </a:solidFill>
                <a:latin typeface="VAG Rounded Std Thin" panose="020F0402020204020204" pitchFamily="34" charset="0"/>
              </a:rPr>
              <a:t>Supporting Techniques</a:t>
            </a:r>
            <a:r>
              <a:rPr lang="en-GB" dirty="0">
                <a:solidFill>
                  <a:srgbClr val="AE207F"/>
                </a:solidFill>
              </a:rPr>
              <a:t>…</a:t>
            </a:r>
          </a:p>
        </p:txBody>
      </p:sp>
      <p:sp>
        <p:nvSpPr>
          <p:cNvPr id="4" name="Content Placeholder 3"/>
          <p:cNvSpPr>
            <a:spLocks noGrp="1"/>
          </p:cNvSpPr>
          <p:nvPr>
            <p:ph sz="half" idx="1"/>
          </p:nvPr>
        </p:nvSpPr>
        <p:spPr>
          <a:xfrm>
            <a:off x="180687" y="692696"/>
            <a:ext cx="8782626" cy="5328592"/>
          </a:xfrm>
        </p:spPr>
        <p:txBody>
          <a:bodyPr>
            <a:normAutofit fontScale="55000" lnSpcReduction="20000"/>
          </a:bodyPr>
          <a:lstStyle/>
          <a:p>
            <a:pPr marL="0" indent="0">
              <a:buNone/>
            </a:pPr>
            <a:r>
              <a:rPr lang="en-US" sz="3200" dirty="0">
                <a:latin typeface="VAG Rounded Std Thin" panose="020F0402020204020204" pitchFamily="34" charset="0"/>
              </a:rPr>
              <a:t>In-class support staff do not always permanently attach themselves to a student </a:t>
            </a:r>
            <a:r>
              <a:rPr lang="en-US" sz="3200" b="1" dirty="0">
                <a:effectLst>
                  <a:outerShdw blurRad="38100" dist="38100" dir="2700000" algn="tl">
                    <a:srgbClr val="000000">
                      <a:alpha val="43137"/>
                    </a:srgbClr>
                  </a:outerShdw>
                </a:effectLst>
                <a:latin typeface="VAG Rounded Std Thin" panose="020F0402020204020204" pitchFamily="34" charset="0"/>
              </a:rPr>
              <a:t>(VELCRO model) </a:t>
            </a:r>
            <a:r>
              <a:rPr lang="en-US" sz="3200" dirty="0">
                <a:latin typeface="VAG Rounded Std Thin" panose="020F0402020204020204" pitchFamily="34" charset="0"/>
              </a:rPr>
              <a:t>, instead adopting one or more of the following models (with agreement of teaching staff and/or after discussion): </a:t>
            </a:r>
          </a:p>
          <a:p>
            <a:pPr>
              <a:buFont typeface="Wingdings" panose="05000000000000000000" pitchFamily="2" charset="2"/>
              <a:buChar char="q"/>
            </a:pPr>
            <a:r>
              <a:rPr lang="en-US" sz="3600" dirty="0">
                <a:solidFill>
                  <a:srgbClr val="AE207F"/>
                </a:solidFill>
                <a:latin typeface="VAG Rounded Std Thin" panose="020F0402020204020204" pitchFamily="34" charset="0"/>
              </a:rPr>
              <a:t> </a:t>
            </a:r>
            <a:r>
              <a:rPr lang="en-US" sz="3600" b="1" i="1" dirty="0">
                <a:solidFill>
                  <a:srgbClr val="AE207F"/>
                </a:solidFill>
                <a:latin typeface="VAG Rounded Std Thin" panose="020F0402020204020204" pitchFamily="34" charset="0"/>
              </a:rPr>
              <a:t>Relaying</a:t>
            </a:r>
            <a:r>
              <a:rPr lang="en-US" sz="3600" i="1" dirty="0">
                <a:solidFill>
                  <a:srgbClr val="AE207F"/>
                </a:solidFill>
                <a:latin typeface="VAG Rounded Std Thin" panose="020F0402020204020204" pitchFamily="34" charset="0"/>
              </a:rPr>
              <a:t> </a:t>
            </a:r>
            <a:r>
              <a:rPr lang="en-US" sz="3600" dirty="0">
                <a:latin typeface="VAG Rounded Std Thin" panose="020F0402020204020204" pitchFamily="34" charset="0"/>
              </a:rPr>
              <a:t>– in-class support staff move periodically between students identified as being priorities for support due to additional needs</a:t>
            </a:r>
            <a:endParaRPr lang="en-GB" sz="3600" dirty="0">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Zoning</a:t>
            </a:r>
            <a:r>
              <a:rPr lang="en-US" sz="3600" i="1" dirty="0">
                <a:latin typeface="VAG Rounded Std Thin" panose="020F0402020204020204" pitchFamily="34" charset="0"/>
              </a:rPr>
              <a:t> </a:t>
            </a:r>
            <a:r>
              <a:rPr lang="en-US" sz="3600" dirty="0">
                <a:latin typeface="VAG Rounded Std Thin" panose="020F0402020204020204" pitchFamily="34" charset="0"/>
              </a:rPr>
              <a:t>– in-class support staff locate themselves near a group of students with additional needs, monitoring and providing input when necessary </a:t>
            </a:r>
            <a:endParaRPr lang="en-GB" sz="3600" dirty="0">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Coaching</a:t>
            </a:r>
            <a:r>
              <a:rPr lang="en-US" sz="3600" b="1" i="1" dirty="0">
                <a:solidFill>
                  <a:srgbClr val="92D050"/>
                </a:solidFill>
                <a:latin typeface="VAG Rounded Std Thin" panose="020F0402020204020204" pitchFamily="34" charset="0"/>
              </a:rPr>
              <a:t> </a:t>
            </a:r>
            <a:r>
              <a:rPr lang="en-US" sz="3600" dirty="0">
                <a:latin typeface="VAG Rounded Std Thin" panose="020F0402020204020204" pitchFamily="34" charset="0"/>
              </a:rPr>
              <a:t>– in-class support staff are temporarily assigned to an individual or small group of students to guide them through a task that may prove particularly difficult (such as an extended writing or reading task when there are literacy difficulties)</a:t>
            </a:r>
            <a:endParaRPr lang="en-GB" sz="3600" dirty="0">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Facilitating</a:t>
            </a:r>
            <a:r>
              <a:rPr lang="en-US" sz="3600" i="1" dirty="0">
                <a:latin typeface="VAG Rounded Std Thin" panose="020F0402020204020204" pitchFamily="34" charset="0"/>
              </a:rPr>
              <a:t> </a:t>
            </a:r>
            <a:r>
              <a:rPr lang="en-US" sz="3600" dirty="0">
                <a:latin typeface="VAG Rounded Std Thin" panose="020F0402020204020204" pitchFamily="34" charset="0"/>
              </a:rPr>
              <a:t>– in-class support staff provide ‘drop-in support’ by setting up assistive technology or other specialised equipment in the classroom, adapting resources, helping a student organise coursework / homework etc. </a:t>
            </a:r>
            <a:endParaRPr lang="en-GB" sz="3600" dirty="0">
              <a:latin typeface="VAG Rounded Std Thin" panose="020F0402020204020204" pitchFamily="34" charset="0"/>
            </a:endParaRPr>
          </a:p>
          <a:p>
            <a:pPr>
              <a:buFont typeface="Wingdings" panose="05000000000000000000" pitchFamily="2" charset="2"/>
              <a:buChar char="q"/>
            </a:pPr>
            <a:r>
              <a:rPr lang="en-US" sz="3600" b="1" i="1" dirty="0">
                <a:solidFill>
                  <a:srgbClr val="AE207F"/>
                </a:solidFill>
                <a:latin typeface="VAG Rounded Std Thin" panose="020F0402020204020204" pitchFamily="34" charset="0"/>
              </a:rPr>
              <a:t>Supervising</a:t>
            </a:r>
            <a:r>
              <a:rPr lang="en-US" sz="3600" b="1" i="1" dirty="0">
                <a:solidFill>
                  <a:srgbClr val="92D050"/>
                </a:solidFill>
                <a:latin typeface="VAG Rounded Std Thin" panose="020F0402020204020204" pitchFamily="34" charset="0"/>
              </a:rPr>
              <a:t> </a:t>
            </a:r>
            <a:r>
              <a:rPr lang="en-US" sz="3600" b="1" dirty="0">
                <a:solidFill>
                  <a:schemeClr val="tx1">
                    <a:lumMod val="50000"/>
                    <a:lumOff val="50000"/>
                  </a:schemeClr>
                </a:solidFill>
                <a:latin typeface="VAG Rounded Std Thin" panose="020F0402020204020204" pitchFamily="34" charset="0"/>
              </a:rPr>
              <a:t>-</a:t>
            </a:r>
            <a:r>
              <a:rPr lang="en-US" sz="3600" b="1" dirty="0">
                <a:solidFill>
                  <a:srgbClr val="92D050"/>
                </a:solidFill>
                <a:latin typeface="VAG Rounded Std Thin" panose="020F0402020204020204" pitchFamily="34" charset="0"/>
              </a:rPr>
              <a:t> </a:t>
            </a:r>
            <a:r>
              <a:rPr lang="en-US" sz="3600" dirty="0">
                <a:latin typeface="VAG Rounded Std Thin" panose="020F0402020204020204" pitchFamily="34" charset="0"/>
              </a:rPr>
              <a:t>in-class support staff oversee the higher-ability / independent learners </a:t>
            </a:r>
          </a:p>
          <a:p>
            <a:pPr>
              <a:buFont typeface="Wingdings" panose="05000000000000000000" pitchFamily="2" charset="2"/>
              <a:buChar char="q"/>
            </a:pPr>
            <a:r>
              <a:rPr lang="en-US" sz="3600" b="1" i="1" dirty="0">
                <a:solidFill>
                  <a:srgbClr val="AE207F"/>
                </a:solidFill>
                <a:latin typeface="VAG Rounded Std Thin" panose="020F0402020204020204" pitchFamily="34" charset="0"/>
              </a:rPr>
              <a:t>Safeguarding</a:t>
            </a:r>
            <a:r>
              <a:rPr lang="en-US" sz="3600" b="1" i="1" dirty="0">
                <a:solidFill>
                  <a:srgbClr val="92D050"/>
                </a:solidFill>
                <a:latin typeface="VAG Rounded Std Thin" panose="020F0402020204020204" pitchFamily="34" charset="0"/>
              </a:rPr>
              <a:t> </a:t>
            </a:r>
            <a:r>
              <a:rPr lang="en-US" sz="3600" dirty="0">
                <a:latin typeface="VAG Rounded Std Thin" panose="020F0402020204020204" pitchFamily="34" charset="0"/>
              </a:rPr>
              <a:t>– in-class support staff monitor, and where necessary, assist in activities that pose a manageable risk to the health and safety of a student with an additional need, particularly those with visual impairment, a medical condition or a physical disability.</a:t>
            </a:r>
          </a:p>
          <a:p>
            <a:pPr>
              <a:buFont typeface="Wingdings" panose="05000000000000000000" pitchFamily="2" charset="2"/>
              <a:buChar char="q"/>
            </a:pPr>
            <a:endParaRPr lang="en-US" sz="3200" dirty="0">
              <a:latin typeface="VAG Rounded Std Thin" panose="020F0402020204020204" pitchFamily="34" charset="0"/>
            </a:endParaRPr>
          </a:p>
          <a:p>
            <a:endParaRPr lang="en-GB" dirty="0"/>
          </a:p>
        </p:txBody>
      </p:sp>
    </p:spTree>
    <p:extLst>
      <p:ext uri="{BB962C8B-B14F-4D97-AF65-F5344CB8AC3E}">
        <p14:creationId xmlns:p14="http://schemas.microsoft.com/office/powerpoint/2010/main" val="9388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WA 2014 template pur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6th June 2017 Assembly.pptx" id="{6E99AC41-495F-4355-863A-403AE055A3BA}" vid="{6545A3B6-29C6-42F3-B2A9-FE56DD48CA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5B6424375E5D479D51B22946776588" ma:contentTypeVersion="12" ma:contentTypeDescription="Create a new document." ma:contentTypeScope="" ma:versionID="3ac28ec8d52eee82125d36c84b8ab53b">
  <xsd:schema xmlns:xsd="http://www.w3.org/2001/XMLSchema" xmlns:xs="http://www.w3.org/2001/XMLSchema" xmlns:p="http://schemas.microsoft.com/office/2006/metadata/properties" xmlns:ns3="597b95fc-d73e-4b82-a9ad-4124a4665ed6" xmlns:ns4="c375f62f-0923-41f3-b234-3c3085f82a01" targetNamespace="http://schemas.microsoft.com/office/2006/metadata/properties" ma:root="true" ma:fieldsID="955dfefca05efcbc9168e70f74425d31" ns3:_="" ns4:_="">
    <xsd:import namespace="597b95fc-d73e-4b82-a9ad-4124a4665ed6"/>
    <xsd:import namespace="c375f62f-0923-41f3-b234-3c3085f82a0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b95fc-d73e-4b82-a9ad-4124a4665e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75f62f-0923-41f3-b234-3c3085f82a0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D4AEE9-111B-4763-99C3-43586D141F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b95fc-d73e-4b82-a9ad-4124a4665ed6"/>
    <ds:schemaRef ds:uri="c375f62f-0923-41f3-b234-3c3085f82a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C6196F-A74D-46E6-B163-5EF8BFEB8C70}">
  <ds:schemaRefs>
    <ds:schemaRef ds:uri="http://purl.org/dc/elements/1.1/"/>
    <ds:schemaRef ds:uri="http://schemas.microsoft.com/office/2006/metadata/properties"/>
    <ds:schemaRef ds:uri="http://schemas.microsoft.com/office/2006/documentManagement/types"/>
    <ds:schemaRef ds:uri="http://purl.org/dc/terms/"/>
    <ds:schemaRef ds:uri="597b95fc-d73e-4b82-a9ad-4124a4665ed6"/>
    <ds:schemaRef ds:uri="http://purl.org/dc/dcmitype/"/>
    <ds:schemaRef ds:uri="http://schemas.openxmlformats.org/package/2006/metadata/core-properties"/>
    <ds:schemaRef ds:uri="http://schemas.microsoft.com/office/infopath/2007/PartnerControls"/>
    <ds:schemaRef ds:uri="c375f62f-0923-41f3-b234-3c3085f82a01"/>
    <ds:schemaRef ds:uri="http://www.w3.org/XML/1998/namespace"/>
  </ds:schemaRefs>
</ds:datastoreItem>
</file>

<file path=customXml/itemProps3.xml><?xml version="1.0" encoding="utf-8"?>
<ds:datastoreItem xmlns:ds="http://schemas.openxmlformats.org/officeDocument/2006/customXml" ds:itemID="{6618A134-BC33-4B20-BDD5-D40B9C8012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26th June 2017 Assembly.pptx</Template>
  <TotalTime>1372</TotalTime>
  <Words>2469</Words>
  <Application>Microsoft Office PowerPoint</Application>
  <PresentationFormat>On-screen Show (4:3)</PresentationFormat>
  <Paragraphs>225</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Gothic</vt:lpstr>
      <vt:lpstr>Comic Sans MS</vt:lpstr>
      <vt:lpstr>VAG Rounded Std Thin</vt:lpstr>
      <vt:lpstr>Wingdings</vt:lpstr>
      <vt:lpstr>LWA 2014 template purple</vt:lpstr>
      <vt:lpstr>Amazing TAs! How to get the best out of having a Teaching Assistant Session 2 </vt:lpstr>
      <vt:lpstr>PowerPoint Presentation</vt:lpstr>
      <vt:lpstr>Scaffolding</vt:lpstr>
      <vt:lpstr>There are stages of progression within scaffolding, from high level of teaching assistant support – including correcting /  modelling / high order questioning and then prompting; to requiring a low level of teaching assistant support until independence is obtained.  </vt:lpstr>
      <vt:lpstr>Break out rooms</vt:lpstr>
      <vt:lpstr>Ways to Scaffold</vt:lpstr>
      <vt:lpstr>Supporting Techniques…</vt:lpstr>
      <vt:lpstr>Supporting Techniques…</vt:lpstr>
      <vt:lpstr>Supporting Techniques…</vt:lpstr>
      <vt:lpstr>Relaying</vt:lpstr>
      <vt:lpstr>Zoning</vt:lpstr>
      <vt:lpstr>Coaching</vt:lpstr>
      <vt:lpstr>Facilitating</vt:lpstr>
      <vt:lpstr>Supervising</vt:lpstr>
      <vt:lpstr>Safeguarding</vt:lpstr>
      <vt:lpstr>Break out rooms</vt:lpstr>
      <vt:lpstr>During the Introduction/Starter</vt:lpstr>
      <vt:lpstr>During ‘Whole Class’ Teaching…</vt:lpstr>
      <vt:lpstr>Small Group/Independent Work</vt:lpstr>
      <vt:lpstr>To conclude</vt:lpstr>
    </vt:vector>
  </TitlesOfParts>
  <Company>Leeds East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Year 7 Assembly 26th June 2017</dc:title>
  <dc:creator>Janie Jennings</dc:creator>
  <cp:lastModifiedBy>Colton, Karen</cp:lastModifiedBy>
  <cp:revision>127</cp:revision>
  <cp:lastPrinted>2017-09-25T14:26:42Z</cp:lastPrinted>
  <dcterms:created xsi:type="dcterms:W3CDTF">2017-09-13T15:11:14Z</dcterms:created>
  <dcterms:modified xsi:type="dcterms:W3CDTF">2022-04-26T09:16:35Z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0x010100115B6424375E5D479D51B22946776588</vt:lpwstr>
  </property>
</Properties>
</file>